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1" r:id="rId22"/>
    <p:sldId id="257" r:id="rId23"/>
  </p:sldIdLst>
  <p:sldSz cx="9144000" cy="6858000" type="screen4x3"/>
  <p:notesSz cx="6858000" cy="9144000"/>
  <p:embeddedFontLst>
    <p:embeddedFont>
      <p:font typeface="Tahoma" panose="020B0604030504040204" pitchFamily="34" charset="0"/>
      <p:regular r:id="rId24"/>
      <p:bold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A7883"/>
    <a:srgbClr val="D7E5E8"/>
    <a:srgbClr val="A42320"/>
    <a:srgbClr val="C42A26"/>
    <a:srgbClr val="8D1E1B"/>
    <a:srgbClr val="820041"/>
    <a:srgbClr val="CC0066"/>
    <a:srgbClr val="B05408"/>
    <a:srgbClr val="993300"/>
    <a:srgbClr val="BE2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obuchonok.ru/matematike" TargetMode="External"/><Relationship Id="rId2" Type="http://schemas.openxmlformats.org/officeDocument/2006/relationships/hyperlink" Target="https://obuchonok.ru/node/309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lenaranko.ucoz.ru/load/shablony/shablony_prezentacij/shablon_prezentacii_skazochnyj_3/9-1-0-184" TargetMode="External"/><Relationship Id="rId5" Type="http://schemas.openxmlformats.org/officeDocument/2006/relationships/hyperlink" Target="http://images.google.ru/" TargetMode="External"/><Relationship Id="rId4" Type="http://schemas.openxmlformats.org/officeDocument/2006/relationships/hyperlink" Target="http://nsc.1september.ru/2002/18/8.htm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3419872" y="980728"/>
            <a:ext cx="43767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Числа</a:t>
            </a:r>
            <a:endParaRPr lang="ru-RU" altLang="ru-RU" sz="48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 dirty="0">
                <a:solidFill>
                  <a:srgbClr val="002060"/>
                </a:solidFill>
                <a:latin typeface="Arial" panose="020B0604020202020204" pitchFamily="34" charset="0"/>
              </a:rPr>
              <a:t> в сказках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716016" y="2924944"/>
            <a:ext cx="3673475" cy="28623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Проект выполнили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учащиеся 3 класса школы «Открытый Мир</a:t>
            </a:r>
            <a:r>
              <a:rPr lang="ru-RU" alt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г. Владивосток</a:t>
            </a:r>
            <a:endParaRPr lang="ru-RU" altLang="ru-RU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Руководитель: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Макарова Елена </a:t>
            </a:r>
            <a:r>
              <a:rPr lang="ru-RU" alt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Владимировна,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учитель начальных классов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08224"/>
            <a:ext cx="85899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4400" dirty="0">
                <a:solidFill>
                  <a:srgbClr val="4260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Тридевять земель…</a:t>
            </a:r>
            <a:endParaRPr lang="ru-RU" alt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323850" y="1600200"/>
            <a:ext cx="8496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ru-RU" altLang="ru-RU" sz="3600" dirty="0" smtClean="0">
                <a:solidFill>
                  <a:srgbClr val="42607C"/>
                </a:solidFill>
                <a:latin typeface="+mj-lt"/>
              </a:rPr>
              <a:t>Три раза </a:t>
            </a:r>
            <a:r>
              <a:rPr lang="ru-RU" altLang="ru-RU" sz="3600" dirty="0">
                <a:solidFill>
                  <a:srgbClr val="42607C"/>
                </a:solidFill>
                <a:latin typeface="+mj-lt"/>
              </a:rPr>
              <a:t>по </a:t>
            </a:r>
            <a:r>
              <a:rPr lang="ru-RU" altLang="ru-RU" sz="3600" dirty="0" smtClean="0">
                <a:solidFill>
                  <a:srgbClr val="42607C"/>
                </a:solidFill>
                <a:latin typeface="+mj-lt"/>
              </a:rPr>
              <a:t>девять  = двадцать семь</a:t>
            </a:r>
            <a:endParaRPr lang="fr-FR" altLang="ru-RU" sz="3600" dirty="0">
              <a:solidFill>
                <a:srgbClr val="42607C"/>
              </a:solidFill>
              <a:latin typeface="+mj-lt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1475656" y="2492896"/>
            <a:ext cx="6615112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solidFill>
                  <a:srgbClr val="42607C"/>
                </a:solidFill>
                <a:latin typeface="+mj-lt"/>
                <a:ea typeface="+mj-ea"/>
                <a:cs typeface="Times New Roman" pitchFamily="18" charset="0"/>
              </a:rPr>
              <a:t>27 дней по древнему лунному календарю</a:t>
            </a:r>
            <a:endParaRPr lang="fr-FR" sz="3600" dirty="0">
              <a:solidFill>
                <a:srgbClr val="42607C"/>
              </a:solidFill>
              <a:latin typeface="+mj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9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43808" y="2850386"/>
            <a:ext cx="3600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42607C"/>
                </a:solidFill>
                <a:cs typeface="Times New Roman" panose="02020603050405020304" pitchFamily="18" charset="0"/>
              </a:rPr>
              <a:t>Тридесятое царство…</a:t>
            </a:r>
            <a:endParaRPr lang="fr-FR" altLang="ru-RU" dirty="0" smtClean="0">
              <a:solidFill>
                <a:srgbClr val="42607C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187624" y="1982324"/>
            <a:ext cx="6257925" cy="1108254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6000" dirty="0" smtClean="0">
                <a:solidFill>
                  <a:srgbClr val="42607C"/>
                </a:solidFill>
              </a:rPr>
              <a:t>Три раза по десять = тридцать</a:t>
            </a:r>
            <a:endParaRPr lang="fr-FR" altLang="ru-RU" sz="6000" dirty="0" smtClean="0">
              <a:solidFill>
                <a:srgbClr val="4260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76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1475656" y="1600200"/>
            <a:ext cx="734449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srgbClr val="42607C"/>
                </a:solidFill>
                <a:latin typeface="Arial" panose="020B0604020202020204" pitchFamily="34" charset="0"/>
              </a:rPr>
              <a:t>Самым распространенным назначением чисел в сказках являются: количество испытаний, количество времени, количество детей в семье, расстояние до царства, в котором происходят сказочные события.</a:t>
            </a:r>
          </a:p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srgbClr val="42607C"/>
                </a:solidFill>
                <a:latin typeface="Arial" panose="020B0604020202020204" pitchFamily="34" charset="0"/>
              </a:rPr>
              <a:t>Выбор </a:t>
            </a:r>
            <a:r>
              <a:rPr lang="ru-RU" altLang="ru-RU" sz="2000" dirty="0">
                <a:solidFill>
                  <a:srgbClr val="42607C"/>
                </a:solidFill>
                <a:latin typeface="Arial" panose="020B0604020202020204" pitchFamily="34" charset="0"/>
              </a:rPr>
              <a:t>чисел в сказках не случаен и основан на народном представлении о значении </a:t>
            </a:r>
            <a:r>
              <a:rPr lang="ru-RU" altLang="ru-RU" sz="2000" dirty="0" smtClean="0">
                <a:solidFill>
                  <a:srgbClr val="42607C"/>
                </a:solidFill>
                <a:latin typeface="Arial" panose="020B0604020202020204" pitchFamily="34" charset="0"/>
              </a:rPr>
              <a:t>числа.</a:t>
            </a:r>
            <a:endParaRPr lang="ru-RU" altLang="ru-RU" sz="2000" dirty="0">
              <a:solidFill>
                <a:srgbClr val="42607C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dirty="0">
                <a:solidFill>
                  <a:srgbClr val="42607C"/>
                </a:solidFill>
                <a:latin typeface="Arial" panose="020B0604020202020204" pitchFamily="34" charset="0"/>
              </a:rPr>
              <a:t>Числа помогают лучше понять и почувствовать </a:t>
            </a:r>
            <a:r>
              <a:rPr lang="ru-RU" altLang="ru-RU" sz="2000" dirty="0" smtClean="0">
                <a:solidFill>
                  <a:srgbClr val="42607C"/>
                </a:solidFill>
                <a:latin typeface="Arial" panose="020B0604020202020204" pitchFamily="34" charset="0"/>
              </a:rPr>
              <a:t>смысл сказки.</a:t>
            </a:r>
            <a:endParaRPr lang="ru-RU" altLang="ru-RU" sz="2000" dirty="0">
              <a:solidFill>
                <a:srgbClr val="42607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ru-RU" sz="2000" dirty="0">
              <a:solidFill>
                <a:srgbClr val="42607C"/>
              </a:solidFill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635896" y="620688"/>
            <a:ext cx="2665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Вывод:</a:t>
            </a:r>
            <a:endParaRPr lang="ru-RU" altLang="ru-RU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6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55776" y="1988259"/>
            <a:ext cx="496832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При чтении  русских сказок мы не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обращали внимания на тайный смысл этих чисел.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А напрасно.</a:t>
            </a:r>
            <a:endParaRPr lang="ru-RU" alt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5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436324" y="1916832"/>
            <a:ext cx="84963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1600" dirty="0">
                <a:solidFill>
                  <a:srgbClr val="42607C"/>
                </a:solidFill>
                <a:latin typeface="Arial" panose="020B0604020202020204" pitchFamily="34" charset="0"/>
              </a:rPr>
              <a:t>Многие согласятся с тем, что задачи с участием любимых сказочных персонажей решать намного интереснее. Среди этих задач видное место занимают задачи со сказочными героями, сюжетами и сказочными образами.</a:t>
            </a:r>
          </a:p>
          <a:p>
            <a:pPr>
              <a:spcBef>
                <a:spcPct val="0"/>
              </a:spcBef>
            </a:pPr>
            <a:r>
              <a:rPr lang="ru-RU" altLang="ru-RU" sz="1600" dirty="0">
                <a:solidFill>
                  <a:srgbClr val="42607C"/>
                </a:solidFill>
                <a:latin typeface="Arial" panose="020B0604020202020204" pitchFamily="34" charset="0"/>
              </a:rPr>
              <a:t>Сказочная форма позволяет ввести необычные, увлекательные ситуации в математические задачи со сказочным сюжетом. Тем самым эти задачи оживляются. Мы решили «оживить» задачи с помощью сказочных героев.</a:t>
            </a:r>
          </a:p>
          <a:p>
            <a:pPr>
              <a:spcBef>
                <a:spcPct val="0"/>
              </a:spcBef>
            </a:pPr>
            <a:endParaRPr lang="ru-RU" altLang="ru-RU" sz="1600" dirty="0">
              <a:solidFill>
                <a:srgbClr val="42607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ru-RU" sz="1600" dirty="0">
              <a:solidFill>
                <a:srgbClr val="42607C"/>
              </a:solidFill>
              <a:latin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002060"/>
                </a:solidFill>
              </a:rPr>
              <a:t>Герои любимых сказок в математических задачах</a:t>
            </a:r>
          </a:p>
        </p:txBody>
      </p:sp>
    </p:spTree>
    <p:extLst>
      <p:ext uri="{BB962C8B-B14F-4D97-AF65-F5344CB8AC3E}">
        <p14:creationId xmlns:p14="http://schemas.microsoft.com/office/powerpoint/2010/main" val="16209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3" y="1600200"/>
            <a:ext cx="3485613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799" y="1600200"/>
            <a:ext cx="3505402" cy="4525963"/>
          </a:xfrm>
        </p:spPr>
      </p:pic>
    </p:spTree>
    <p:extLst>
      <p:ext uri="{BB962C8B-B14F-4D97-AF65-F5344CB8AC3E}">
        <p14:creationId xmlns:p14="http://schemas.microsoft.com/office/powerpoint/2010/main" val="221942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53" y="1600200"/>
            <a:ext cx="344669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463" y="1600200"/>
            <a:ext cx="3530073" cy="4525963"/>
          </a:xfrm>
        </p:spPr>
      </p:pic>
    </p:spTree>
    <p:extLst>
      <p:ext uri="{BB962C8B-B14F-4D97-AF65-F5344CB8AC3E}">
        <p14:creationId xmlns:p14="http://schemas.microsoft.com/office/powerpoint/2010/main" val="165671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44" y="1600200"/>
            <a:ext cx="3501712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89" y="1600200"/>
            <a:ext cx="3429021" cy="4525963"/>
          </a:xfrm>
        </p:spPr>
      </p:pic>
    </p:spTree>
    <p:extLst>
      <p:ext uri="{BB962C8B-B14F-4D97-AF65-F5344CB8AC3E}">
        <p14:creationId xmlns:p14="http://schemas.microsoft.com/office/powerpoint/2010/main" val="15616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4" y="1600200"/>
            <a:ext cx="3425291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472" y="1600200"/>
            <a:ext cx="3462056" cy="4525963"/>
          </a:xfrm>
        </p:spPr>
      </p:pic>
    </p:spTree>
    <p:extLst>
      <p:ext uri="{BB962C8B-B14F-4D97-AF65-F5344CB8AC3E}">
        <p14:creationId xmlns:p14="http://schemas.microsoft.com/office/powerpoint/2010/main" val="5905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28" y="1600200"/>
            <a:ext cx="3513344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844" y="1600200"/>
            <a:ext cx="3515311" cy="4525963"/>
          </a:xfrm>
        </p:spPr>
      </p:pic>
    </p:spTree>
    <p:extLst>
      <p:ext uri="{BB962C8B-B14F-4D97-AF65-F5344CB8AC3E}">
        <p14:creationId xmlns:p14="http://schemas.microsoft.com/office/powerpoint/2010/main" val="409645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5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31279"/>
            <a:ext cx="85899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Цель:</a:t>
            </a:r>
          </a:p>
        </p:txBody>
      </p:sp>
      <p:sp>
        <p:nvSpPr>
          <p:cNvPr id="5" name="Объект 4"/>
          <p:cNvSpPr>
            <a:spLocks noGrp="1" noChangeArrowheads="1"/>
          </p:cNvSpPr>
          <p:nvPr>
            <p:ph idx="1"/>
          </p:nvPr>
        </p:nvSpPr>
        <p:spPr bwMode="auto">
          <a:xfrm>
            <a:off x="323850" y="1412776"/>
            <a:ext cx="84963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ru-RU" dirty="0" smtClean="0">
                <a:solidFill>
                  <a:srgbClr val="42607C"/>
                </a:solidFill>
                <a:latin typeface="Arial" panose="020B0604020202020204" pitchFamily="34" charset="0"/>
              </a:rPr>
              <a:t>  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Проанализировать как можно больше русских народных сказок. Выяснить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какое</a:t>
            </a:r>
            <a:r>
              <a:rPr lang="en-US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значение имеют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числа в сказках,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случаен ли</a:t>
            </a:r>
            <a:r>
              <a:rPr lang="en-US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их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выбор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?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Создать свой сборник задач-сказок.</a:t>
            </a:r>
            <a:endParaRPr lang="en-US" altLang="ru-RU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- Сказки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19" y="1196752"/>
            <a:ext cx="3685562" cy="4799587"/>
          </a:xfrm>
        </p:spPr>
      </p:pic>
    </p:spTree>
    <p:extLst>
      <p:ext uri="{BB962C8B-B14F-4D97-AF65-F5344CB8AC3E}">
        <p14:creationId xmlns:p14="http://schemas.microsoft.com/office/powerpoint/2010/main" val="89501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Используемые ссылки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https://obuchonok.ru/node/3092</a:t>
            </a:r>
            <a:endParaRPr lang="ru-RU" dirty="0"/>
          </a:p>
          <a:p>
            <a:r>
              <a:rPr lang="en-US" dirty="0">
                <a:hlinkClick r:id="rId3"/>
              </a:rPr>
              <a:t>https://obuchonok.ru/matematike</a:t>
            </a:r>
            <a:endParaRPr lang="ru-RU" dirty="0"/>
          </a:p>
          <a:p>
            <a:r>
              <a:rPr lang="ru-RU" altLang="ru-RU" dirty="0" err="1"/>
              <a:t>Понидилок</a:t>
            </a:r>
            <a:r>
              <a:rPr lang="ru-RU" altLang="ru-RU" dirty="0"/>
              <a:t> Т. Что за прелесть эти сказки. [Электронный ресурс]/Преданья старины глубокой - Режим доступа:  </a:t>
            </a:r>
          </a:p>
          <a:p>
            <a:r>
              <a:rPr lang="ru-RU" altLang="ru-RU" u="sng" dirty="0">
                <a:hlinkClick r:id="rId4"/>
              </a:rPr>
              <a:t>http://nsc.1september.ru/2002/18/8.htm</a:t>
            </a:r>
            <a:endParaRPr lang="ru-RU" altLang="ru-RU" dirty="0"/>
          </a:p>
          <a:p>
            <a:r>
              <a:rPr lang="ru-RU" altLang="ru-RU" dirty="0"/>
              <a:t>Картинки по теме. [Электронный ресурс]/ - Режим доступа:  </a:t>
            </a:r>
          </a:p>
          <a:p>
            <a:r>
              <a:rPr lang="ru-RU" altLang="ru-RU" u="sng" dirty="0">
                <a:hlinkClick r:id="rId5"/>
              </a:rPr>
              <a:t>http://images.google.ru/</a:t>
            </a:r>
            <a:endParaRPr lang="ru-RU" altLang="ru-RU" dirty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elenaranko.ucoz.ru/load/shablony/shablony_prezentacij/shablon_prezentacii_skazochnyj_3/9-1-0-184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8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3789040"/>
            <a:ext cx="828092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1400" dirty="0" smtClean="0"/>
          </a:p>
          <a:p>
            <a:pPr algn="ctr"/>
            <a:r>
              <a:rPr lang="ru-RU" sz="1400" b="1" dirty="0" smtClean="0"/>
              <a:t>Автор </a:t>
            </a:r>
            <a:r>
              <a:rPr lang="ru-RU" sz="1400" b="1" dirty="0"/>
              <a:t>шаблона: </a:t>
            </a:r>
          </a:p>
          <a:p>
            <a:pPr algn="ctr"/>
            <a:endParaRPr lang="ru-RU" sz="1100" dirty="0"/>
          </a:p>
          <a:p>
            <a:pPr algn="ctr"/>
            <a:r>
              <a:rPr lang="ru-RU" sz="1400" b="1" i="1" dirty="0" err="1"/>
              <a:t>Ранько</a:t>
            </a:r>
            <a:r>
              <a:rPr lang="ru-RU" sz="1400" b="1" i="1" dirty="0"/>
              <a:t> Елена Алексеевна </a:t>
            </a:r>
          </a:p>
          <a:p>
            <a:pPr algn="ctr"/>
            <a:r>
              <a:rPr lang="ru-RU" sz="1400" i="1" dirty="0"/>
              <a:t>учитель начальных классов  </a:t>
            </a:r>
          </a:p>
          <a:p>
            <a:pPr algn="ctr"/>
            <a:r>
              <a:rPr lang="ru-RU" sz="1400" i="1" dirty="0"/>
              <a:t>МАОУ </a:t>
            </a:r>
            <a:r>
              <a:rPr lang="ru-RU" sz="1400" i="1" dirty="0" smtClean="0"/>
              <a:t>лицей </a:t>
            </a:r>
            <a:r>
              <a:rPr lang="ru-RU" sz="1400" i="1" dirty="0"/>
              <a:t>№</a:t>
            </a:r>
            <a:r>
              <a:rPr lang="ru-RU" sz="1400" i="1" dirty="0" smtClean="0"/>
              <a:t>21 </a:t>
            </a:r>
          </a:p>
          <a:p>
            <a:pPr algn="ctr"/>
            <a:r>
              <a:rPr lang="ru-RU" sz="1400" i="1" dirty="0" smtClean="0"/>
              <a:t>г</a:t>
            </a:r>
            <a:r>
              <a:rPr lang="ru-RU" sz="1400" i="1" dirty="0"/>
              <a:t>. </a:t>
            </a:r>
            <a:r>
              <a:rPr lang="ru-RU" sz="1400" i="1" dirty="0" smtClean="0"/>
              <a:t>Иваново</a:t>
            </a:r>
            <a:endParaRPr lang="ru-RU" sz="1400" i="1" dirty="0"/>
          </a:p>
          <a:p>
            <a:pPr algn="ctr"/>
            <a:endParaRPr lang="ru-RU" sz="1100" b="1" i="1" dirty="0"/>
          </a:p>
          <a:p>
            <a:pPr algn="ctr"/>
            <a:endParaRPr lang="ru-RU" sz="1100" b="1" i="1" dirty="0"/>
          </a:p>
          <a:p>
            <a:pPr algn="ctr"/>
            <a:r>
              <a:rPr lang="ru-RU" sz="1400" b="1" i="1" dirty="0"/>
              <a:t>Сайт: </a:t>
            </a:r>
            <a:r>
              <a:rPr lang="en-US" sz="1400" i="1" dirty="0" smtClean="0">
                <a:hlinkClick r:id="rId2"/>
              </a:rPr>
              <a:t>http://elenaranko.ucoz.ru/</a:t>
            </a:r>
            <a:r>
              <a:rPr lang="ru-RU" sz="1400" i="1" dirty="0" smtClean="0"/>
              <a:t> 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400556"/>
            <a:ext cx="85899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Задачи:</a:t>
            </a:r>
          </a:p>
        </p:txBody>
      </p:sp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323850" y="1600200"/>
            <a:ext cx="849630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Вспомнить или прочитать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сказки.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Выяснить, какие числа в них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встречаются.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Провести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опрос среди учащихся. Проанализировать.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Изучить литературу по данной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теме.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Обобщить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наблюдения, сделать выводы.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Создать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сборник задач на сказочную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тематику.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ru-RU" sz="1600" dirty="0">
              <a:solidFill>
                <a:srgbClr val="42607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числа в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русских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народных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сказках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30639"/>
            <a:ext cx="8229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Объект</a:t>
            </a:r>
            <a:r>
              <a:rPr lang="ru-RU" altLang="ru-RU" sz="2400" b="1" u="sng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исследования: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323850" y="1600200"/>
            <a:ext cx="8496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Волшебство чисел.</a:t>
            </a:r>
            <a:endParaRPr lang="fr-FR" alt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77446"/>
            <a:ext cx="85899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u="sng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 -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79613" y="1574304"/>
            <a:ext cx="6192837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способы исследования</a:t>
            </a:r>
            <a:r>
              <a:rPr lang="ru-RU" alt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Сначала необходимо изучить исторические справки о роли чисел.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Затем необходимо изучить сказки, провести сравнительный анализ – какие числа чаще встречаются в сказках.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Провести социальный опрос среди учащихся по данной теме.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457200" y="115888"/>
            <a:ext cx="8435975" cy="1301750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выяснения данного вопроса было проведено анкетирование - 21 </a:t>
            </a: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человека (</a:t>
            </a: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учащиеся начальных классов нашей школы)</a:t>
            </a:r>
            <a:r>
              <a:rPr lang="ru-RU" altLang="ru-RU" sz="4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4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36776" y="1268760"/>
            <a:ext cx="748454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На 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вопрос: 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К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акие числа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ты чаще всего 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встречал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в сказках?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все 21 человека назвали числа 3, 7, 1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и 9.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На второй вопрос: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Когда в сказках даётся испытание главному герою, то чаще </a:t>
            </a:r>
            <a:r>
              <a:rPr lang="ru-RU" altLang="ru-RU" sz="1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сколько попыток </a:t>
            </a:r>
            <a:r>
              <a:rPr lang="ru-RU" altLang="ru-RU" sz="180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он </a:t>
            </a:r>
            <a:r>
              <a:rPr lang="ru-RU" altLang="ru-RU" sz="180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использует?</a:t>
            </a:r>
            <a:r>
              <a:rPr lang="ru-RU" altLang="ru-RU" sz="180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80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8 человек считают, что с третьего раза и 7 человек, что с первого, 4 человека со второго раза. Два человека дали другие варианты ответов.</a:t>
            </a: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На третий вопрос: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Сколько даётся испытаний главному герою чаще?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11 человек ответили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три испытания и 4 человека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одно, 4 человека – 5 испытаний и 2 человека – 2 испытания.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На четвертый вопрос: 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Считаешь ли ты, что числа в русских народных сказках несут определенный смысл?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18 человека уверены, что да, несут смысл и только 3 человека считают, что нет никакого смысла.</a:t>
            </a: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400556"/>
            <a:ext cx="85899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Выводы:</a:t>
            </a:r>
            <a:endParaRPr lang="ru-RU" altLang="ru-RU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323850" y="1600200"/>
            <a:ext cx="84963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ru-RU" altLang="ru-RU" sz="2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чаще всего в сказках встречаются </a:t>
            </a: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цифра 3;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 сказках замечается троекратный повтор: герой </a:t>
            </a:r>
            <a:r>
              <a:rPr lang="ru-RU" altLang="ru-RU" sz="2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справляется с заданием с третьей попытки, </a:t>
            </a: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три испытания;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многие учащиеся считают</a:t>
            </a:r>
            <a:r>
              <a:rPr lang="ru-RU" altLang="ru-RU" sz="2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что выбор чисел в сказках не случаен, </a:t>
            </a: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но не все могут сказать почему именно.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ru-RU" sz="2400" dirty="0">
              <a:solidFill>
                <a:srgbClr val="42607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51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Проблема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 русских сказках самым любимым числом является число три? </a:t>
            </a:r>
            <a:endParaRPr lang="fr-FR" altLang="ru-R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43808" y="2850386"/>
            <a:ext cx="3600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418961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619</Words>
  <Application>Microsoft Office PowerPoint</Application>
  <PresentationFormat>Экран (4:3)</PresentationFormat>
  <Paragraphs>82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Tahoma</vt:lpstr>
      <vt:lpstr>Times New Roman</vt:lpstr>
      <vt:lpstr>Arial</vt:lpstr>
      <vt:lpstr>Тема Office</vt:lpstr>
      <vt:lpstr>Презентация PowerPoint</vt:lpstr>
      <vt:lpstr>Цель:</vt:lpstr>
      <vt:lpstr>Задачи:</vt:lpstr>
      <vt:lpstr>Объект исследования:  </vt:lpstr>
      <vt:lpstr>Предмет исследования - </vt:lpstr>
      <vt:lpstr>Презентация PowerPoint</vt:lpstr>
      <vt:lpstr> Для выяснения данного вопроса было проведено анкетирование - 21 человека (учащиеся начальных классов нашей школы) </vt:lpstr>
      <vt:lpstr>Выводы:</vt:lpstr>
      <vt:lpstr>Проблема</vt:lpstr>
      <vt:lpstr>Тридевять земель…</vt:lpstr>
      <vt:lpstr>Тридесятое царство…</vt:lpstr>
      <vt:lpstr>Презентация PowerPoint</vt:lpstr>
      <vt:lpstr>Презентация PowerPoint</vt:lpstr>
      <vt:lpstr>Презентация PowerPoint</vt:lpstr>
      <vt:lpstr>Задачи - Сказки</vt:lpstr>
      <vt:lpstr>Задачи - Сказки</vt:lpstr>
      <vt:lpstr>Задачи - Сказки</vt:lpstr>
      <vt:lpstr>Задачи - Сказки</vt:lpstr>
      <vt:lpstr>Задачи - Сказки</vt:lpstr>
      <vt:lpstr>Задачи - Сказки</vt:lpstr>
      <vt:lpstr>Используемые ссылки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Я</cp:lastModifiedBy>
  <cp:revision>62</cp:revision>
  <dcterms:created xsi:type="dcterms:W3CDTF">2015-04-19T15:51:03Z</dcterms:created>
  <dcterms:modified xsi:type="dcterms:W3CDTF">2024-01-05T04:16:47Z</dcterms:modified>
</cp:coreProperties>
</file>