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63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42C7C62C-6075-426B-B9CE-B65FA7FF71B9}">
          <p14:sldIdLst>
            <p14:sldId id="256"/>
            <p14:sldId id="26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63AB"/>
    <a:srgbClr val="3F72C2"/>
    <a:srgbClr val="6EAEE3"/>
    <a:srgbClr val="D8CEC8"/>
    <a:srgbClr val="CEC2BA"/>
    <a:srgbClr val="F6F6F6"/>
    <a:srgbClr val="3A5896"/>
    <a:srgbClr val="2473AC"/>
    <a:srgbClr val="323A3C"/>
    <a:srgbClr val="8A5A4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458" autoAdjust="0"/>
    <p:restoredTop sz="94660"/>
  </p:normalViewPr>
  <p:slideViewPr>
    <p:cSldViewPr snapToGrid="0">
      <p:cViewPr varScale="1">
        <p:scale>
          <a:sx n="48" d="100"/>
          <a:sy n="48" d="100"/>
        </p:scale>
        <p:origin x="-437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5460" y="151990"/>
            <a:ext cx="7869890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0"/>
            <a:ext cx="9143999" cy="1733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8" cy="685799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23900" y="914401"/>
            <a:ext cx="5915025" cy="27717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ln w="0"/>
                <a:solidFill>
                  <a:srgbClr val="C00000"/>
                </a:solidFill>
                <a:latin typeface="+mn-lt"/>
              </a:rPr>
              <a:t>Производство серной кислоты </a:t>
            </a:r>
            <a:endParaRPr lang="en-US" sz="5400" b="1" dirty="0">
              <a:ln w="0"/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460" y="400050"/>
            <a:ext cx="7869890" cy="9715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Общие научные принципы химического производства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33" name="Group 2"/>
          <p:cNvGrpSpPr>
            <a:grpSpLocks/>
          </p:cNvGrpSpPr>
          <p:nvPr/>
        </p:nvGrpSpPr>
        <p:grpSpPr bwMode="auto">
          <a:xfrm>
            <a:off x="600075" y="4711080"/>
            <a:ext cx="5105400" cy="555625"/>
            <a:chOff x="1248" y="1440"/>
            <a:chExt cx="3216" cy="350"/>
          </a:xfrm>
        </p:grpSpPr>
        <p:sp>
          <p:nvSpPr>
            <p:cNvPr id="34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37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38" name="Group 7"/>
          <p:cNvGrpSpPr>
            <a:grpSpLocks/>
          </p:cNvGrpSpPr>
          <p:nvPr/>
        </p:nvGrpSpPr>
        <p:grpSpPr bwMode="auto">
          <a:xfrm>
            <a:off x="561975" y="1653555"/>
            <a:ext cx="5105400" cy="555625"/>
            <a:chOff x="1248" y="2030"/>
            <a:chExt cx="3216" cy="350"/>
          </a:xfrm>
        </p:grpSpPr>
        <p:sp>
          <p:nvSpPr>
            <p:cNvPr id="39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42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43" name="Group 12"/>
          <p:cNvGrpSpPr>
            <a:grpSpLocks/>
          </p:cNvGrpSpPr>
          <p:nvPr/>
        </p:nvGrpSpPr>
        <p:grpSpPr bwMode="auto">
          <a:xfrm>
            <a:off x="609600" y="2539380"/>
            <a:ext cx="5105400" cy="555625"/>
            <a:chOff x="1248" y="2640"/>
            <a:chExt cx="3216" cy="350"/>
          </a:xfrm>
        </p:grpSpPr>
        <p:sp>
          <p:nvSpPr>
            <p:cNvPr id="44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47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48" name="Group 17"/>
          <p:cNvGrpSpPr>
            <a:grpSpLocks/>
          </p:cNvGrpSpPr>
          <p:nvPr/>
        </p:nvGrpSpPr>
        <p:grpSpPr bwMode="auto">
          <a:xfrm>
            <a:off x="552450" y="3453780"/>
            <a:ext cx="5105400" cy="555625"/>
            <a:chOff x="1248" y="3230"/>
            <a:chExt cx="3216" cy="350"/>
          </a:xfrm>
        </p:grpSpPr>
        <p:sp>
          <p:nvSpPr>
            <p:cNvPr id="49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52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53" name="Group 22"/>
          <p:cNvGrpSpPr>
            <a:grpSpLocks/>
          </p:cNvGrpSpPr>
          <p:nvPr/>
        </p:nvGrpSpPr>
        <p:grpSpPr bwMode="auto">
          <a:xfrm>
            <a:off x="676275" y="5685805"/>
            <a:ext cx="5105400" cy="555625"/>
            <a:chOff x="1248" y="3230"/>
            <a:chExt cx="3216" cy="350"/>
          </a:xfrm>
        </p:grpSpPr>
        <p:sp>
          <p:nvSpPr>
            <p:cNvPr id="54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57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5</a:t>
              </a: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1506465" y="1598097"/>
            <a:ext cx="3029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prstClr val="black"/>
                </a:solidFill>
              </a:rPr>
              <a:t>Непрерывность.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505235" y="2474397"/>
            <a:ext cx="22210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prstClr val="black"/>
                </a:solidFill>
              </a:rPr>
              <a:t>Противоток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492216" y="3388797"/>
            <a:ext cx="15620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prstClr val="black"/>
                </a:solidFill>
              </a:rPr>
              <a:t>Катализ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438274" y="4202023"/>
            <a:ext cx="74771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prstClr val="black"/>
                </a:solidFill>
              </a:rPr>
              <a:t>Увеличение площади соприкосновения реагирующих веществ.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1505149" y="5636697"/>
            <a:ext cx="2326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prstClr val="black"/>
                </a:solidFill>
              </a:rPr>
              <a:t>Теплообмен</a:t>
            </a:r>
          </a:p>
        </p:txBody>
      </p:sp>
    </p:spTree>
    <p:extLst>
      <p:ext uri="{BB962C8B-B14F-4D97-AF65-F5344CB8AC3E}">
        <p14:creationId xmlns="" xmlns:p14="http://schemas.microsoft.com/office/powerpoint/2010/main" val="4172410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460" y="523465"/>
            <a:ext cx="7869890" cy="99874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Аппараты и этапы производства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серная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13" y="1847850"/>
            <a:ext cx="9105900" cy="37719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49" y="609600"/>
            <a:ext cx="3800475" cy="470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887390" y="987428"/>
            <a:ext cx="5008959" cy="572769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600" b="1" dirty="0" smtClean="0"/>
              <a:t>4FeS</a:t>
            </a:r>
            <a:r>
              <a:rPr lang="ru-RU" sz="2600" baseline="-25000" dirty="0" smtClean="0"/>
              <a:t>2</a:t>
            </a:r>
            <a:r>
              <a:rPr lang="ru-RU" sz="2600" b="1" dirty="0" smtClean="0"/>
              <a:t> + 11O</a:t>
            </a:r>
            <a:r>
              <a:rPr lang="ru-RU" sz="2600" baseline="-25000" dirty="0" smtClean="0"/>
              <a:t>2</a:t>
            </a:r>
            <a:r>
              <a:rPr lang="ru-RU" sz="2600" b="1" dirty="0" smtClean="0"/>
              <a:t> → 2Fe</a:t>
            </a:r>
            <a:r>
              <a:rPr lang="ru-RU" sz="2600" baseline="-25000" dirty="0" smtClean="0"/>
              <a:t>2</a:t>
            </a:r>
            <a:r>
              <a:rPr lang="ru-RU" sz="2600" b="1" dirty="0" smtClean="0"/>
              <a:t>O</a:t>
            </a:r>
            <a:r>
              <a:rPr lang="ru-RU" sz="2600" baseline="-25000" dirty="0" smtClean="0"/>
              <a:t>3</a:t>
            </a:r>
            <a:r>
              <a:rPr lang="ru-RU" sz="2600" b="1" dirty="0" smtClean="0"/>
              <a:t> + 8SO</a:t>
            </a:r>
            <a:r>
              <a:rPr lang="ru-RU" sz="2600" baseline="-25000" dirty="0" smtClean="0"/>
              <a:t>2</a:t>
            </a:r>
            <a:r>
              <a:rPr lang="ru-RU" sz="2600" b="1" dirty="0" smtClean="0"/>
              <a:t> + </a:t>
            </a:r>
            <a:r>
              <a:rPr lang="ru-RU" sz="2600" b="1" i="1" dirty="0" smtClean="0"/>
              <a:t>Q</a:t>
            </a:r>
            <a:endParaRPr lang="ru-RU" sz="2600" dirty="0" smtClean="0"/>
          </a:p>
          <a:p>
            <a:r>
              <a:rPr lang="ru-RU" dirty="0" smtClean="0"/>
              <a:t>Измельченный очищенный пирит сверху засыпают в печь для обжига в «</a:t>
            </a:r>
            <a:r>
              <a:rPr lang="ru-RU" b="1" dirty="0" smtClean="0"/>
              <a:t>кипящем слое</a:t>
            </a:r>
            <a:r>
              <a:rPr lang="ru-RU" dirty="0" smtClean="0"/>
              <a:t>«. </a:t>
            </a:r>
          </a:p>
          <a:p>
            <a:r>
              <a:rPr lang="ru-RU" dirty="0" smtClean="0"/>
              <a:t>Снизу (</a:t>
            </a:r>
            <a:r>
              <a:rPr lang="ru-RU" b="1" dirty="0" smtClean="0"/>
              <a:t>принцип противотока</a:t>
            </a:r>
            <a:r>
              <a:rPr lang="ru-RU" dirty="0" smtClean="0"/>
              <a:t>) пропускают воздух, обогащённый кислородом, для более полного обжига пирита. Температура в печи для обжига достигает 800</a:t>
            </a:r>
            <a:r>
              <a:rPr lang="ru-RU" baseline="30000" dirty="0" smtClean="0"/>
              <a:t>о</a:t>
            </a:r>
            <a:r>
              <a:rPr lang="ru-RU" dirty="0" smtClean="0"/>
              <a:t>С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867150" y="552450"/>
            <a:ext cx="4648200" cy="6086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Из печи выходит </a:t>
            </a:r>
            <a:r>
              <a:rPr lang="ru-RU" b="1" dirty="0" smtClean="0"/>
              <a:t>печной газ</a:t>
            </a:r>
            <a:r>
              <a:rPr lang="ru-RU" dirty="0" smtClean="0"/>
              <a:t>, который состоит из SO</a:t>
            </a:r>
            <a:r>
              <a:rPr lang="ru-RU" baseline="-25000" dirty="0" smtClean="0"/>
              <a:t>2</a:t>
            </a:r>
            <a:r>
              <a:rPr lang="ru-RU" dirty="0" smtClean="0"/>
              <a:t>, кислорода, паров воды и мельчайших частиц оксида железа. Такой печной газ очищают от примесей. Очистку печного газа проводят в два этапа. Первый этап — очистка газа в </a:t>
            </a:r>
            <a:r>
              <a:rPr lang="ru-RU" b="1" dirty="0" smtClean="0"/>
              <a:t>циклоне</a:t>
            </a:r>
            <a:r>
              <a:rPr lang="ru-RU" dirty="0" smtClean="0"/>
              <a:t>. При этом за счет центробежной силы твердые частички ссыпаются вниз.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5" y="452438"/>
            <a:ext cx="2762250" cy="617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62475" y="1287254"/>
            <a:ext cx="3952873" cy="48897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Второй этап очистки газа проводится в </a:t>
            </a:r>
            <a:r>
              <a:rPr lang="ru-RU" b="1" dirty="0" smtClean="0"/>
              <a:t>электрофильтрах</a:t>
            </a:r>
            <a:r>
              <a:rPr lang="ru-RU" dirty="0" smtClean="0"/>
              <a:t>. При этом используется электростатическое притяжение, частицы огарка прилипают к наэлектризованным пластинам электрофильтра).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025" y="495300"/>
            <a:ext cx="3562350" cy="6002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19600" y="1287254"/>
            <a:ext cx="4095749" cy="4889709"/>
          </a:xfrm>
        </p:spPr>
        <p:txBody>
          <a:bodyPr/>
          <a:lstStyle/>
          <a:p>
            <a:r>
              <a:rPr lang="ru-RU" dirty="0" smtClean="0"/>
              <a:t>Осушку печного газа проводят в </a:t>
            </a:r>
            <a:r>
              <a:rPr lang="ru-RU" b="1" dirty="0" smtClean="0"/>
              <a:t>сушильной башне</a:t>
            </a:r>
            <a:r>
              <a:rPr lang="ru-RU" dirty="0" smtClean="0"/>
              <a:t> – снизу вверх поднимается печной газ, а сверху вниз льется концентрированная серная кислота.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" y="514350"/>
            <a:ext cx="2914650" cy="6011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91000" y="1287254"/>
            <a:ext cx="4324349" cy="4889709"/>
          </a:xfrm>
        </p:spPr>
        <p:txBody>
          <a:bodyPr/>
          <a:lstStyle/>
          <a:p>
            <a:r>
              <a:rPr lang="ru-RU" dirty="0" smtClean="0"/>
              <a:t>Очищенный обжиговый газ перед поступлением в контактный аппарат </a:t>
            </a:r>
            <a:r>
              <a:rPr lang="ru-RU" b="1" dirty="0" smtClean="0"/>
              <a:t>нагревают</a:t>
            </a:r>
            <a:r>
              <a:rPr lang="ru-RU" dirty="0" smtClean="0"/>
              <a:t> за счет теплоты газов, выходящих из контактного аппарата.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038" y="590549"/>
            <a:ext cx="2595562" cy="607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33776" y="133350"/>
            <a:ext cx="5219700" cy="604361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/>
              <a:t>               </a:t>
            </a:r>
          </a:p>
          <a:p>
            <a:pPr>
              <a:buNone/>
            </a:pPr>
            <a:r>
              <a:rPr lang="ru-RU" b="1" dirty="0" smtClean="0"/>
              <a:t>            2SO</a:t>
            </a:r>
            <a:r>
              <a:rPr lang="ru-RU" baseline="-25000" dirty="0" smtClean="0"/>
              <a:t>2</a:t>
            </a:r>
            <a:r>
              <a:rPr lang="ru-RU" b="1" dirty="0" smtClean="0"/>
              <a:t> + O</a:t>
            </a:r>
            <a:r>
              <a:rPr lang="ru-RU" baseline="-25000" dirty="0" smtClean="0"/>
              <a:t>2</a:t>
            </a:r>
            <a:r>
              <a:rPr lang="ru-RU" b="1" dirty="0" smtClean="0"/>
              <a:t> ↔ 2SO</a:t>
            </a:r>
            <a:r>
              <a:rPr lang="ru-RU" baseline="-25000" dirty="0" smtClean="0"/>
              <a:t>3</a:t>
            </a:r>
            <a:r>
              <a:rPr lang="ru-RU" b="1" dirty="0" smtClean="0"/>
              <a:t> + </a:t>
            </a:r>
            <a:r>
              <a:rPr lang="ru-RU" b="1" i="1" dirty="0" smtClean="0"/>
              <a:t>Q</a:t>
            </a:r>
            <a:endParaRPr lang="ru-RU" dirty="0" smtClean="0"/>
          </a:p>
          <a:p>
            <a:r>
              <a:rPr lang="ru-RU" sz="1800" dirty="0" smtClean="0"/>
              <a:t>В </a:t>
            </a:r>
            <a:r>
              <a:rPr lang="ru-RU" sz="1800" b="1" dirty="0" smtClean="0"/>
              <a:t>контактном аппарате</a:t>
            </a:r>
            <a:r>
              <a:rPr lang="ru-RU" sz="1800" dirty="0" smtClean="0"/>
              <a:t> производится окисление сернистого газа до серного ангидрида. Процесс является обратимым. Поэтому необходимо выбрать оптимальные условия протекания прямой реакции (получения SO</a:t>
            </a:r>
            <a:r>
              <a:rPr lang="ru-RU" sz="1800" baseline="-25000" dirty="0" smtClean="0"/>
              <a:t>3</a:t>
            </a:r>
            <a:r>
              <a:rPr lang="ru-RU" sz="1800" dirty="0" smtClean="0"/>
              <a:t>):</a:t>
            </a:r>
          </a:p>
          <a:p>
            <a:r>
              <a:rPr lang="ru-RU" sz="1800" dirty="0" smtClean="0"/>
              <a:t> </a:t>
            </a:r>
            <a:r>
              <a:rPr lang="ru-RU" sz="1800" b="1" dirty="0" smtClean="0"/>
              <a:t>температура</a:t>
            </a:r>
            <a:r>
              <a:rPr lang="ru-RU" sz="1800" dirty="0" smtClean="0"/>
              <a:t>: оптимальной температурой для протекания прямой реакции с максимальным выходом SO</a:t>
            </a:r>
            <a:r>
              <a:rPr lang="ru-RU" sz="1800" baseline="-25000" dirty="0" smtClean="0"/>
              <a:t>3</a:t>
            </a:r>
            <a:r>
              <a:rPr lang="ru-RU" sz="1800" dirty="0" smtClean="0"/>
              <a:t> является </a:t>
            </a:r>
            <a:r>
              <a:rPr lang="ru-RU" sz="1800" b="1" dirty="0" smtClean="0">
                <a:solidFill>
                  <a:srgbClr val="C00000"/>
                </a:solidFill>
              </a:rPr>
              <a:t>температура 400-500</a:t>
            </a:r>
            <a:r>
              <a:rPr lang="ru-RU" sz="1800" b="1" baseline="30000" dirty="0" smtClean="0">
                <a:solidFill>
                  <a:srgbClr val="C00000"/>
                </a:solidFill>
              </a:rPr>
              <a:t>о</a:t>
            </a:r>
            <a:r>
              <a:rPr lang="ru-RU" sz="1800" b="1" dirty="0" smtClean="0">
                <a:solidFill>
                  <a:srgbClr val="C00000"/>
                </a:solidFill>
              </a:rPr>
              <a:t>С</a:t>
            </a:r>
            <a:r>
              <a:rPr lang="ru-RU" sz="1800" dirty="0" smtClean="0"/>
              <a:t>. Для того, чтобы увеличить скорость реакции при столь низкой температуре в реакцию вводят </a:t>
            </a:r>
            <a:r>
              <a:rPr lang="ru-RU" sz="1800" b="1" dirty="0" smtClean="0">
                <a:solidFill>
                  <a:srgbClr val="C00000"/>
                </a:solidFill>
              </a:rPr>
              <a:t>катализатор – оксид ванадия (V) V</a:t>
            </a:r>
            <a:r>
              <a:rPr lang="ru-RU" sz="1800" b="1" baseline="-25000" dirty="0" smtClean="0">
                <a:solidFill>
                  <a:srgbClr val="C00000"/>
                </a:solidFill>
              </a:rPr>
              <a:t>2</a:t>
            </a:r>
            <a:r>
              <a:rPr lang="ru-RU" sz="1800" b="1" dirty="0" smtClean="0">
                <a:solidFill>
                  <a:srgbClr val="C00000"/>
                </a:solidFill>
              </a:rPr>
              <a:t>O</a:t>
            </a:r>
            <a:r>
              <a:rPr lang="ru-RU" sz="1800" b="1" baseline="-25000" dirty="0" smtClean="0">
                <a:solidFill>
                  <a:srgbClr val="C00000"/>
                </a:solidFill>
              </a:rPr>
              <a:t>5</a:t>
            </a:r>
            <a:r>
              <a:rPr lang="ru-RU" sz="1800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1800" dirty="0" smtClean="0"/>
              <a:t> </a:t>
            </a:r>
            <a:r>
              <a:rPr lang="ru-RU" sz="1800" b="1" dirty="0" smtClean="0"/>
              <a:t>давление</a:t>
            </a:r>
            <a:r>
              <a:rPr lang="ru-RU" sz="1800" dirty="0" smtClean="0"/>
              <a:t>: прямая реакция протекает с уменьшением объемов газов. Для смещения равновесия вправо процесс проводят при повышенном давлении.</a:t>
            </a:r>
          </a:p>
          <a:p>
            <a:r>
              <a:rPr lang="ru-RU" sz="1800" dirty="0" smtClean="0"/>
              <a:t>Как только смесь оксида серы и кислорода достигнет слоев катализатора, начинается процесс окисления SO</a:t>
            </a:r>
            <a:r>
              <a:rPr lang="ru-RU" sz="1800" baseline="-25000" dirty="0" smtClean="0"/>
              <a:t>2</a:t>
            </a:r>
            <a:r>
              <a:rPr lang="ru-RU" sz="1800" dirty="0" smtClean="0"/>
              <a:t> в SO</a:t>
            </a:r>
            <a:r>
              <a:rPr lang="ru-RU" sz="1800" baseline="-25000" dirty="0" smtClean="0"/>
              <a:t>3</a:t>
            </a:r>
            <a:r>
              <a:rPr lang="ru-RU" sz="1800" dirty="0" smtClean="0"/>
              <a:t>. Образовавшийся оксид серы SO</a:t>
            </a:r>
            <a:r>
              <a:rPr lang="ru-RU" sz="1800" baseline="-25000" dirty="0" smtClean="0"/>
              <a:t>3</a:t>
            </a:r>
            <a:r>
              <a:rPr lang="ru-RU" sz="1800" dirty="0" smtClean="0"/>
              <a:t> выходит из контактного аппарата и через теплообменник попадает в поглотительную башню.</a:t>
            </a:r>
          </a:p>
          <a:p>
            <a:endParaRPr lang="ru-RU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" y="347663"/>
            <a:ext cx="3143250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00525" y="247650"/>
            <a:ext cx="4305299" cy="626744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Получение H</a:t>
            </a:r>
            <a:r>
              <a:rPr lang="ru-RU" sz="2000" baseline="-25000" dirty="0" smtClean="0"/>
              <a:t>2</a:t>
            </a:r>
            <a:r>
              <a:rPr lang="ru-RU" sz="2000" dirty="0" smtClean="0"/>
              <a:t>SO</a:t>
            </a:r>
            <a:r>
              <a:rPr lang="ru-RU" sz="2000" baseline="-25000" dirty="0" smtClean="0"/>
              <a:t>4</a:t>
            </a:r>
            <a:r>
              <a:rPr lang="ru-RU" sz="2000" dirty="0" smtClean="0"/>
              <a:t> протекает в </a:t>
            </a:r>
            <a:r>
              <a:rPr lang="ru-RU" sz="2000" b="1" dirty="0" smtClean="0"/>
              <a:t>поглотительной башне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Однако, если для поглощения оксида серы использовать воду, то образуется серная кислота в виде тумана, состоящего из мельчайших капелек серной кислоты. Для того, чтобы не образовывался сернокислотный туман, используют 98%-ную концентрированную серную кислоту. Оксид серы очень хорошо растворяется в такой кислоте, образуя олеум: H</a:t>
            </a:r>
            <a:r>
              <a:rPr lang="ru-RU" sz="2000" baseline="-25000" dirty="0" smtClean="0"/>
              <a:t>2</a:t>
            </a:r>
            <a:r>
              <a:rPr lang="ru-RU" sz="2000" dirty="0" smtClean="0"/>
              <a:t>SO</a:t>
            </a:r>
            <a:r>
              <a:rPr lang="ru-RU" sz="2000" baseline="-25000" dirty="0" smtClean="0"/>
              <a:t>4</a:t>
            </a:r>
            <a:r>
              <a:rPr lang="ru-RU" sz="2000" dirty="0" smtClean="0"/>
              <a:t>·nSO</a:t>
            </a:r>
            <a:r>
              <a:rPr lang="ru-RU" sz="2000" baseline="-25000" dirty="0" smtClean="0"/>
              <a:t>3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b="1" dirty="0" smtClean="0"/>
              <a:t>nSO</a:t>
            </a:r>
            <a:r>
              <a:rPr lang="ru-RU" sz="2000" baseline="-25000" dirty="0" smtClean="0"/>
              <a:t>3</a:t>
            </a:r>
            <a:r>
              <a:rPr lang="ru-RU" sz="2000" b="1" dirty="0" smtClean="0"/>
              <a:t> + H</a:t>
            </a:r>
            <a:r>
              <a:rPr lang="ru-RU" sz="2000" baseline="-25000" dirty="0" smtClean="0"/>
              <a:t>2</a:t>
            </a:r>
            <a:r>
              <a:rPr lang="ru-RU" sz="2000" b="1" dirty="0" smtClean="0"/>
              <a:t>SO</a:t>
            </a:r>
            <a:r>
              <a:rPr lang="ru-RU" sz="2000" baseline="-25000" dirty="0" smtClean="0"/>
              <a:t>4</a:t>
            </a:r>
            <a:r>
              <a:rPr lang="ru-RU" sz="2000" b="1" dirty="0" smtClean="0"/>
              <a:t>  →  H</a:t>
            </a:r>
            <a:r>
              <a:rPr lang="ru-RU" sz="2000" baseline="-25000" dirty="0" smtClean="0"/>
              <a:t>2</a:t>
            </a:r>
            <a:r>
              <a:rPr lang="ru-RU" sz="2000" b="1" dirty="0" smtClean="0"/>
              <a:t>SO</a:t>
            </a:r>
            <a:r>
              <a:rPr lang="ru-RU" sz="2000" baseline="-25000" dirty="0" smtClean="0"/>
              <a:t>4</a:t>
            </a:r>
            <a:r>
              <a:rPr lang="ru-RU" sz="2000" b="1" dirty="0" smtClean="0"/>
              <a:t>·nSO</a:t>
            </a:r>
            <a:r>
              <a:rPr lang="ru-RU" sz="2000" b="1" baseline="-25000" dirty="0" smtClean="0"/>
              <a:t>3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Образовавшийся олеум сливают в металлические резервуары и отправляют на склад. Затем олеумом заполняют цистерны, формируют железнодорожные составы и отправляют потребителю.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8" y="185738"/>
            <a:ext cx="3828153" cy="644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751</TotalTime>
  <Words>58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Аппараты и этапы производства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Общие научные принципы химического производства</vt:lpstr>
      <vt:lpstr>Слайд 11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777</cp:lastModifiedBy>
  <cp:revision>195</cp:revision>
  <dcterms:created xsi:type="dcterms:W3CDTF">2016-11-18T14:12:19Z</dcterms:created>
  <dcterms:modified xsi:type="dcterms:W3CDTF">2024-01-05T04:02:50Z</dcterms:modified>
</cp:coreProperties>
</file>