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58" autoAdjust="0"/>
  </p:normalViewPr>
  <p:slideViewPr>
    <p:cSldViewPr>
      <p:cViewPr varScale="1">
        <p:scale>
          <a:sx n="66" d="100"/>
          <a:sy n="66" d="100"/>
        </p:scale>
        <p:origin x="-8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5EC188-D24B-A547-9C42-C1D46B868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1" y="2590800"/>
            <a:ext cx="6019800" cy="1041400"/>
          </a:xfrm>
        </p:spPr>
        <p:txBody>
          <a:bodyPr>
            <a:normAutofit fontScale="90000"/>
          </a:bodyPr>
          <a:lstStyle/>
          <a:p>
            <a:r>
              <a:rPr lang="en-US" sz="6600" b="1" dirty="0" err="1">
                <a:solidFill>
                  <a:srgbClr val="0070C0"/>
                </a:solidFill>
                <a:latin typeface="Constantia" panose="02030602050306030303" pitchFamily="18" charset="0"/>
              </a:rPr>
              <a:t>Аистообразные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E4ABCCD-E531-2243-82A1-296488CABE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67400" y="5334000"/>
            <a:ext cx="5571899" cy="919478"/>
          </a:xfrm>
        </p:spPr>
        <p:txBody>
          <a:bodyPr/>
          <a:lstStyle/>
          <a:p>
            <a:pPr algn="r"/>
            <a:r>
              <a:rPr lang="en-US" dirty="0"/>
              <a:t> </a:t>
            </a:r>
            <a:r>
              <a:rPr lang="en-US" sz="2400" b="1" dirty="0" err="1">
                <a:solidFill>
                  <a:srgbClr val="0070C0"/>
                </a:solidFill>
                <a:latin typeface="Constantia" panose="02030602050306030303" pitchFamily="18" charset="0"/>
              </a:rPr>
              <a:t>Выполнила</a:t>
            </a:r>
            <a:r>
              <a:rPr lang="en-US" sz="2400" b="1" dirty="0">
                <a:solidFill>
                  <a:srgbClr val="0070C0"/>
                </a:solidFill>
                <a:latin typeface="Constantia" panose="02030602050306030303" pitchFamily="18" charset="0"/>
              </a:rPr>
              <a:t>: </a:t>
            </a:r>
            <a:r>
              <a:rPr lang="en-US" sz="2400" b="1" dirty="0" err="1">
                <a:solidFill>
                  <a:srgbClr val="0070C0"/>
                </a:solidFill>
                <a:latin typeface="Constantia" panose="02030602050306030303" pitchFamily="18" charset="0"/>
              </a:rPr>
              <a:t>Жешенбекова</a:t>
            </a:r>
            <a:r>
              <a:rPr lang="en-US" sz="2400" b="1" dirty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А</a:t>
            </a:r>
            <a:r>
              <a:rPr lang="ru-RU" sz="2400" b="1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дина </a:t>
            </a:r>
            <a:r>
              <a:rPr lang="ru-RU" sz="2400" b="1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Жекшенбековна</a:t>
            </a:r>
            <a:endParaRPr lang="ru-RU" sz="2400" b="1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470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3A331B4-9C7C-0847-BB9C-EAD754E20BAB}"/>
              </a:ext>
            </a:extLst>
          </p:cNvPr>
          <p:cNvSpPr txBox="1"/>
          <p:nvPr/>
        </p:nvSpPr>
        <p:spPr>
          <a:xfrm>
            <a:off x="1662557" y="243512"/>
            <a:ext cx="10235460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i="0">
                <a:solidFill>
                  <a:srgbClr val="323224"/>
                </a:solidFill>
                <a:effectLst/>
                <a:latin typeface="Calibri" panose="020F0502020204030204" pitchFamily="34" charset="0"/>
              </a:rPr>
              <a:t>Питание.</a:t>
            </a:r>
            <a:r>
              <a:rPr lang="ru-RU" sz="4000" b="0" i="0">
                <a:solidFill>
                  <a:srgbClr val="323224"/>
                </a:solidFill>
                <a:effectLst/>
                <a:latin typeface="Calibri" panose="020F0502020204030204" pitchFamily="34" charset="0"/>
              </a:rPr>
              <a:t> Питаются аистообразные птицы почти исклю­чительно животной пищей, преимущественно ры­бой и насекомыми. Для некоторых видов основу кормового рациона составляют лягушки, пресмы­кающиеся, мелкие грызуны и даже птенцы птиц. Африканский марабу часто кормится на падали. Растительные корма используются аистообразными редко и, по всей вероятности, случайно</a:t>
            </a:r>
            <a:r>
              <a:rPr lang="ru-RU" sz="4800" b="0" i="0">
                <a:solidFill>
                  <a:srgbClr val="323224"/>
                </a:solidFill>
                <a:effectLst/>
                <a:latin typeface="Calibri" panose="020F0502020204030204" pitchFamily="34" charset="0"/>
              </a:rPr>
              <a:t>.</a:t>
            </a:r>
            <a:endParaRPr lang="ru-RU" sz="48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767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EBF2EFE6-2728-8C45-9E54-59E9F86D7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19" y="139096"/>
            <a:ext cx="5648936" cy="4348504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31C899C2-BA94-2B42-9830-BFE530B7F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079" y="2678878"/>
            <a:ext cx="5309202" cy="4094722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xmlns="" id="{A68815F1-5B0D-0142-820A-8846B542A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792" y="139096"/>
            <a:ext cx="3821635" cy="2939719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xmlns="" id="{5F70E5BF-43E3-1641-A5C5-BC1827626C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3876" y="3846143"/>
            <a:ext cx="4474779" cy="287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38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39DBBC-7C9B-2144-A4A2-B89C4CF3B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0" y="2514600"/>
            <a:ext cx="8911687" cy="1280890"/>
          </a:xfrm>
        </p:spPr>
        <p:txBody>
          <a:bodyPr>
            <a:normAutofit/>
          </a:bodyPr>
          <a:lstStyle/>
          <a:p>
            <a:r>
              <a:rPr lang="en-US" sz="5400" dirty="0" err="1"/>
              <a:t>Спасибо</a:t>
            </a:r>
            <a:r>
              <a:rPr lang="en-US" sz="5400" dirty="0"/>
              <a:t> </a:t>
            </a:r>
            <a:r>
              <a:rPr lang="en-US" sz="5400" dirty="0" err="1"/>
              <a:t>за</a:t>
            </a:r>
            <a:r>
              <a:rPr lang="en-US" sz="5400" dirty="0"/>
              <a:t> </a:t>
            </a:r>
            <a:r>
              <a:rPr lang="en-US" sz="5400" dirty="0" err="1"/>
              <a:t>внимание</a:t>
            </a:r>
            <a:r>
              <a:rPr lang="en-US" sz="5400" dirty="0"/>
              <a:t>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430302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3FD3A99-F49B-7C49-9747-12FD95E9ABE9}"/>
              </a:ext>
            </a:extLst>
          </p:cNvPr>
          <p:cNvSpPr txBox="1"/>
          <p:nvPr/>
        </p:nvSpPr>
        <p:spPr>
          <a:xfrm>
            <a:off x="2514600" y="32657"/>
            <a:ext cx="10210801" cy="7171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latin typeface="Calibri" panose="020F0502020204030204" pitchFamily="34" charset="0"/>
              </a:rPr>
              <a:t>Класс: Птицы - </a:t>
            </a:r>
            <a:r>
              <a:rPr lang="af-ZA" sz="4400" b="1" i="1" dirty="0">
                <a:latin typeface="Calibri" panose="020F0502020204030204" pitchFamily="34" charset="0"/>
              </a:rPr>
              <a:t>Aves </a:t>
            </a:r>
            <a:r>
              <a:rPr lang="af-ZA" sz="4800" b="1" i="1" dirty="0">
                <a:latin typeface="Calibri" panose="020F0502020204030204" pitchFamily="34" charset="0"/>
              </a:rPr>
              <a:t>  </a:t>
            </a:r>
            <a:r>
              <a:rPr lang="af-ZA" sz="4800" b="1" dirty="0">
                <a:latin typeface="Calibri" panose="020F0502020204030204" pitchFamily="34" charset="0"/>
              </a:rPr>
              <a:t>  </a:t>
            </a:r>
            <a:endParaRPr lang="en-US" sz="4800" b="1" dirty="0">
              <a:latin typeface="Calibri" panose="020F0502020204030204" pitchFamily="34" charset="0"/>
            </a:endParaRPr>
          </a:p>
          <a:p>
            <a:r>
              <a:rPr lang="ru-RU" sz="4800" b="1" dirty="0" err="1">
                <a:latin typeface="Calibri" panose="020F0502020204030204" pitchFamily="34" charset="0"/>
              </a:rPr>
              <a:t>Аистообразные</a:t>
            </a:r>
            <a:r>
              <a:rPr lang="ru-RU" sz="4800" b="1" dirty="0">
                <a:latin typeface="Calibri" panose="020F0502020204030204" pitchFamily="34" charset="0"/>
              </a:rPr>
              <a:t> (</a:t>
            </a:r>
            <a:r>
              <a:rPr lang="ru-RU" sz="4800" b="1" dirty="0" smtClean="0">
                <a:latin typeface="Calibri" panose="020F0502020204030204" pitchFamily="34" charset="0"/>
              </a:rPr>
              <a:t>Голенастые) </a:t>
            </a:r>
            <a:r>
              <a:rPr lang="af-ZA" sz="4400" b="1" i="1" dirty="0" smtClean="0">
                <a:latin typeface="Calibri" panose="020F0502020204030204" pitchFamily="34" charset="0"/>
              </a:rPr>
              <a:t>Ciconiiformes</a:t>
            </a:r>
            <a:endParaRPr lang="en-US" sz="4400" b="1" i="1" dirty="0">
              <a:latin typeface="Calibri" panose="020F0502020204030204" pitchFamily="34" charset="0"/>
            </a:endParaRPr>
          </a:p>
          <a:p>
            <a:r>
              <a:rPr lang="en-US" sz="4800" b="1" dirty="0">
                <a:latin typeface="Calibri" panose="020F0502020204030204" pitchFamily="34" charset="0"/>
              </a:rPr>
              <a:t>C</a:t>
            </a:r>
            <a:r>
              <a:rPr lang="ru-RU" sz="4800" b="1" dirty="0" err="1">
                <a:latin typeface="Calibri" panose="020F0502020204030204" pitchFamily="34" charset="0"/>
              </a:rPr>
              <a:t>емейство</a:t>
            </a:r>
            <a:r>
              <a:rPr lang="ru-RU" sz="4800" b="1" dirty="0">
                <a:latin typeface="Calibri" panose="020F0502020204030204" pitchFamily="34" charset="0"/>
              </a:rPr>
              <a:t>: </a:t>
            </a:r>
            <a:r>
              <a:rPr lang="ru-RU" sz="4800" b="1" dirty="0" err="1">
                <a:latin typeface="Calibri" panose="020F0502020204030204" pitchFamily="34" charset="0"/>
              </a:rPr>
              <a:t>Цаплевые</a:t>
            </a:r>
            <a:r>
              <a:rPr lang="ru-RU" sz="4800" b="1" dirty="0">
                <a:latin typeface="Calibri" panose="020F0502020204030204" pitchFamily="34" charset="0"/>
              </a:rPr>
              <a:t> </a:t>
            </a:r>
            <a:r>
              <a:rPr lang="ru-RU" sz="4800" b="1" dirty="0" smtClean="0">
                <a:latin typeface="Calibri" panose="020F0502020204030204" pitchFamily="34" charset="0"/>
              </a:rPr>
              <a:t>– </a:t>
            </a:r>
          </a:p>
          <a:p>
            <a:r>
              <a:rPr lang="en-US" sz="4400" b="1" i="1" dirty="0" err="1" smtClean="0">
                <a:latin typeface="Calibri" panose="020F0502020204030204" pitchFamily="34" charset="0"/>
              </a:rPr>
              <a:t>Ardeidae</a:t>
            </a:r>
            <a:r>
              <a:rPr lang="en-US" sz="4800" b="1" i="1" dirty="0" smtClean="0">
                <a:latin typeface="Calibri" panose="020F0502020204030204" pitchFamily="34" charset="0"/>
              </a:rPr>
              <a:t> </a:t>
            </a:r>
            <a:r>
              <a:rPr lang="en-US" sz="4800" b="1" dirty="0">
                <a:latin typeface="Calibri" panose="020F0502020204030204" pitchFamily="34" charset="0"/>
              </a:rPr>
              <a:t>  </a:t>
            </a:r>
          </a:p>
          <a:p>
            <a:r>
              <a:rPr lang="en-US" sz="4800" b="1" dirty="0">
                <a:latin typeface="Calibri" panose="020F0502020204030204" pitchFamily="34" charset="0"/>
              </a:rPr>
              <a:t>C</a:t>
            </a:r>
            <a:r>
              <a:rPr lang="ru-RU" sz="4800" b="1" dirty="0" err="1">
                <a:latin typeface="Calibri" panose="020F0502020204030204" pitchFamily="34" charset="0"/>
              </a:rPr>
              <a:t>емейство</a:t>
            </a:r>
            <a:r>
              <a:rPr lang="ru-RU" sz="4800" b="1" dirty="0">
                <a:latin typeface="Calibri" panose="020F0502020204030204" pitchFamily="34" charset="0"/>
              </a:rPr>
              <a:t>: Ибисовые </a:t>
            </a:r>
            <a:r>
              <a:rPr lang="ru-RU" sz="4800" b="1" dirty="0">
                <a:latin typeface="Calibri" panose="020F0502020204030204" pitchFamily="34" charset="0"/>
              </a:rPr>
              <a:t>-</a:t>
            </a:r>
            <a:r>
              <a:rPr lang="en-US" sz="4400" b="1" i="1" dirty="0" err="1" smtClean="0">
                <a:latin typeface="Calibri" panose="020F0502020204030204" pitchFamily="34" charset="0"/>
              </a:rPr>
              <a:t>Threskiornithidae</a:t>
            </a:r>
            <a:endParaRPr lang="en-US" sz="4400" b="1" i="1" dirty="0">
              <a:latin typeface="Calibri" panose="020F0502020204030204" pitchFamily="34" charset="0"/>
            </a:endParaRPr>
          </a:p>
          <a:p>
            <a:r>
              <a:rPr lang="en-US" sz="4800" b="1" dirty="0">
                <a:latin typeface="Calibri" panose="020F0502020204030204" pitchFamily="34" charset="0"/>
              </a:rPr>
              <a:t> C</a:t>
            </a:r>
            <a:r>
              <a:rPr lang="ru-RU" sz="4800" b="1" dirty="0" err="1">
                <a:latin typeface="Calibri" panose="020F0502020204030204" pitchFamily="34" charset="0"/>
              </a:rPr>
              <a:t>емейство</a:t>
            </a:r>
            <a:r>
              <a:rPr lang="ru-RU" sz="4800" b="1" dirty="0">
                <a:latin typeface="Calibri" panose="020F0502020204030204" pitchFamily="34" charset="0"/>
              </a:rPr>
              <a:t>: Аистовые </a:t>
            </a:r>
            <a:r>
              <a:rPr lang="ru-RU" sz="4800" b="1" dirty="0" smtClean="0">
                <a:latin typeface="Calibri" panose="020F0502020204030204" pitchFamily="34" charset="0"/>
              </a:rPr>
              <a:t>–</a:t>
            </a:r>
          </a:p>
          <a:p>
            <a:r>
              <a:rPr lang="ru-RU" sz="4800" b="1" dirty="0" smtClean="0">
                <a:latin typeface="Calibri" panose="020F0502020204030204" pitchFamily="34" charset="0"/>
              </a:rPr>
              <a:t> </a:t>
            </a:r>
            <a:r>
              <a:rPr lang="en-US" sz="4400" b="1" i="1" dirty="0" err="1">
                <a:latin typeface="Calibri" panose="020F0502020204030204" pitchFamily="34" charset="0"/>
              </a:rPr>
              <a:t>Ciconiidae</a:t>
            </a:r>
            <a:r>
              <a:rPr lang="en-US" sz="1600" i="1" dirty="0"/>
              <a:t>   </a:t>
            </a:r>
            <a:r>
              <a:rPr lang="en-US" dirty="0"/>
              <a:t>  </a:t>
            </a:r>
          </a:p>
          <a:p>
            <a:r>
              <a:rPr lang="en-US" dirty="0"/>
              <a:t>                                                                                                                                                                     </a:t>
            </a:r>
          </a:p>
        </p:txBody>
      </p:sp>
    </p:spTree>
    <p:extLst>
      <p:ext uri="{BB962C8B-B14F-4D97-AF65-F5344CB8AC3E}">
        <p14:creationId xmlns:p14="http://schemas.microsoft.com/office/powerpoint/2010/main" val="254739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2545C73-7B1F-C943-92CC-BFB811482075}"/>
              </a:ext>
            </a:extLst>
          </p:cNvPr>
          <p:cNvSpPr txBox="1"/>
          <p:nvPr/>
        </p:nvSpPr>
        <p:spPr>
          <a:xfrm>
            <a:off x="7347857" y="839765"/>
            <a:ext cx="455385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>
                <a:effectLst/>
                <a:latin typeface="Calibri" panose="020F0502020204030204" pitchFamily="34" charset="0"/>
              </a:rPr>
              <a:t>Общая характеристика</a:t>
            </a:r>
            <a:r>
              <a:rPr lang="ru-RU" sz="3200" i="0">
                <a:effectLst/>
                <a:latin typeface="Calibri" panose="020F0502020204030204" pitchFamily="34" charset="0"/>
              </a:rPr>
              <a:t>. Аистообразные - отряд птиц очень разнообразных по внешнему виду, отличающихся более или менее длинными и тонкими бродными ногами (лишь редко нижняя часть голени оперена). </a:t>
            </a:r>
            <a:endParaRPr lang="ru-RU" sz="3200">
              <a:latin typeface="Calibri" panose="020F0502020204030204" pitchFamily="34" charset="0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F8E1B3EE-1AE7-354E-AB21-0A5AA671F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9" y="735510"/>
            <a:ext cx="7157833" cy="575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27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CBB35A18-5A67-D84E-BBC3-9361F81E4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94" y="733125"/>
            <a:ext cx="7740952" cy="58057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5A8CD64-6507-194F-B5E1-542ED8D5661E}"/>
              </a:ext>
            </a:extLst>
          </p:cNvPr>
          <p:cNvSpPr txBox="1"/>
          <p:nvPr/>
        </p:nvSpPr>
        <p:spPr>
          <a:xfrm>
            <a:off x="8024382" y="1043152"/>
            <a:ext cx="391272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>
                <a:solidFill>
                  <a:srgbClr val="323224"/>
                </a:solidFill>
                <a:effectLst/>
                <a:latin typeface="tahoma" panose="020B0604030504040204" pitchFamily="34" charset="0"/>
              </a:rPr>
              <a:t>Д</a:t>
            </a:r>
            <a:r>
              <a:rPr lang="ru-RU" sz="2400" i="0">
                <a:effectLst/>
                <a:latin typeface="Calibri" panose="020F0502020204030204" pitchFamily="34" charset="0"/>
              </a:rPr>
              <a:t>линные передние пальцы ног иногда соединены все при основании перепонкой, иногда лишь два наружных, иногда они окаймлены кожистой складкой или совсем свободны; задний палец по большей части мал и прикреплен выше других, иногда его нет вовсе. Клюв и шея вообще соответствуют длине ног. Крылья средней длины, хвост короткий.</a:t>
            </a:r>
            <a:r>
              <a:rPr lang="ru-RU" b="0" i="0">
                <a:solidFill>
                  <a:srgbClr val="323224"/>
                </a:solidFill>
                <a:effectLst/>
                <a:latin typeface="tahoma" panose="020B0604030504040204" pitchFamily="34" charset="0"/>
              </a:rPr>
              <a:t> 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079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3C820A7F-53DF-D746-BC3B-C5A007D3E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" y="1001712"/>
            <a:ext cx="7839075" cy="5362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AF1B095-8588-F849-98CD-8078DD2EF097}"/>
              </a:ext>
            </a:extLst>
          </p:cNvPr>
          <p:cNvSpPr txBox="1"/>
          <p:nvPr/>
        </p:nvSpPr>
        <p:spPr>
          <a:xfrm>
            <a:off x="7983537" y="620622"/>
            <a:ext cx="4191000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>
                <a:effectLst/>
                <a:latin typeface="Calibri" panose="020F0502020204030204" pitchFamily="34" charset="0"/>
              </a:rPr>
              <a:t>Аистообразные хорошо, но медленно летают, часть видов может парить. Плавают редко, неплохо лазают по деревьям (особенно некрупные виды), по земле обычно передвигаются медленным, размеренным шагом. Половой диморфизм только в виде исключения. </a:t>
            </a:r>
            <a:endParaRPr lang="ru-RU" sz="28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141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667114-5D92-0C49-86DF-D2CCD97506CD}"/>
              </a:ext>
            </a:extLst>
          </p:cNvPr>
          <p:cNvSpPr txBox="1"/>
          <p:nvPr/>
        </p:nvSpPr>
        <p:spPr>
          <a:xfrm>
            <a:off x="7112001" y="1545234"/>
            <a:ext cx="50799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i="0">
                <a:effectLst/>
                <a:latin typeface="Calibri" panose="020F0502020204030204" pitchFamily="34" charset="0"/>
              </a:rPr>
              <a:t>Распространение.</a:t>
            </a:r>
            <a:r>
              <a:rPr lang="ru-RU" sz="4800" b="0" i="0">
                <a:effectLst/>
                <a:latin typeface="Calibri" panose="020F0502020204030204" pitchFamily="34" charset="0"/>
              </a:rPr>
              <a:t> Распространены почти по всему земному шару, кроме Арктики и Антарктики. </a:t>
            </a:r>
            <a:endParaRPr lang="ru-RU" sz="4800">
              <a:latin typeface="Calibri" panose="020F0502020204030204" pitchFamily="34" charset="0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20BEE224-BB61-7E4B-880D-096E90438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2" y="1166842"/>
            <a:ext cx="6458857" cy="52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8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2058AEF-2A23-7F40-8E8E-ED1A7784F898}"/>
              </a:ext>
            </a:extLst>
          </p:cNvPr>
          <p:cNvSpPr txBox="1"/>
          <p:nvPr/>
        </p:nvSpPr>
        <p:spPr>
          <a:xfrm>
            <a:off x="1959428" y="181957"/>
            <a:ext cx="9452429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>
                <a:effectLst/>
                <a:latin typeface="Calibri" panose="020F0502020204030204" pitchFamily="34" charset="0"/>
              </a:rPr>
              <a:t>Гнездо и кладка.</a:t>
            </a:r>
            <a:r>
              <a:rPr lang="ru-RU" sz="3200" b="0" i="0">
                <a:effectLst/>
                <a:latin typeface="Calibri" panose="020F0502020204030204" pitchFamily="34" charset="0"/>
              </a:rPr>
              <a:t> Гнездятся они, как правило, около воды, где имеются боль­шие деревья, крупные кустарники или обширные тростниковые заросли. Гнезда аистообразные строят по-разному. Одни виды помещают их на деревьях, другие на зало­мах тростника, третьи на густых крепких кустарниках. Белый аист использует постройки челове­ка - крыши домов, минареты, опоры электроли­ний. А некоторые виды, как, например, лысый ибис, строят гнезда на скалах. Гнездо строит обыч­но самка, а самец только приносит строительный материал. Число яиц в кладке колеблется от 2 до 8.</a:t>
            </a:r>
            <a:endParaRPr lang="ru-RU" sz="3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15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51674E3A-78D8-9341-88CB-3F0BC65CD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13" y="0"/>
            <a:ext cx="5662709" cy="4590143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4A375299-D8C2-CE4D-8B81-F096053C7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056" y="3429000"/>
            <a:ext cx="4314371" cy="2879843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75A4A5B9-D1D1-7348-8708-9FD71868A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280" y="56016"/>
            <a:ext cx="5662707" cy="3539192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xmlns="" id="{12757E4E-873D-5842-A64C-E3DB41908A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7020" y="3753531"/>
            <a:ext cx="2433967" cy="287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82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FD5AE82-C542-6B42-966D-272AC13C3D20}"/>
              </a:ext>
            </a:extLst>
          </p:cNvPr>
          <p:cNvSpPr txBox="1"/>
          <p:nvPr/>
        </p:nvSpPr>
        <p:spPr>
          <a:xfrm>
            <a:off x="2133600" y="1143000"/>
            <a:ext cx="954314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i="0" dirty="0">
                <a:effectLst/>
                <a:latin typeface="Calibri" panose="020F0502020204030204" pitchFamily="34" charset="0"/>
              </a:rPr>
              <a:t>Сроки гнездования.</a:t>
            </a:r>
            <a:r>
              <a:rPr lang="ru-RU" sz="4000" b="0" i="0" dirty="0">
                <a:effectLst/>
                <a:latin typeface="Calibri" panose="020F0502020204030204" pitchFamily="34" charset="0"/>
              </a:rPr>
              <a:t> Насиживают кладку оба родителя, длительность инкубации в зависимости от размеров птицы длит­ся от 17 до 32 суток. Тип развития птенцовый, птенцы вылупляются беспомощными и долгое время остаются в гнезде, где их кормят роди­тели.</a:t>
            </a:r>
            <a:endParaRPr lang="ru-RU" sz="4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7537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Произвольный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Аистообразные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ekwenova@gmail.com</dc:creator>
  <cp:lastModifiedBy>Пользователь</cp:lastModifiedBy>
  <cp:revision>3</cp:revision>
  <dcterms:created xsi:type="dcterms:W3CDTF">2021-05-04T20:04:31Z</dcterms:created>
  <dcterms:modified xsi:type="dcterms:W3CDTF">2024-01-04T18:11:56Z</dcterms:modified>
</cp:coreProperties>
</file>