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1" r:id="rId3"/>
    <p:sldId id="256" r:id="rId4"/>
    <p:sldId id="257" r:id="rId5"/>
    <p:sldId id="291" r:id="rId6"/>
    <p:sldId id="283" r:id="rId7"/>
    <p:sldId id="292" r:id="rId8"/>
    <p:sldId id="288" r:id="rId9"/>
    <p:sldId id="289" r:id="rId10"/>
    <p:sldId id="284" r:id="rId11"/>
    <p:sldId id="285" r:id="rId12"/>
    <p:sldId id="261" r:id="rId13"/>
    <p:sldId id="262" r:id="rId14"/>
    <p:sldId id="280" r:id="rId15"/>
    <p:sldId id="28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9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BACE9-FCDD-8FDE-7DD6-019CA9C179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E1D7888-E504-3568-881F-F3F882AC92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9EAA95-470C-D988-620D-F6E370956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140F57-6803-CD58-034A-9F0A6C980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7B64EB-9512-1D30-CB4E-93302E856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23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41261-8D86-D81B-D221-6162467B3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1CDDC14-508A-398D-A809-13872E65CC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D965DE-3D3B-991B-9B39-7A4EF91EE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328B0C-8E3E-2A80-9ED6-9C5E0CE9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B87337-219A-5BA0-0085-89B894B0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568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EE3B8A1-8ECF-8082-784F-9052EC63AF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36FB25-78DD-9C06-4C70-2621D4DF1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F45E0D-EB32-B126-802F-E265396EE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2A8F8A-AD4F-89E7-13CF-88E57ADCA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CB021-CF00-7075-1464-D3E7C0372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06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120904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800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6401859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259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94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2" y="-30478"/>
            <a:ext cx="120903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800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244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81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483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809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52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800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2844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3A604-D14A-4D63-DF1D-AA7BC3026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64B975-0C93-CEC4-0254-67E509A6C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F15073-3D71-06E7-ACE2-19C302976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26278A-C6FE-21A4-02DA-403420122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E993B-2D41-76CF-BDB9-CAA46877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97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800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65275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41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82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A4226-FF9B-24D7-9CFB-79828FC3A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E2E4C1-7973-3C26-DBE6-E7EA63BCC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653794-F21A-E4BF-97B3-FFC78F83E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14C77A-8088-A734-0C30-FB3ECE203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1709B8-52CF-B10F-E853-AAAB555B7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7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B0ADC-E02F-1B59-79EF-F35AB37FC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C8427C-0E5A-37B0-0B18-C0115F7E28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9D1951-8EE4-1656-2D62-2DA83BD12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A5954C-EC7C-19D0-6AB3-AFD13D75A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AAC91E-B350-3388-0D31-431964D6B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0D0410-EE80-F5A0-04C4-F7D08045C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0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A4247-A8D3-700C-D0D3-560EA9104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188476-E4C7-9727-5255-BE530AFDD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BDEB92-1E6F-3782-8B4D-66ED3A4A9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0F8BEFC-4CE3-63EC-28DE-DA161A9060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9F149BA-6A1B-11F9-8BF3-1C8AED004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614E22-BC83-E796-0350-DD23CCD00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C794AA1-CE19-449A-6DD6-6917C6562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A26C5C-AE42-98E1-B41C-42EC49B2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8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A27D0-A25B-7185-D38B-E47A5B34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F857AF-BE2E-FACF-3D99-88A3FC04E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793BA2-1DCC-D89D-BFF2-CD7B8C838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CBDAEE-3889-08EF-0A0D-F3044A660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526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D8EAD2-A301-07F8-EA57-A20C9AF0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8B6037C-C8ED-6B99-FA16-BE852BCC9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941328-B7F3-BB10-9883-C08D35428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3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D1B07-451E-56B7-7AA4-098CC6C26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8F7FF1-8A07-9232-2BF8-41964A696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E27BC3F-C2A6-144C-683B-10E5AD92D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567E34-0039-C5FC-91E0-45CC3D44F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6D83E1-47FC-9753-F3A4-9A0143098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622800-3444-CA1C-B6D7-378907537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74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F27D6-6221-330D-1869-187B4B93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AD11A1B-5C3A-B483-166A-AD5D9C0F9D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436F64-F1C5-F72B-BB33-30E9F35E73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ACD0E6-C5FE-8A80-BCAF-3F0577DE6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509C5C-8F26-7BDD-3CEC-29263365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C6C80C-FC9E-21B4-4E42-8014C10FC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479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6FE04-B15C-D417-8761-954CB947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F89F01-0908-1F73-6CE1-33789741D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78075E-DBBA-5CF4-054D-19A37C4B3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9194E-22C1-41D6-A1EB-A0720E4CA57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76DD21-CC73-BAC3-988E-8C67525E6E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0D33F0-2841-841D-FAA0-8E3287B32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90460-081A-4239-A958-6398CDAAF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28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9136" y="137160"/>
            <a:ext cx="1182624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800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501D155-7C75-4718-86E7-15BA5E8A6E8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831" y="6312409"/>
            <a:ext cx="4642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06CDEE-6D06-484A-8F78-A87231FA14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4874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8.png"/><Relationship Id="rId3" Type="http://schemas.openxmlformats.org/officeDocument/2006/relationships/image" Target="../media/image7.png"/><Relationship Id="rId7" Type="http://schemas.openxmlformats.org/officeDocument/2006/relationships/image" Target="../media/image62.jpeg"/><Relationship Id="rId12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3.png"/><Relationship Id="rId11" Type="http://schemas.openxmlformats.org/officeDocument/2006/relationships/image" Target="../media/image15.png"/><Relationship Id="rId5" Type="http://schemas.openxmlformats.org/officeDocument/2006/relationships/image" Target="../media/image72.jpeg"/><Relationship Id="rId10" Type="http://schemas.openxmlformats.org/officeDocument/2006/relationships/image" Target="../media/image76.jpeg"/><Relationship Id="rId4" Type="http://schemas.openxmlformats.org/officeDocument/2006/relationships/image" Target="../media/image6.png"/><Relationship Id="rId9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80.pn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1.png"/><Relationship Id="rId11" Type="http://schemas.openxmlformats.org/officeDocument/2006/relationships/image" Target="../media/image87.jpeg"/><Relationship Id="rId5" Type="http://schemas.openxmlformats.org/officeDocument/2006/relationships/image" Target="../media/image82.jpeg"/><Relationship Id="rId10" Type="http://schemas.openxmlformats.org/officeDocument/2006/relationships/image" Target="../media/image86.jpeg"/><Relationship Id="rId4" Type="http://schemas.openxmlformats.org/officeDocument/2006/relationships/image" Target="../media/image81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8.jpeg"/><Relationship Id="rId12" Type="http://schemas.openxmlformats.org/officeDocument/2006/relationships/image" Target="../media/image94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9.png"/><Relationship Id="rId11" Type="http://schemas.openxmlformats.org/officeDocument/2006/relationships/image" Target="../media/image93.jpeg"/><Relationship Id="rId5" Type="http://schemas.openxmlformats.org/officeDocument/2006/relationships/image" Target="../media/image84.jpeg"/><Relationship Id="rId10" Type="http://schemas.openxmlformats.org/officeDocument/2006/relationships/image" Target="../media/image92.jpeg"/><Relationship Id="rId4" Type="http://schemas.openxmlformats.org/officeDocument/2006/relationships/image" Target="../media/image76.jpeg"/><Relationship Id="rId9" Type="http://schemas.openxmlformats.org/officeDocument/2006/relationships/image" Target="../media/image9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8.png"/><Relationship Id="rId11" Type="http://schemas.openxmlformats.org/officeDocument/2006/relationships/image" Target="../media/image102.jpeg"/><Relationship Id="rId5" Type="http://schemas.openxmlformats.org/officeDocument/2006/relationships/image" Target="../media/image97.png"/><Relationship Id="rId10" Type="http://schemas.openxmlformats.org/officeDocument/2006/relationships/image" Target="../media/image101.jpeg"/><Relationship Id="rId4" Type="http://schemas.openxmlformats.org/officeDocument/2006/relationships/image" Target="../media/image96.png"/><Relationship Id="rId9" Type="http://schemas.openxmlformats.org/officeDocument/2006/relationships/image" Target="../media/image9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jpeg"/><Relationship Id="rId11" Type="http://schemas.openxmlformats.org/officeDocument/2006/relationships/image" Target="../media/image10.gif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4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jpeg"/><Relationship Id="rId11" Type="http://schemas.openxmlformats.org/officeDocument/2006/relationships/image" Target="../media/image22.jpeg"/><Relationship Id="rId5" Type="http://schemas.openxmlformats.org/officeDocument/2006/relationships/image" Target="../media/image17.jpeg"/><Relationship Id="rId10" Type="http://schemas.openxmlformats.org/officeDocument/2006/relationships/image" Target="../media/image8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4.jpeg"/><Relationship Id="rId18" Type="http://schemas.openxmlformats.org/officeDocument/2006/relationships/image" Target="../media/image38.jpeg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12" Type="http://schemas.openxmlformats.org/officeDocument/2006/relationships/image" Target="../media/image10.gif"/><Relationship Id="rId17" Type="http://schemas.openxmlformats.org/officeDocument/2006/relationships/image" Target="../media/image17.jpeg"/><Relationship Id="rId2" Type="http://schemas.openxmlformats.org/officeDocument/2006/relationships/image" Target="../media/image26.png"/><Relationship Id="rId16" Type="http://schemas.openxmlformats.org/officeDocument/2006/relationships/image" Target="../media/image37.pn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11" Type="http://schemas.openxmlformats.org/officeDocument/2006/relationships/image" Target="../media/image33.jpeg"/><Relationship Id="rId5" Type="http://schemas.openxmlformats.org/officeDocument/2006/relationships/image" Target="../media/image1.png"/><Relationship Id="rId15" Type="http://schemas.openxmlformats.org/officeDocument/2006/relationships/image" Target="../media/image36.jpeg"/><Relationship Id="rId10" Type="http://schemas.openxmlformats.org/officeDocument/2006/relationships/image" Target="../media/image32.jpeg"/><Relationship Id="rId19" Type="http://schemas.openxmlformats.org/officeDocument/2006/relationships/image" Target="../media/image39.jpeg"/><Relationship Id="rId4" Type="http://schemas.openxmlformats.org/officeDocument/2006/relationships/image" Target="../media/image28.jpeg"/><Relationship Id="rId9" Type="http://schemas.openxmlformats.org/officeDocument/2006/relationships/image" Target="../media/image31.jpeg"/><Relationship Id="rId14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audio" Target="../media/audio2.wav"/><Relationship Id="rId7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27.jpe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12" Type="http://schemas.openxmlformats.org/officeDocument/2006/relationships/image" Target="../media/image3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5" Type="http://schemas.openxmlformats.org/officeDocument/2006/relationships/image" Target="../media/image70.jpeg"/><Relationship Id="rId10" Type="http://schemas.openxmlformats.org/officeDocument/2006/relationships/image" Target="../media/image67.jpeg"/><Relationship Id="rId4" Type="http://schemas.openxmlformats.org/officeDocument/2006/relationships/image" Target="../media/image17.jpeg"/><Relationship Id="rId9" Type="http://schemas.openxmlformats.org/officeDocument/2006/relationships/image" Target="../media/image66.jpeg"/><Relationship Id="rId14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410653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</a:rPr>
              <a:t>Звуковой  </a:t>
            </a:r>
            <a:br>
              <a:rPr lang="ru-RU" sz="8000" dirty="0">
                <a:solidFill>
                  <a:schemeClr val="tx1"/>
                </a:solidFill>
              </a:rPr>
            </a:br>
            <a:r>
              <a:rPr lang="ru-RU" sz="8000" dirty="0">
                <a:solidFill>
                  <a:schemeClr val="tx1"/>
                </a:solidFill>
              </a:rPr>
              <a:t>состав слов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C7B68B-F11E-0659-D2A0-200823C7CBB8}"/>
              </a:ext>
            </a:extLst>
          </p:cNvPr>
          <p:cNvSpPr/>
          <p:nvPr/>
        </p:nvSpPr>
        <p:spPr>
          <a:xfrm>
            <a:off x="3243006" y="3717032"/>
            <a:ext cx="5705986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FFFFFF"/>
                </a:solidFill>
                <a:latin typeface="Calibri" panose="020F0502020204030204" pitchFamily="34" charset="0"/>
              </a:rPr>
              <a:t>Презентация к логопедическому занятию 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latin typeface="Calibri" panose="020F0502020204030204" pitchFamily="34" charset="0"/>
              </a:rPr>
              <a:t>с обучающимися 1-х классов с ОВЗ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latin typeface="Calibri" panose="020F0502020204030204" pitchFamily="34" charset="0"/>
              </a:rPr>
              <a:t>(ТНР, вариант 5.1)</a:t>
            </a:r>
          </a:p>
          <a:p>
            <a:pPr algn="ctr"/>
            <a:endParaRPr lang="ru-RU" sz="28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D9C869-7034-C72D-CAE6-BDBEB2EE5E1C}"/>
              </a:ext>
            </a:extLst>
          </p:cNvPr>
          <p:cNvSpPr/>
          <p:nvPr/>
        </p:nvSpPr>
        <p:spPr>
          <a:xfrm>
            <a:off x="6797520" y="5646515"/>
            <a:ext cx="4909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FFFFFF"/>
                </a:solidFill>
                <a:latin typeface="Calibri" panose="020F0502020204030204" pitchFamily="34" charset="0"/>
              </a:rPr>
              <a:t>Учитель-логопед: Ионова С. Ю.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"/>
          <p:cNvSpPr txBox="1">
            <a:spLocks/>
          </p:cNvSpPr>
          <p:nvPr/>
        </p:nvSpPr>
        <p:spPr>
          <a:xfrm>
            <a:off x="2495600" y="548680"/>
            <a:ext cx="7086600" cy="360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200" dirty="0">
                <a:ln w="13335" cmpd="sng">
                  <a:solidFill>
                    <a:srgbClr val="31B6FD">
                      <a:lumMod val="50000"/>
                    </a:srgbClr>
                  </a:solidFill>
                  <a:prstDash val="solid"/>
                </a:ln>
                <a:solidFill>
                  <a:srgbClr val="05E0DB">
                    <a:tint val="1000"/>
                  </a:srgbClr>
                </a:solidFill>
                <a:latin typeface="Calibri" panose="020F0502020204030204" pitchFamily="34" charset="0"/>
              </a:rPr>
              <a:t>Игра « Найди  пару»</a:t>
            </a:r>
          </a:p>
        </p:txBody>
      </p:sp>
      <p:sp>
        <p:nvSpPr>
          <p:cNvPr id="22" name="Текст 3"/>
          <p:cNvSpPr txBox="1">
            <a:spLocks/>
          </p:cNvSpPr>
          <p:nvPr/>
        </p:nvSpPr>
        <p:spPr>
          <a:xfrm>
            <a:off x="1919536" y="1196752"/>
            <a:ext cx="8496944" cy="7920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31B6FD">
                  <a:lumMod val="60000"/>
                  <a:lumOff val="40000"/>
                </a:srgbClr>
              </a:buClr>
              <a:defRPr/>
            </a:pPr>
            <a:r>
              <a:rPr lang="ru-RU" dirty="0">
                <a:latin typeface="Calibri"/>
              </a:rPr>
              <a:t>Подобрать в пустой кружок картинку с предметом, название которой звучит сходно с соседней картинкой</a:t>
            </a:r>
          </a:p>
        </p:txBody>
      </p:sp>
      <p:sp>
        <p:nvSpPr>
          <p:cNvPr id="23" name="Овал 22"/>
          <p:cNvSpPr/>
          <p:nvPr/>
        </p:nvSpPr>
        <p:spPr>
          <a:xfrm>
            <a:off x="1811524" y="2004472"/>
            <a:ext cx="1368152" cy="1296144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4" name="Рисунок 2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9556" y="2189648"/>
            <a:ext cx="7920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Овал 24"/>
          <p:cNvSpPr/>
          <p:nvPr/>
        </p:nvSpPr>
        <p:spPr>
          <a:xfrm>
            <a:off x="3179676" y="1989256"/>
            <a:ext cx="1368152" cy="1296144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pic>
        <p:nvPicPr>
          <p:cNvPr id="26" name="Рисунок 25"/>
          <p:cNvPicPr/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450967" y="2225668"/>
            <a:ext cx="825571" cy="87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 26"/>
          <p:cNvSpPr/>
          <p:nvPr/>
        </p:nvSpPr>
        <p:spPr>
          <a:xfrm>
            <a:off x="1845664" y="3790471"/>
            <a:ext cx="1368152" cy="1296144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pic>
        <p:nvPicPr>
          <p:cNvPr id="28" name="Рисунок 27"/>
          <p:cNvPicPr/>
          <p:nvPr/>
        </p:nvPicPr>
        <p:blipFill>
          <a:blip r:embed="rId4" cstate="print"/>
          <a:srcRect l="4242" r="5455"/>
          <a:stretch>
            <a:fillRect/>
          </a:stretch>
        </p:blipFill>
        <p:spPr bwMode="auto">
          <a:xfrm>
            <a:off x="2138256" y="4108599"/>
            <a:ext cx="782968" cy="78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Овал 28"/>
          <p:cNvSpPr/>
          <p:nvPr/>
        </p:nvSpPr>
        <p:spPr>
          <a:xfrm>
            <a:off x="3213816" y="3852296"/>
            <a:ext cx="1368152" cy="1296144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799856" y="2101492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168008" y="2101492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799856" y="3850655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168008" y="3850655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711572" y="2123783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9088908" y="2147259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9088908" y="3850655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7720756" y="3862479"/>
            <a:ext cx="1368152" cy="1224136"/>
          </a:xfrm>
          <a:prstGeom prst="ellipse">
            <a:avLst/>
          </a:prstGeom>
          <a:solidFill>
            <a:srgbClr val="31B6FD"/>
          </a:solidFill>
          <a:ln w="15875" cap="flat" cmpd="sng" algn="ctr">
            <a:solidFill>
              <a:srgbClr val="31B6F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rgbClr val="7030A0"/>
              </a:solidFill>
              <a:latin typeface="Calibri"/>
            </a:endParaRPr>
          </a:p>
        </p:txBody>
      </p:sp>
      <p:pic>
        <p:nvPicPr>
          <p:cNvPr id="38" name="Рисунок 37" descr="D:\Documents and Settings\Администратор\Мои документы\TEMPESTA-OFERTA-16617.jpg"/>
          <p:cNvPicPr/>
          <p:nvPr/>
        </p:nvPicPr>
        <p:blipFill>
          <a:blip r:embed="rId5" cstate="print"/>
          <a:srcRect l="35207" t="6786" r="10174"/>
          <a:stretch>
            <a:fillRect/>
          </a:stretch>
        </p:blipFill>
        <p:spPr bwMode="auto">
          <a:xfrm>
            <a:off x="5087888" y="2317516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7888" y="4005065"/>
            <a:ext cx="792088" cy="88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6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 l="5632" t="13728" r="74493" b="75990"/>
          <a:stretch>
            <a:fillRect/>
          </a:stretch>
        </p:blipFill>
        <p:spPr bwMode="auto">
          <a:xfrm>
            <a:off x="8013218" y="2387141"/>
            <a:ext cx="783229" cy="69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8" cstate="print"/>
          <a:srcRect l="2898" t="15350" r="14673" b="9051"/>
          <a:stretch>
            <a:fillRect/>
          </a:stretch>
        </p:blipFill>
        <p:spPr bwMode="auto">
          <a:xfrm>
            <a:off x="7959136" y="3990647"/>
            <a:ext cx="837310" cy="96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59" descr="D:\Documents and Settings\Администратор\Мои документы\7E6275D5CC37DC9678899AD914575E.jpg"/>
          <p:cNvPicPr/>
          <p:nvPr/>
        </p:nvPicPr>
        <p:blipFill>
          <a:blip r:embed="rId9" cstate="print"/>
          <a:srcRect l="5650"/>
          <a:stretch>
            <a:fillRect/>
          </a:stretch>
        </p:blipFill>
        <p:spPr bwMode="auto">
          <a:xfrm>
            <a:off x="2313976" y="5535872"/>
            <a:ext cx="1105415" cy="98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4"/>
          <p:cNvPicPr>
            <a:picLocks noChangeAspect="1" noChangeArrowheads="1"/>
          </p:cNvPicPr>
          <p:nvPr/>
        </p:nvPicPr>
        <p:blipFill>
          <a:blip r:embed="rId10" cstate="print">
            <a:lum contrast="20000"/>
          </a:blip>
          <a:srcRect l="32231" t="11830" r="54271" b="76346"/>
          <a:stretch>
            <a:fillRect/>
          </a:stretch>
        </p:blipFill>
        <p:spPr bwMode="auto">
          <a:xfrm>
            <a:off x="7151971" y="5535872"/>
            <a:ext cx="1119202" cy="98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Рисунок 61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88222" y="5535872"/>
            <a:ext cx="884762" cy="98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62"/>
          <p:cNvPicPr/>
          <p:nvPr/>
        </p:nvPicPr>
        <p:blipFill>
          <a:blip r:embed="rId12" cstate="print">
            <a:lum contrast="10000"/>
          </a:blip>
          <a:srcRect l="8318" r="8318" b="13122"/>
          <a:stretch>
            <a:fillRect/>
          </a:stretch>
        </p:blipFill>
        <p:spPr bwMode="auto">
          <a:xfrm>
            <a:off x="3832356" y="5535872"/>
            <a:ext cx="1111516" cy="98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Рисунок 63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34020" y="5535872"/>
            <a:ext cx="1203040" cy="98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0681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260648"/>
            <a:ext cx="8581468" cy="936104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Игра «Угадай как зовут мальчика и девочку»</a:t>
            </a:r>
            <a:br>
              <a:rPr lang="ru-RU" dirty="0"/>
            </a:br>
            <a:r>
              <a:rPr lang="ru-RU" sz="2700" dirty="0">
                <a:solidFill>
                  <a:schemeClr val="tx1"/>
                </a:solidFill>
              </a:rPr>
              <a:t>по первым звукам в картинках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b="8353"/>
          <a:stretch/>
        </p:blipFill>
        <p:spPr bwMode="auto">
          <a:xfrm>
            <a:off x="2436379" y="2818264"/>
            <a:ext cx="2857520" cy="32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4112" y="2818264"/>
            <a:ext cx="2658042" cy="32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876089" y="1521358"/>
            <a:ext cx="4133593" cy="11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6881818" y="1521358"/>
            <a:ext cx="3475171" cy="10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D:\Documents and Settings\Администратор\Мои документы\800x600_YnV625uNu5NMXtLGriPz.jpg"/>
          <p:cNvPicPr/>
          <p:nvPr/>
        </p:nvPicPr>
        <p:blipFill>
          <a:blip r:embed="rId5" cstate="print"/>
          <a:srcRect l="4835" t="11982" r="3545" b="5530"/>
          <a:stretch>
            <a:fillRect/>
          </a:stretch>
        </p:blipFill>
        <p:spPr bwMode="auto">
          <a:xfrm>
            <a:off x="2927648" y="1556792"/>
            <a:ext cx="936104" cy="1041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9262" y="1696818"/>
            <a:ext cx="9286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18144" y="1647668"/>
            <a:ext cx="853720" cy="95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D:\Documents and Settings\Администратор\Мои документы\цепочка (2)\99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7097" y="1639234"/>
            <a:ext cx="852879" cy="959489"/>
          </a:xfrm>
          <a:prstGeom prst="rect">
            <a:avLst/>
          </a:prstGeom>
          <a:noFill/>
        </p:spPr>
      </p:pic>
      <p:pic>
        <p:nvPicPr>
          <p:cNvPr id="20" name="Рисунок 19" descr="D:\Documents and Settings\Администратор\Мои документы\i.jpe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57987" y="1634087"/>
            <a:ext cx="750382" cy="85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 descr="D:\Documents and Settings\Администратор\Мои документы\цепочка (2)\CL-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68752" y="1634087"/>
            <a:ext cx="772839" cy="848059"/>
          </a:xfrm>
          <a:prstGeom prst="rect">
            <a:avLst/>
          </a:prstGeom>
          <a:noFill/>
        </p:spPr>
      </p:pic>
      <p:pic>
        <p:nvPicPr>
          <p:cNvPr id="22" name="Рисунок 21" descr="D:\Documents and Settings\Администратор\Мои документы\bell_5days_1.jpg"/>
          <p:cNvPicPr/>
          <p:nvPr/>
        </p:nvPicPr>
        <p:blipFill>
          <a:blip r:embed="rId11" cstate="print"/>
          <a:srcRect l="62719" b="16393"/>
          <a:stretch>
            <a:fillRect/>
          </a:stretch>
        </p:blipFill>
        <p:spPr bwMode="auto">
          <a:xfrm>
            <a:off x="6960096" y="1647669"/>
            <a:ext cx="720080" cy="83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463074" y="1639233"/>
            <a:ext cx="809391" cy="91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1724496" y="671674"/>
            <a:ext cx="354500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7223117" y="692697"/>
            <a:ext cx="3312368" cy="109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Documents and Settings\Администратор\Мои документы\i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528" y="862959"/>
            <a:ext cx="720080" cy="86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32231" t="11830" r="54271" b="76346"/>
          <a:stretch>
            <a:fillRect/>
          </a:stretch>
        </p:blipFill>
        <p:spPr bwMode="auto">
          <a:xfrm>
            <a:off x="3496998" y="763865"/>
            <a:ext cx="758593" cy="99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D:\Documents and Settings\Администратор\Мои документы\цепочка (2)\99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4968" y="725883"/>
            <a:ext cx="792088" cy="99079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5384" t="10385" r="5384" b="21939"/>
          <a:stretch>
            <a:fillRect/>
          </a:stretch>
        </p:blipFill>
        <p:spPr bwMode="auto">
          <a:xfrm>
            <a:off x="2641874" y="864571"/>
            <a:ext cx="788356" cy="85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35261" y="786347"/>
            <a:ext cx="655897" cy="85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D:\Documents and Settings\Администратор\Мои документы\опре  -ли место звука С\crossmount1305.99.jpg"/>
          <p:cNvPicPr/>
          <p:nvPr/>
        </p:nvPicPr>
        <p:blipFill>
          <a:blip r:embed="rId8" cstate="print"/>
          <a:srcRect l="13818" r="11386"/>
          <a:stretch>
            <a:fillRect/>
          </a:stretch>
        </p:blipFill>
        <p:spPr bwMode="auto">
          <a:xfrm>
            <a:off x="9768408" y="786347"/>
            <a:ext cx="648072" cy="7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D:\Documents and Settings\Администратор\Мои документы\цепочка (2)\original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8129" y="761785"/>
            <a:ext cx="72007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06036" y="786346"/>
            <a:ext cx="753234" cy="85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avatars.mds.yandex.net/get-pdb/199965/9fb7dff8-1002-4fb7-ac85-32dee66d6e8e/s1200?webp=fals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320" y="2060848"/>
            <a:ext cx="329235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rfmodel-school.plarson.ru/i/photo/kirill-volodin-veb-versiya2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830" y="2132856"/>
            <a:ext cx="2918942" cy="367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3352" y="554696"/>
            <a:ext cx="8533128" cy="57606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Угадай имя девочки и мальчика по третьему звуку в картинках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1882164" y="1398649"/>
            <a:ext cx="3528392" cy="9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6827480" y="1362172"/>
            <a:ext cx="3300968" cy="90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506" y="1528747"/>
            <a:ext cx="774831" cy="71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894" y="1408613"/>
            <a:ext cx="542450" cy="78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 l="28636"/>
          <a:stretch>
            <a:fillRect/>
          </a:stretch>
        </p:blipFill>
        <p:spPr bwMode="auto">
          <a:xfrm>
            <a:off x="4583832" y="1559769"/>
            <a:ext cx="720080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/>
          <a:srcRect l="9177" t="22784" r="4641" b="19761"/>
          <a:stretch>
            <a:fillRect/>
          </a:stretch>
        </p:blipFill>
        <p:spPr bwMode="auto">
          <a:xfrm>
            <a:off x="1968548" y="1495658"/>
            <a:ext cx="743205" cy="7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22512" y="1559770"/>
            <a:ext cx="645296" cy="70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/>
          <a:srcRect l="28636"/>
          <a:stretch>
            <a:fillRect/>
          </a:stretch>
        </p:blipFill>
        <p:spPr bwMode="auto">
          <a:xfrm>
            <a:off x="7741508" y="1462659"/>
            <a:ext cx="648072" cy="72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D:\Documents and Settings\Администратор\Мои документы\цепочка (2)\995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43952" y="1390270"/>
            <a:ext cx="640480" cy="80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9088" y="1462658"/>
            <a:ext cx="729081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www.pokazun.com/wp-content/uploads/2017/02/22/pokazun.com_HTB1ikTpKpXXXXaYaXXXq6xXFXXXM-768x76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68" y="2510925"/>
            <a:ext cx="3276544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yandex.ru/images/_crpd/M8Xjho416/7de418xwl/NpK9CWnYN-HY2wgZT9s0uT5UbwJsND-v7ThCS_-MtRygFQ8ieFFN090y4YVUR-QharYmOFf3wDMxTVm4wvJwbCeDsSBRhCO12epARf-3CfQvdAZTMW1Oj7BNA1uDlcVE8GhWf8F9PdLkR7AZWG_0X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020" y="2470658"/>
            <a:ext cx="2903157" cy="367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484784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solidFill>
                  <a:schemeClr val="tx1"/>
                </a:solidFill>
              </a:rPr>
              <a:t>Молодцы!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2924944"/>
            <a:ext cx="273630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16919" y="207282"/>
            <a:ext cx="8229600" cy="9458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Игра «Определи первый звук в названиях картинок»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2" y="5000636"/>
            <a:ext cx="1643074" cy="165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Documents and Settings\Администратор\Мои документы\цепочка (2)\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20" y="3143248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Documents and Settings\Администратор\Мои документы\02829443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4892" y="1428736"/>
            <a:ext cx="164307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Documents and Settings\Администратор\Мои документы\800x600_YnV625uNu5NMXtLGriPz.jpg"/>
          <p:cNvPicPr/>
          <p:nvPr/>
        </p:nvPicPr>
        <p:blipFill>
          <a:blip r:embed="rId5" cstate="print"/>
          <a:srcRect l="4835" t="11982" r="3545" b="5530"/>
          <a:stretch>
            <a:fillRect/>
          </a:stretch>
        </p:blipFill>
        <p:spPr bwMode="auto">
          <a:xfrm>
            <a:off x="2381225" y="1357298"/>
            <a:ext cx="157163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Documents and Settings\Администратор\Мои документы\цепочка (2)\995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24958" y="3143248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 l="4242" r="5455"/>
          <a:stretch>
            <a:fillRect/>
          </a:stretch>
        </p:blipFill>
        <p:spPr bwMode="auto">
          <a:xfrm>
            <a:off x="4381488" y="1428736"/>
            <a:ext cx="157163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>
            <a:off x="3738546" y="3214687"/>
            <a:ext cx="1428760" cy="145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Documents and Settings\Администратор\Мои документы\baton.jpg"/>
          <p:cNvPicPr/>
          <p:nvPr/>
        </p:nvPicPr>
        <p:blipFill>
          <a:blip r:embed="rId9" cstate="print"/>
          <a:srcRect l="10508" t="23403" r="8690" b="12135"/>
          <a:stretch>
            <a:fillRect/>
          </a:stretch>
        </p:blipFill>
        <p:spPr bwMode="auto">
          <a:xfrm>
            <a:off x="7096132" y="3286124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Documents and Settings\Администратор\Мои документы\цепочка (2)\1245773571_cheese02.jpg"/>
          <p:cNvPicPr/>
          <p:nvPr/>
        </p:nvPicPr>
        <p:blipFill>
          <a:blip r:embed="rId10" cstate="print"/>
          <a:srcRect b="10526"/>
          <a:stretch>
            <a:fillRect/>
          </a:stretch>
        </p:blipFill>
        <p:spPr bwMode="auto">
          <a:xfrm>
            <a:off x="6453190" y="1428736"/>
            <a:ext cx="16430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Documents and Settings\Администратор\Мои документы\85695-01eee-29928128-m549x500.gif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81488" y="5072075"/>
            <a:ext cx="1785950" cy="146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Documents and Settings\Администратор\Мои документы\ac1.jpg"/>
          <p:cNvPicPr/>
          <p:nvPr/>
        </p:nvPicPr>
        <p:blipFill>
          <a:blip r:embed="rId12" cstate="print"/>
          <a:srcRect l="23263" t="13333" r="15568" b="32727"/>
          <a:stretch>
            <a:fillRect/>
          </a:stretch>
        </p:blipFill>
        <p:spPr bwMode="auto">
          <a:xfrm>
            <a:off x="2452662" y="5072074"/>
            <a:ext cx="1643074" cy="142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D:\Documents and Settings\Администратор\Мои документы\844.jpg"/>
          <p:cNvPicPr/>
          <p:nvPr/>
        </p:nvPicPr>
        <p:blipFill>
          <a:blip r:embed="rId13" cstate="print"/>
          <a:srcRect l="25755" r="22070"/>
          <a:stretch>
            <a:fillRect/>
          </a:stretch>
        </p:blipFill>
        <p:spPr bwMode="auto">
          <a:xfrm>
            <a:off x="5381620" y="3286124"/>
            <a:ext cx="150019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0579" y="5072075"/>
            <a:ext cx="1640857" cy="152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893" y="74710"/>
            <a:ext cx="8822214" cy="98559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Игра « Определи последний звук в названиях картинок»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4" y="1214422"/>
            <a:ext cx="150019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488" y="1285860"/>
            <a:ext cx="142876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Documents and Settings\Администратор\Мои документы\bell_5days_1.jpg"/>
          <p:cNvPicPr/>
          <p:nvPr/>
        </p:nvPicPr>
        <p:blipFill>
          <a:blip r:embed="rId4" cstate="print"/>
          <a:srcRect l="62719" b="16393"/>
          <a:stretch>
            <a:fillRect/>
          </a:stretch>
        </p:blipFill>
        <p:spPr bwMode="auto">
          <a:xfrm>
            <a:off x="6381753" y="3189075"/>
            <a:ext cx="142875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36932" t="23340" r="37216" b="58887"/>
          <a:stretch>
            <a:fillRect/>
          </a:stretch>
        </p:blipFill>
        <p:spPr bwMode="auto">
          <a:xfrm>
            <a:off x="2238348" y="1357298"/>
            <a:ext cx="1597820" cy="159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D:\Documents and Settings\Администратор\Мои документы\сарог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16" y="3264397"/>
            <a:ext cx="1554084" cy="1420995"/>
          </a:xfrm>
          <a:prstGeom prst="rect">
            <a:avLst/>
          </a:prstGeom>
          <a:noFill/>
        </p:spPr>
      </p:pic>
      <p:pic>
        <p:nvPicPr>
          <p:cNvPr id="11" name="Рисунок 10" descr="D:\Documents and Settings\Администратор\Мои документы\цепочка (2)\gostevay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81488" y="3264396"/>
            <a:ext cx="1428760" cy="159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Documents and Settings\Администратор\Мои документы\цепочка (2)\genex-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38348" y="5072074"/>
            <a:ext cx="17145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89496" y="5083878"/>
            <a:ext cx="1420752" cy="154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Documents and Settings\Администратор\Мои документы\baton.jpg"/>
          <p:cNvPicPr/>
          <p:nvPr/>
        </p:nvPicPr>
        <p:blipFill>
          <a:blip r:embed="rId10" cstate="print"/>
          <a:srcRect l="10508" t="23403" r="8690" b="12135"/>
          <a:stretch>
            <a:fillRect/>
          </a:stretch>
        </p:blipFill>
        <p:spPr bwMode="auto">
          <a:xfrm>
            <a:off x="8382016" y="1285860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:\Documents and Settings\Администратор\Мои документы\preview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63828" y="3335834"/>
            <a:ext cx="16723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D:\Documents and Settings\Администратор\Мои документы\цепочка (2)\creame_cake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81752" y="5072074"/>
            <a:ext cx="1428760" cy="1548028"/>
          </a:xfrm>
          <a:prstGeom prst="rect">
            <a:avLst/>
          </a:prstGeom>
          <a:noFill/>
        </p:spPr>
      </p:pic>
      <p:pic>
        <p:nvPicPr>
          <p:cNvPr id="18" name="Picture 3" descr="D:\Documents and Settings\Администратор\Мои документы\цепочка (2)\995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82016" y="5083878"/>
            <a:ext cx="1554084" cy="153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 descr="https://mmedia.ozone.ru/multimedia/audio_cd_covers/1013328353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799" y="1412777"/>
            <a:ext cx="7706808" cy="4852435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70337" y="292007"/>
            <a:ext cx="84317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FFFFFF"/>
                </a:solidFill>
                <a:latin typeface="Calibri" panose="020F0502020204030204" pitchFamily="34" charset="0"/>
              </a:rPr>
              <a:t>Рассмотрите картинки. </a:t>
            </a:r>
          </a:p>
          <a:p>
            <a:pPr algn="ctr"/>
            <a:r>
              <a:rPr lang="ru-RU" sz="2800" dirty="0">
                <a:solidFill>
                  <a:srgbClr val="FFFFFF"/>
                </a:solidFill>
                <a:latin typeface="Calibri" panose="020F0502020204030204" pitchFamily="34" charset="0"/>
              </a:rPr>
              <a:t>Из первых звуков названий картинок составьте слова.</a:t>
            </a:r>
            <a:endParaRPr lang="ru-RU" sz="28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285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2766080" y="232530"/>
            <a:ext cx="7086600" cy="6247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dirty="0">
                <a:ln w="13335" cmpd="sng">
                  <a:solidFill>
                    <a:srgbClr val="31B6FD">
                      <a:lumMod val="50000"/>
                    </a:srgbClr>
                  </a:solidFill>
                  <a:prstDash val="solid"/>
                </a:ln>
                <a:solidFill>
                  <a:srgbClr val="05E0DB">
                    <a:tint val="1000"/>
                  </a:srgbClr>
                </a:solidFill>
                <a:latin typeface="Calibri" panose="020F0502020204030204" pitchFamily="34" charset="0"/>
              </a:rPr>
              <a:t>Игра «Пирамида»</a:t>
            </a:r>
          </a:p>
        </p:txBody>
      </p:sp>
      <p:sp>
        <p:nvSpPr>
          <p:cNvPr id="20" name="Текст 21"/>
          <p:cNvSpPr txBox="1">
            <a:spLocks/>
          </p:cNvSpPr>
          <p:nvPr/>
        </p:nvSpPr>
        <p:spPr>
          <a:xfrm>
            <a:off x="1738282" y="980728"/>
            <a:ext cx="8715436" cy="9286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31B6FD">
                  <a:lumMod val="60000"/>
                  <a:lumOff val="40000"/>
                </a:srgbClr>
              </a:buClr>
              <a:defRPr/>
            </a:pPr>
            <a:r>
              <a:rPr lang="ru-RU" sz="1800" dirty="0">
                <a:latin typeface="Calibri"/>
              </a:rPr>
              <a:t>Построить пирамиду из картинок. В самом верху должны  быть картинки с короткими названиями, состоящими из двух звуков, ниже - из трех, еще ниже – из четырех, а в самом низу – картинки из пяти звуков.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12" y="2000240"/>
            <a:ext cx="40005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57694" t="16698" r="25690" b="72864"/>
          <a:stretch>
            <a:fillRect/>
          </a:stretch>
        </p:blipFill>
        <p:spPr bwMode="auto">
          <a:xfrm>
            <a:off x="5663953" y="3140969"/>
            <a:ext cx="642941" cy="72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D:\Documents and Settings\Администратор\Мои документы\previe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0182" y="3929066"/>
            <a:ext cx="57150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8678" y="4929198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D:\Documents and Settings\Администратор\Мои документы\baton.jpg"/>
          <p:cNvPicPr/>
          <p:nvPr/>
        </p:nvPicPr>
        <p:blipFill>
          <a:blip r:embed="rId6" cstate="print"/>
          <a:srcRect l="10508" t="23403" r="8690" b="12135"/>
          <a:stretch>
            <a:fillRect/>
          </a:stretch>
        </p:blipFill>
        <p:spPr bwMode="auto">
          <a:xfrm>
            <a:off x="4310050" y="5715016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21898" y="2118440"/>
            <a:ext cx="785870" cy="73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/>
          <p:cNvPicPr/>
          <p:nvPr/>
        </p:nvPicPr>
        <p:blipFill>
          <a:blip r:embed="rId8" cstate="print"/>
          <a:srcRect l="4242" r="5455"/>
          <a:stretch>
            <a:fillRect/>
          </a:stretch>
        </p:blipFill>
        <p:spPr bwMode="auto">
          <a:xfrm>
            <a:off x="1881158" y="2142308"/>
            <a:ext cx="964413" cy="71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D:\Documents and Settings\Администратор\Мои документы\bug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21899" y="3295615"/>
            <a:ext cx="685929" cy="78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1" descr="D:\Documents and Settings\Администратор\Мои документы\28c8467333e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87983" y="3156403"/>
            <a:ext cx="978097" cy="978097"/>
          </a:xfrm>
          <a:prstGeom prst="rect">
            <a:avLst/>
          </a:prstGeom>
          <a:noFill/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11" cstate="print">
            <a:lum contrast="20000"/>
          </a:blip>
          <a:srcRect l="36250" t="30327" r="53000" b="58733"/>
          <a:stretch>
            <a:fillRect/>
          </a:stretch>
        </p:blipFill>
        <p:spPr bwMode="auto">
          <a:xfrm>
            <a:off x="1881158" y="4406106"/>
            <a:ext cx="743848" cy="73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D:\Documents and Settings\Администратор\Мои документы\85695-01eee-29928128-m549x500.gif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64087" y="4406105"/>
            <a:ext cx="946173" cy="73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D:\Documents and Settings\Администратор\Мои документы\цепочка (2)\genex-1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81157" y="5486024"/>
            <a:ext cx="884922" cy="105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8" descr="D:\Documents and Settings\Администратор\Мои документы\i.jpe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81232" y="5468999"/>
            <a:ext cx="1026537" cy="1063538"/>
          </a:xfrm>
          <a:prstGeom prst="rect">
            <a:avLst/>
          </a:prstGeom>
          <a:noFill/>
        </p:spPr>
      </p:pic>
      <p:pic>
        <p:nvPicPr>
          <p:cNvPr id="34" name="Picture 11" descr="D:\Documents and Settings\Администратор\Мои документы\шапка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629733" y="2003328"/>
            <a:ext cx="744218" cy="851080"/>
          </a:xfrm>
          <a:prstGeom prst="rect">
            <a:avLst/>
          </a:prstGeom>
          <a:noFill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16" cstate="print"/>
          <a:srcRect l="7881" t="9681" r="13281"/>
          <a:stretch>
            <a:fillRect/>
          </a:stretch>
        </p:blipFill>
        <p:spPr bwMode="auto">
          <a:xfrm>
            <a:off x="9466984" y="3048977"/>
            <a:ext cx="903278" cy="77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1"/>
          <p:cNvPicPr>
            <a:picLocks noChangeAspect="1" noChangeArrowheads="1"/>
          </p:cNvPicPr>
          <p:nvPr/>
        </p:nvPicPr>
        <p:blipFill>
          <a:blip r:embed="rId17" cstate="print">
            <a:lum contrast="20000"/>
          </a:blip>
          <a:srcRect l="7954" t="51178" r="74432" b="28908"/>
          <a:stretch>
            <a:fillRect/>
          </a:stretch>
        </p:blipFill>
        <p:spPr bwMode="auto">
          <a:xfrm>
            <a:off x="8501876" y="3343062"/>
            <a:ext cx="757347" cy="97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8" cstate="print"/>
          <a:srcRect r="33022" b="24616"/>
          <a:stretch>
            <a:fillRect/>
          </a:stretch>
        </p:blipFill>
        <p:spPr bwMode="auto">
          <a:xfrm flipH="1">
            <a:off x="9373951" y="4070232"/>
            <a:ext cx="951768" cy="94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 descr="D:\Documents and Settings\Администратор\Мои документы\844.jpg"/>
          <p:cNvPicPr/>
          <p:nvPr/>
        </p:nvPicPr>
        <p:blipFill>
          <a:blip r:embed="rId19" cstate="print"/>
          <a:srcRect l="25755" r="22070"/>
          <a:stretch>
            <a:fillRect/>
          </a:stretch>
        </p:blipFill>
        <p:spPr bwMode="auto">
          <a:xfrm>
            <a:off x="8411262" y="5143512"/>
            <a:ext cx="85769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D:\Documents and Settings\Администратор\Мои документы\цепочка (2)\creame_cake.jpg"/>
          <p:cNvPicPr/>
          <p:nvPr/>
        </p:nvPicPr>
        <p:blipFill>
          <a:blip r:embed="rId20" cstate="print"/>
          <a:srcRect t="4287" b="7193"/>
          <a:stretch>
            <a:fillRect/>
          </a:stretch>
        </p:blipFill>
        <p:spPr bwMode="auto">
          <a:xfrm>
            <a:off x="9596462" y="5715016"/>
            <a:ext cx="732348" cy="8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6031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 txBox="1">
            <a:spLocks noChangeArrowheads="1"/>
          </p:cNvSpPr>
          <p:nvPr/>
        </p:nvSpPr>
        <p:spPr bwMode="auto">
          <a:xfrm>
            <a:off x="2135188" y="476672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Найти картинки, в названии которых </a:t>
            </a:r>
            <a:r>
              <a:rPr lang="ru-RU" alt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звуков. </a:t>
            </a:r>
          </a:p>
        </p:txBody>
      </p:sp>
      <p:pic>
        <p:nvPicPr>
          <p:cNvPr id="5122" name="Picture 2" descr="https://st4.depositphotos.com/5482996/29171/i/950/depositphotos_291719864-stock-photo-raspberry-on-whit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660" y="1749193"/>
            <a:ext cx="2549779" cy="169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mmedia.ozone.ru/multimedia/audio_cd_covers/1013328353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4080627"/>
            <a:ext cx="2232620" cy="189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http://du6.pinsk.edu.by/ru/sm_full.aspx?guid=143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1772816"/>
            <a:ext cx="2065568" cy="167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thumbs.dreamstime.com/b/%D0%BA%D0%BD%D0%B8%D0%B3%D0%B8-19420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1749193"/>
            <a:ext cx="1700282" cy="194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 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0" r="31983" b="22088"/>
          <a:stretch/>
        </p:blipFill>
        <p:spPr bwMode="auto">
          <a:xfrm>
            <a:off x="8592782" y="4108624"/>
            <a:ext cx="1455075" cy="189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https://ic.pics.livejournal.com/darya1981/79247053/1857/1857_origin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4108623"/>
            <a:ext cx="3510432" cy="185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616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 txBox="1">
            <a:spLocks noChangeArrowheads="1"/>
          </p:cNvSpPr>
          <p:nvPr/>
        </p:nvSpPr>
        <p:spPr bwMode="auto">
          <a:xfrm>
            <a:off x="2122374" y="43107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Динамическая пауза </a:t>
            </a:r>
          </a:p>
        </p:txBody>
      </p:sp>
      <p:sp>
        <p:nvSpPr>
          <p:cNvPr id="6" name="AutoShape 6" descr="https://mmedia.ozone.ru/multimedia/audio_cd_covers/1013328353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66F2D1-BE14-9DE6-D981-02C72FD847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73" t="17451" r="9903" b="56300"/>
          <a:stretch/>
        </p:blipFill>
        <p:spPr>
          <a:xfrm>
            <a:off x="5087137" y="794310"/>
            <a:ext cx="2211332" cy="84257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07DCBA-BA77-DB3B-13FB-3C70B5011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10595"/>
            <a:ext cx="1609820" cy="22768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2ACC06-AB94-9BA5-3942-BA931C77B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090" y="1910595"/>
            <a:ext cx="1609820" cy="22768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FF17EE-BEA5-3AD1-A8D0-FD73B38506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2018" y="4346440"/>
            <a:ext cx="1609820" cy="22768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B21438-08BB-1F08-9CB4-1B865ABDE8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936" y="4346441"/>
            <a:ext cx="1609820" cy="22768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EE1292-B092-ADDA-C19C-9497142041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0477" y="4346441"/>
            <a:ext cx="1609820" cy="2276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80DDCA-E843-0B5C-B1DE-81DD7F6E41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9015" y="1910595"/>
            <a:ext cx="1609821" cy="227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64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 descr="https://mmedia.ozone.ru/multimedia/audio_cd_covers/1013328353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4376" y="315776"/>
            <a:ext cx="82880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b="1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Найти картинки, в названии которых на один звук больше, чем в названии картинки, изображённой на карточке. </a:t>
            </a:r>
            <a:endParaRPr lang="ru-RU" sz="2800" kern="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шка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640" y="1819324"/>
            <a:ext cx="152400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ракет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190" y="1988841"/>
            <a:ext cx="23272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пил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636" y="4658604"/>
            <a:ext cx="2643187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http://images.vfl.ru/ii/1534844636/9d0fb702/229772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7" y="4304961"/>
            <a:ext cx="1883717" cy="213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s://crazylime.ru/upload/iblock/a84/a84029e2db2801c3785149d47b44920f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431" y="1988840"/>
            <a:ext cx="2352670" cy="235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pngimg.com/uploads/toothbrush/toothbrush_PNG17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164" y="4869160"/>
            <a:ext cx="280118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-0.11146 -0.100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Заголовок 1"/>
          <p:cNvSpPr txBox="1">
            <a:spLocks/>
          </p:cNvSpPr>
          <p:nvPr/>
        </p:nvSpPr>
        <p:spPr>
          <a:xfrm>
            <a:off x="3124200" y="434967"/>
            <a:ext cx="7086600" cy="500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200" dirty="0">
                <a:ln w="13335" cmpd="sng">
                  <a:solidFill>
                    <a:srgbClr val="31B6FD">
                      <a:lumMod val="50000"/>
                    </a:srgbClr>
                  </a:solidFill>
                  <a:prstDash val="solid"/>
                </a:ln>
                <a:solidFill>
                  <a:srgbClr val="05E0DB">
                    <a:tint val="1000"/>
                  </a:srgbClr>
                </a:solidFill>
                <a:latin typeface="Calibri" panose="020F0502020204030204" pitchFamily="34" charset="0"/>
              </a:rPr>
              <a:t>Игра «Короткое и длинное слово»</a:t>
            </a:r>
          </a:p>
        </p:txBody>
      </p:sp>
      <p:sp>
        <p:nvSpPr>
          <p:cNvPr id="41" name="Текст 26"/>
          <p:cNvSpPr txBox="1">
            <a:spLocks/>
          </p:cNvSpPr>
          <p:nvPr/>
        </p:nvSpPr>
        <p:spPr>
          <a:xfrm>
            <a:off x="1809720" y="1052736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31B6FD">
                  <a:lumMod val="60000"/>
                  <a:lumOff val="40000"/>
                </a:srgbClr>
              </a:buClr>
              <a:defRPr/>
            </a:pPr>
            <a:r>
              <a:rPr lang="ru-RU" sz="1800" dirty="0">
                <a:latin typeface="Calibri"/>
              </a:rPr>
              <a:t>Посмотрите на картинки и на короткую и длинную ленточку.  Найдите  сначала картинки с короткими названиями , а затем картинки с длинными названиями.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25314" t="62123" r="67291" b="35449"/>
          <a:stretch>
            <a:fillRect/>
          </a:stretch>
        </p:blipFill>
        <p:spPr bwMode="auto">
          <a:xfrm>
            <a:off x="3332750" y="1967586"/>
            <a:ext cx="1000132" cy="40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25314" t="62123" r="67291" b="35449"/>
          <a:stretch>
            <a:fillRect/>
          </a:stretch>
        </p:blipFill>
        <p:spPr bwMode="auto">
          <a:xfrm>
            <a:off x="7333097" y="1958480"/>
            <a:ext cx="2371704" cy="426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58031" t="29671" r="30260" b="62674"/>
          <a:stretch>
            <a:fillRect/>
          </a:stretch>
        </p:blipFill>
        <p:spPr bwMode="auto">
          <a:xfrm>
            <a:off x="9276173" y="2899816"/>
            <a:ext cx="857256" cy="98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36932" t="23340" r="37216" b="58887"/>
          <a:stretch>
            <a:fillRect/>
          </a:stretch>
        </p:blipFill>
        <p:spPr bwMode="auto">
          <a:xfrm>
            <a:off x="9193238" y="4311807"/>
            <a:ext cx="1076323" cy="9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6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5632" t="13728" r="74493" b="75990"/>
          <a:stretch>
            <a:fillRect/>
          </a:stretch>
        </p:blipFill>
        <p:spPr bwMode="auto">
          <a:xfrm>
            <a:off x="7036506" y="2830346"/>
            <a:ext cx="1009251" cy="103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8" descr="P1040403"/>
          <p:cNvPicPr>
            <a:picLocks noChangeAspect="1" noChangeArrowheads="1"/>
          </p:cNvPicPr>
          <p:nvPr/>
        </p:nvPicPr>
        <p:blipFill>
          <a:blip r:embed="rId6" cstate="print">
            <a:lum contrast="60000"/>
          </a:blip>
          <a:srcRect l="5386" t="50000" r="72116" b="13559"/>
          <a:stretch>
            <a:fillRect/>
          </a:stretch>
        </p:blipFill>
        <p:spPr bwMode="auto">
          <a:xfrm>
            <a:off x="8875105" y="5508541"/>
            <a:ext cx="73386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9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 l="49678" t="35382" r="32762" b="52325"/>
          <a:stretch>
            <a:fillRect/>
          </a:stretch>
        </p:blipFill>
        <p:spPr bwMode="auto">
          <a:xfrm>
            <a:off x="1995332" y="5660561"/>
            <a:ext cx="857256" cy="8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7" descr="P1040312"/>
          <p:cNvPicPr>
            <a:picLocks noChangeAspect="1" noChangeArrowheads="1"/>
          </p:cNvPicPr>
          <p:nvPr/>
        </p:nvPicPr>
        <p:blipFill>
          <a:blip r:embed="rId8" cstate="print">
            <a:lum bright="-40000" contrast="80000"/>
          </a:blip>
          <a:srcRect l="19626" t="11618" r="28349" b="16182"/>
          <a:stretch>
            <a:fillRect/>
          </a:stretch>
        </p:blipFill>
        <p:spPr bwMode="auto">
          <a:xfrm>
            <a:off x="2006427" y="2828515"/>
            <a:ext cx="938954" cy="117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" descr="P1040377"/>
          <p:cNvPicPr>
            <a:picLocks noChangeAspect="1" noChangeArrowheads="1"/>
          </p:cNvPicPr>
          <p:nvPr/>
        </p:nvPicPr>
        <p:blipFill>
          <a:blip r:embed="rId9" cstate="print">
            <a:lum contrast="40000"/>
          </a:blip>
          <a:srcRect l="58824" t="62462" r="16536" b="22580"/>
          <a:stretch>
            <a:fillRect/>
          </a:stretch>
        </p:blipFill>
        <p:spPr bwMode="auto">
          <a:xfrm>
            <a:off x="7581411" y="5727274"/>
            <a:ext cx="928693" cy="8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2" descr="P1040382"/>
          <p:cNvPicPr>
            <a:picLocks noChangeAspect="1" noChangeArrowheads="1"/>
          </p:cNvPicPr>
          <p:nvPr/>
        </p:nvPicPr>
        <p:blipFill>
          <a:blip r:embed="rId10" cstate="print">
            <a:lum bright="-20000" contrast="60000"/>
          </a:blip>
          <a:srcRect l="74712" t="38042" r="9663" b="33380"/>
          <a:stretch>
            <a:fillRect/>
          </a:stretch>
        </p:blipFill>
        <p:spPr bwMode="auto">
          <a:xfrm>
            <a:off x="3596778" y="5425726"/>
            <a:ext cx="713272" cy="11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3"/>
          <p:cNvPicPr>
            <a:picLocks noChangeAspect="1" noChangeArrowheads="1"/>
          </p:cNvPicPr>
          <p:nvPr/>
        </p:nvPicPr>
        <p:blipFill>
          <a:blip r:embed="rId11" cstate="print">
            <a:lum contrast="20000"/>
          </a:blip>
          <a:srcRect l="17836" t="47751" r="61157" b="38116"/>
          <a:stretch>
            <a:fillRect/>
          </a:stretch>
        </p:blipFill>
        <p:spPr bwMode="auto">
          <a:xfrm>
            <a:off x="4919664" y="5578340"/>
            <a:ext cx="1176336" cy="10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12" cstate="print">
            <a:lum contrast="20000"/>
          </a:blip>
          <a:srcRect l="36250" t="30327" r="53000" b="58733"/>
          <a:stretch>
            <a:fillRect/>
          </a:stretch>
        </p:blipFill>
        <p:spPr bwMode="auto">
          <a:xfrm>
            <a:off x="6413354" y="5340865"/>
            <a:ext cx="842961" cy="112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8"/>
          <p:cNvPicPr>
            <a:picLocks noChangeAspect="1" noChangeArrowheads="1"/>
          </p:cNvPicPr>
          <p:nvPr/>
        </p:nvPicPr>
        <p:blipFill>
          <a:blip r:embed="rId13" cstate="print">
            <a:lum contrast="40000"/>
          </a:blip>
          <a:srcRect l="44598" t="53311" r="42558" b="34349"/>
          <a:stretch>
            <a:fillRect/>
          </a:stretch>
        </p:blipFill>
        <p:spPr bwMode="auto">
          <a:xfrm>
            <a:off x="7600009" y="4089159"/>
            <a:ext cx="1081259" cy="134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11" cstate="print">
            <a:lum contrast="20000"/>
          </a:blip>
          <a:srcRect l="74306" t="25136" r="10764" b="60539"/>
          <a:stretch>
            <a:fillRect/>
          </a:stretch>
        </p:blipFill>
        <p:spPr bwMode="auto">
          <a:xfrm>
            <a:off x="2281218" y="4217394"/>
            <a:ext cx="10287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3"/>
          <p:cNvPicPr>
            <a:picLocks noChangeAspect="1" noChangeArrowheads="1"/>
          </p:cNvPicPr>
          <p:nvPr/>
        </p:nvPicPr>
        <p:blipFill>
          <a:blip r:embed="rId14" cstate="print">
            <a:lum contrast="20000"/>
          </a:blip>
          <a:srcRect l="47650" t="39024" r="42093" b="42821"/>
          <a:stretch>
            <a:fillRect/>
          </a:stretch>
        </p:blipFill>
        <p:spPr bwMode="auto">
          <a:xfrm>
            <a:off x="5511265" y="3717033"/>
            <a:ext cx="995361" cy="139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5"/>
          <p:cNvPicPr>
            <a:picLocks noChangeAspect="1" noChangeArrowheads="1"/>
          </p:cNvPicPr>
          <p:nvPr/>
        </p:nvPicPr>
        <p:blipFill>
          <a:blip r:embed="rId14" cstate="print">
            <a:lum contrast="20000"/>
          </a:blip>
          <a:srcRect l="13393" t="51178" r="68185" b="39400"/>
          <a:stretch>
            <a:fillRect/>
          </a:stretch>
        </p:blipFill>
        <p:spPr bwMode="auto">
          <a:xfrm>
            <a:off x="3618518" y="4292262"/>
            <a:ext cx="1428728" cy="93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thumbs.dreamstime.com/b/%D0%BC%D0%BE%D1%80%D0%BE%D0%B6%D0%B5%D0%BD%D0%BE%D0%B5-%D0%BF-%D0%BE-%D0%BE%D0%BE%D0%B2%D0%BE%D1%89-5408485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2880709"/>
            <a:ext cx="900571" cy="118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0597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аркет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213</Words>
  <Application>Microsoft Office PowerPoint</Application>
  <PresentationFormat>Широкоэкранный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Tw Cen MT</vt:lpstr>
      <vt:lpstr>Тема Office</vt:lpstr>
      <vt:lpstr>Паркет</vt:lpstr>
      <vt:lpstr>Звуковой   состав слов</vt:lpstr>
      <vt:lpstr>Игра «Определи первый звук в названиях картинок»</vt:lpstr>
      <vt:lpstr>Игра « Определи последний звук в названиях картинок»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Игра «Угадай как зовут мальчика и девочку» по первым звукам в картинках</vt:lpstr>
      <vt:lpstr>Презентация PowerPoint</vt:lpstr>
      <vt:lpstr>Угадай имя девочки и мальчика по третьему звуку в картинках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Звуковой   состав слов</dc:title>
  <dc:creator>Светлана</dc:creator>
  <cp:lastModifiedBy>Светлана</cp:lastModifiedBy>
  <cp:revision>3</cp:revision>
  <dcterms:created xsi:type="dcterms:W3CDTF">2024-01-04T18:34:52Z</dcterms:created>
  <dcterms:modified xsi:type="dcterms:W3CDTF">2024-01-04T18:45:03Z</dcterms:modified>
</cp:coreProperties>
</file>