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2"/>
  </p:notesMasterIdLst>
  <p:sldIdLst>
    <p:sldId id="281" r:id="rId2"/>
    <p:sldId id="258" r:id="rId3"/>
    <p:sldId id="279" r:id="rId4"/>
    <p:sldId id="284" r:id="rId5"/>
    <p:sldId id="277" r:id="rId6"/>
    <p:sldId id="282" r:id="rId7"/>
    <p:sldId id="259" r:id="rId8"/>
    <p:sldId id="278" r:id="rId9"/>
    <p:sldId id="280" r:id="rId10"/>
    <p:sldId id="260" r:id="rId11"/>
    <p:sldId id="262" r:id="rId12"/>
    <p:sldId id="261" r:id="rId13"/>
    <p:sldId id="285" r:id="rId14"/>
    <p:sldId id="286" r:id="rId15"/>
    <p:sldId id="263" r:id="rId16"/>
    <p:sldId id="266" r:id="rId17"/>
    <p:sldId id="267" r:id="rId18"/>
    <p:sldId id="268" r:id="rId19"/>
    <p:sldId id="269" r:id="rId20"/>
    <p:sldId id="27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8" d="100"/>
          <a:sy n="38" d="100"/>
        </p:scale>
        <p:origin x="9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863B6-7C65-489E-9BE4-A3885282417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550531-EE78-4224-8560-EE263C520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01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50531-EE78-4224-8560-EE263C52048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639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273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832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563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233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264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0907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0911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572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890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063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529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762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428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1769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12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9873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9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A7EB8B6-5CCF-49BD-BBC8-52B07F6EE36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AE57204-BFD6-48CA-B4A9-C110E5072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143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3418" y="2969428"/>
            <a:ext cx="9601196" cy="1303867"/>
          </a:xfrm>
        </p:spPr>
        <p:txBody>
          <a:bodyPr>
            <a:noAutofit/>
          </a:bodyPr>
          <a:lstStyle/>
          <a:p>
            <a:r>
              <a:rPr lang="ru-RU" sz="5400" dirty="0"/>
              <a:t>У людей живут домашние птицы, которые приносят пользу. Назови всех птиц на </a:t>
            </a:r>
            <a:r>
              <a:rPr lang="ru-RU" sz="5400" dirty="0" smtClean="0"/>
              <a:t>картинке.</a:t>
            </a:r>
            <a:br>
              <a:rPr lang="ru-RU" sz="5400" dirty="0" smtClean="0"/>
            </a:br>
            <a:r>
              <a:rPr lang="ru-RU" sz="5400" dirty="0" smtClean="0"/>
              <a:t>Кто как говорит?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102571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 </a:t>
            </a:r>
            <a:r>
              <a:rPr lang="ru-RU" sz="3600" b="1" dirty="0"/>
              <a:t>Петушок </a:t>
            </a:r>
            <a:r>
              <a:rPr lang="ru-RU" sz="3600" dirty="0"/>
              <a:t>сидит на заборе. </a:t>
            </a:r>
          </a:p>
          <a:p>
            <a:pPr marL="0" indent="0" algn="ctr">
              <a:buNone/>
            </a:pPr>
            <a:r>
              <a:rPr lang="ru-RU" sz="3600" b="1" dirty="0" smtClean="0"/>
              <a:t>Курочка </a:t>
            </a:r>
            <a:r>
              <a:rPr lang="ru-RU" sz="3600" dirty="0"/>
              <a:t>стоит около забора. </a:t>
            </a:r>
            <a:endParaRPr lang="ru-RU" sz="3600" dirty="0" smtClean="0"/>
          </a:p>
          <a:p>
            <a:pPr marL="0" indent="0" algn="ctr">
              <a:buNone/>
            </a:pPr>
            <a:r>
              <a:rPr lang="ru-RU" sz="3600" b="1" dirty="0" smtClean="0"/>
              <a:t>Гусь</a:t>
            </a:r>
            <a:r>
              <a:rPr lang="ru-RU" sz="3600" dirty="0" smtClean="0"/>
              <a:t> </a:t>
            </a:r>
            <a:r>
              <a:rPr lang="ru-RU" sz="3600" dirty="0"/>
              <a:t>стоит около пруда. </a:t>
            </a:r>
          </a:p>
          <a:p>
            <a:pPr marL="0" indent="0" algn="ctr">
              <a:buNone/>
            </a:pPr>
            <a:r>
              <a:rPr lang="ru-RU" sz="3600" b="1" dirty="0" smtClean="0"/>
              <a:t>Гусыня</a:t>
            </a:r>
            <a:r>
              <a:rPr lang="ru-RU" sz="3600" dirty="0" smtClean="0"/>
              <a:t> </a:t>
            </a:r>
            <a:r>
              <a:rPr lang="ru-RU" sz="3600" dirty="0"/>
              <a:t>стоит в воде. </a:t>
            </a:r>
          </a:p>
        </p:txBody>
      </p:sp>
    </p:spTree>
    <p:extLst>
      <p:ext uri="{BB962C8B-B14F-4D97-AF65-F5344CB8AC3E}">
        <p14:creationId xmlns:p14="http://schemas.microsoft.com/office/powerpoint/2010/main" val="146076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8253" y="3273049"/>
            <a:ext cx="9601196" cy="1303867"/>
          </a:xfrm>
        </p:spPr>
        <p:txBody>
          <a:bodyPr>
            <a:normAutofit fontScale="90000"/>
          </a:bodyPr>
          <a:lstStyle/>
          <a:p>
            <a:pPr indent="450215" algn="l">
              <a:spcBef>
                <a:spcPts val="0"/>
              </a:spcBef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Игра «Найди маму».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[Совершенствование грамматического строя речи (образование и употребление существительных с суффиксами -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онок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, -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енок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, -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ят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).]</a:t>
            </a:r>
            <a:r>
              <a:rPr lang="ru-RU" dirty="0"/>
              <a:t/>
            </a:r>
            <a:br>
              <a:rPr lang="ru-RU" dirty="0"/>
            </a:br>
            <a:r>
              <a:rPr lang="ru-RU" sz="2000" dirty="0"/>
              <a:t>Давайте поможем птенцам найти своих мам. Как называются птенцы курицы?</a:t>
            </a:r>
            <a:br>
              <a:rPr lang="ru-RU" sz="2000" dirty="0"/>
            </a:br>
            <a:r>
              <a:rPr lang="ru-RU" sz="2000" dirty="0" smtClean="0"/>
              <a:t>Цыпленок</a:t>
            </a:r>
            <a:r>
              <a:rPr lang="ru-RU" sz="2000" dirty="0"/>
              <a:t>, цыплята.</a:t>
            </a:r>
            <a:br>
              <a:rPr lang="ru-RU" sz="2000" dirty="0"/>
            </a:br>
            <a:r>
              <a:rPr lang="ru-RU" sz="2000" dirty="0" smtClean="0"/>
              <a:t>Как </a:t>
            </a:r>
            <a:r>
              <a:rPr lang="ru-RU" sz="2000" dirty="0"/>
              <a:t>называются птенцы гусыни?</a:t>
            </a:r>
            <a:br>
              <a:rPr lang="ru-RU" sz="2000" dirty="0"/>
            </a:br>
            <a:r>
              <a:rPr lang="ru-RU" sz="2000" dirty="0"/>
              <a:t>Дети. Гусенок, гусята.</a:t>
            </a:r>
            <a:br>
              <a:rPr lang="ru-RU" sz="2000" dirty="0"/>
            </a:br>
            <a:r>
              <a:rPr lang="ru-RU" sz="2000" dirty="0" smtClean="0"/>
              <a:t>Прикрепите </a:t>
            </a:r>
            <a:r>
              <a:rPr lang="ru-RU" sz="2000" dirty="0"/>
              <a:t>птенцов рядом с их мамами. Расскажите, где находятся птенцы.</a:t>
            </a:r>
            <a:br>
              <a:rPr lang="ru-RU" sz="2000" dirty="0"/>
            </a:br>
            <a:r>
              <a:rPr lang="ru-RU" sz="2000" dirty="0"/>
              <a:t>Дети по очереди называют птенцов и закрепляют их изображения на игровом поле.</a:t>
            </a:r>
            <a:br>
              <a:rPr lang="ru-RU" sz="2000" dirty="0"/>
            </a:br>
            <a:r>
              <a:rPr lang="ru-RU" sz="2000" dirty="0" smtClean="0"/>
              <a:t>Цыпленок </a:t>
            </a:r>
            <a:r>
              <a:rPr lang="ru-RU" sz="2000" dirty="0"/>
              <a:t>около </a:t>
            </a:r>
            <a:r>
              <a:rPr lang="ru-RU" sz="2000" dirty="0" smtClean="0"/>
              <a:t>курицы. Цыплята </a:t>
            </a:r>
            <a:r>
              <a:rPr lang="ru-RU" sz="2000" dirty="0"/>
              <a:t>около </a:t>
            </a:r>
            <a:r>
              <a:rPr lang="ru-RU" sz="2000" dirty="0" smtClean="0"/>
              <a:t>курицы. Гусенок </a:t>
            </a:r>
            <a:r>
              <a:rPr lang="ru-RU" sz="2000" dirty="0"/>
              <a:t>около гусыни.</a:t>
            </a:r>
            <a:br>
              <a:rPr lang="ru-RU" sz="2000" dirty="0"/>
            </a:br>
            <a:r>
              <a:rPr lang="ru-RU" sz="2000" dirty="0" smtClean="0"/>
              <a:t>Гусята </a:t>
            </a:r>
            <a:r>
              <a:rPr lang="ru-RU" sz="2000" dirty="0"/>
              <a:t>около гусыни. Логопед. Молодцы, помогли птенцам найти своих мам.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68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11346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349" y="921565"/>
            <a:ext cx="5161066" cy="501834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9867" y="921564"/>
            <a:ext cx="5382681" cy="526266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9235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11346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349" y="921565"/>
            <a:ext cx="5161066" cy="501834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9867" y="921564"/>
            <a:ext cx="5382681" cy="526266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349" y="1073269"/>
            <a:ext cx="5089196" cy="486664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7894" y="824351"/>
            <a:ext cx="5467729" cy="53644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8714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11346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349" y="921565"/>
            <a:ext cx="5161066" cy="501834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9867" y="921564"/>
            <a:ext cx="5382681" cy="526266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349" y="1073269"/>
            <a:ext cx="5089196" cy="486664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7894" y="824351"/>
            <a:ext cx="5467729" cy="53644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387" y="921564"/>
            <a:ext cx="5151120" cy="50749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67894" y="948829"/>
            <a:ext cx="5620415" cy="523540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6754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1655" y="1646275"/>
            <a:ext cx="9601196" cy="1303867"/>
          </a:xfrm>
        </p:spPr>
        <p:txBody>
          <a:bodyPr>
            <a:normAutofit fontScale="90000"/>
          </a:bodyPr>
          <a:lstStyle/>
          <a:p>
            <a:pPr indent="450215">
              <a:spcBef>
                <a:spcPts val="0"/>
              </a:spcBef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Подвижная игра «Домашние птицы».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[Развитие подражательности, общей моторики, координации речи с движением.]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911277"/>
              </p:ext>
            </p:extLst>
          </p:nvPr>
        </p:nvGraphicFramePr>
        <p:xfrm>
          <a:off x="3234090" y="2817966"/>
          <a:ext cx="5780656" cy="3362587"/>
        </p:xfrm>
        <a:graphic>
          <a:graphicData uri="http://schemas.openxmlformats.org/drawingml/2006/table">
            <a:tbl>
              <a:tblPr/>
              <a:tblGrid>
                <a:gridCol w="2237966">
                  <a:extLst>
                    <a:ext uri="{9D8B030D-6E8A-4147-A177-3AD203B41FA5}">
                      <a16:colId xmlns:a16="http://schemas.microsoft.com/office/drawing/2014/main" val="2199706079"/>
                    </a:ext>
                  </a:extLst>
                </a:gridCol>
                <a:gridCol w="3542690">
                  <a:extLst>
                    <a:ext uri="{9D8B030D-6E8A-4147-A177-3AD203B41FA5}">
                      <a16:colId xmlns:a16="http://schemas.microsoft.com/office/drawing/2014/main" val="3938379616"/>
                    </a:ext>
                  </a:extLst>
                </a:gridCol>
              </a:tblGrid>
              <a:tr h="785146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Наши уточки с утра —</a:t>
                      </a:r>
                      <a:endParaRPr lang="ru-RU" sz="1800" dirty="0">
                        <a:effectLst/>
                      </a:endParaRPr>
                    </a:p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Кря-кря-кря! Кря-кря-кря!</a:t>
                      </a:r>
                      <a:endParaRPr lang="ru-RU" sz="1800" dirty="0">
                        <a:effectLst/>
                      </a:endParaRPr>
                    </a:p>
                  </a:txBody>
                  <a:tcPr marL="56986" marR="56986" marT="37991" marB="3799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Идут по кругу вперевалочку, подражая походке уток.</a:t>
                      </a:r>
                      <a:endParaRPr lang="ru-RU" sz="1800">
                        <a:effectLst/>
                      </a:endParaRPr>
                    </a:p>
                  </a:txBody>
                  <a:tcPr marL="56986" marR="56986" marT="37991" marB="3799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7581847"/>
                  </a:ext>
                </a:extLst>
              </a:tr>
              <a:tr h="607855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Наши гуси у пруда —</a:t>
                      </a:r>
                      <a:endParaRPr lang="ru-RU" sz="1800" dirty="0">
                        <a:effectLst/>
                      </a:endParaRPr>
                    </a:p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Га-га-га! Га-га-га!</a:t>
                      </a:r>
                      <a:endParaRPr lang="ru-RU" sz="1800" dirty="0">
                        <a:effectLst/>
                      </a:endParaRPr>
                    </a:p>
                  </a:txBody>
                  <a:tcPr marL="56986" marR="56986" marT="37991" marB="3799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Идут по кругу, вытянув шеи и отведя руки назад.</a:t>
                      </a:r>
                      <a:endParaRPr lang="ru-RU" sz="1800">
                        <a:effectLst/>
                      </a:endParaRPr>
                    </a:p>
                  </a:txBody>
                  <a:tcPr marL="56986" marR="56986" marT="37991" marB="3799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605700"/>
                  </a:ext>
                </a:extLst>
              </a:tr>
              <a:tr h="785146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Наши курочки в окно —</a:t>
                      </a:r>
                      <a:endParaRPr lang="ru-RU" sz="1800" dirty="0">
                        <a:effectLst/>
                      </a:endParaRPr>
                    </a:p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Ко-ко-ко! Ко-ко-ко!</a:t>
                      </a:r>
                      <a:endParaRPr lang="ru-RU" sz="1800" dirty="0">
                        <a:effectLst/>
                      </a:endParaRPr>
                    </a:p>
                  </a:txBody>
                  <a:tcPr marL="56986" marR="56986" marT="37991" marB="3799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Останавливаются, встают лицом в круг, бьют руками-«</a:t>
                      </a:r>
                      <a:r>
                        <a:rPr lang="ru-RU" sz="16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крылъями</a:t>
                      </a: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» по бокам.</a:t>
                      </a:r>
                      <a:endParaRPr lang="ru-RU" sz="1800" dirty="0">
                        <a:effectLst/>
                      </a:endParaRPr>
                    </a:p>
                  </a:txBody>
                  <a:tcPr marL="56986" marR="56986" marT="37991" marB="3799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155194"/>
                  </a:ext>
                </a:extLst>
              </a:tr>
              <a:tr h="1139728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 как Петя-петушок</a:t>
                      </a:r>
                      <a:endParaRPr lang="ru-RU" sz="1800">
                        <a:effectLst/>
                      </a:endParaRPr>
                    </a:p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Раным-рано поутру</a:t>
                      </a:r>
                      <a:endParaRPr lang="ru-RU" sz="1800">
                        <a:effectLst/>
                      </a:endParaRPr>
                    </a:p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Нам споет: ку-ка-ре-ку!</a:t>
                      </a:r>
                      <a:endParaRPr lang="ru-RU" sz="1800">
                        <a:effectLst/>
                      </a:endParaRPr>
                    </a:p>
                  </a:txBody>
                  <a:tcPr marL="56986" marR="56986" marT="37991" marB="3799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Встают спиной в круг, поднимаются на носочки, отводят руки назад.</a:t>
                      </a:r>
                      <a:endParaRPr lang="ru-RU" sz="1800" dirty="0">
                        <a:effectLst/>
                      </a:endParaRPr>
                    </a:p>
                  </a:txBody>
                  <a:tcPr marL="56986" marR="56986" marT="37991" marB="3799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814424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6921140" y="2817847"/>
            <a:ext cx="209355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86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97" y="593765"/>
            <a:ext cx="7439569" cy="579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55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44385" y="982132"/>
            <a:ext cx="12297886" cy="1303867"/>
          </a:xfrm>
        </p:spPr>
        <p:txBody>
          <a:bodyPr>
            <a:normAutofit fontScale="90000"/>
          </a:bodyPr>
          <a:lstStyle/>
          <a:p>
            <a:pPr indent="450215">
              <a:spcBef>
                <a:spcPts val="0"/>
              </a:spcBef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Работа в тетради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№1. [Развитие тонкой моторики.]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806" y="1107498"/>
            <a:ext cx="11071884" cy="498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68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0405" y="1682777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Игра «Приготовим корм птицам». [Развитие тонкой моторики.]</a:t>
            </a:r>
            <a:br>
              <a:rPr lang="ru-RU" b="1" dirty="0"/>
            </a:br>
            <a:r>
              <a:rPr lang="ru-RU" sz="2200" dirty="0"/>
              <a:t>Логопед ставит на стол коробку с горохом и фасолью. Каждому из детей раздает по две маленьких чашечки.</a:t>
            </a:r>
            <a:br>
              <a:rPr lang="ru-RU" sz="2200" dirty="0"/>
            </a:br>
            <a:r>
              <a:rPr lang="ru-RU" sz="2200" dirty="0"/>
              <a:t>Логопед. Сейчас мы с вами приготовим корм для домашних птиц. В синюю чашечку вы должны сложить горох, а в красную — фасоль. Проведем соревнование, проверим, кто скорее наполнит чашечки.</a:t>
            </a:r>
            <a:br>
              <a:rPr lang="ru-RU" sz="2200" dirty="0"/>
            </a:br>
            <a:r>
              <a:rPr lang="ru-RU" sz="2200" dirty="0"/>
              <a:t>Дети выполняют задание, логопед помогает им. Обязательно подводятся итоги соревнования.</a:t>
            </a:r>
            <a:br>
              <a:rPr lang="ru-RU" sz="2200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405" y="3812090"/>
            <a:ext cx="9112457" cy="2884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406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875" y="2312168"/>
            <a:ext cx="9601196" cy="1303867"/>
          </a:xfrm>
        </p:spPr>
        <p:txBody>
          <a:bodyPr>
            <a:normAutofit fontScale="90000"/>
          </a:bodyPr>
          <a:lstStyle/>
          <a:p>
            <a:pPr indent="450215" algn="l">
              <a:spcBef>
                <a:spcPts val="0"/>
              </a:spcBef>
            </a:pP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Упражнение «Слушайте внимательно».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[Анализ и синтез слияний гласных звуков.]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Логопед убирает коробку и чашечки со стола.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Логопед. Я буду петь гласные звуки, а вы будете считать, сколько гласных я спела, и называть их по порядку. Слушайте внимательно!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Иа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 Сколько звуков я спела?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Дети. Два.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Логопед. Какой звук первый?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Дети. И.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Логопед. Какой звук второй?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Дети. А.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Логопед. Молодцы! Правильно.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Аналогично </a:t>
            </a:r>
            <a:r>
              <a:rPr lang="ru-RU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проводится </a:t>
            </a:r>
            <a:r>
              <a:rPr lang="ru-RU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анализ слияния [аи].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54532" y="174845"/>
            <a:ext cx="4371711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4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иа</a:t>
            </a:r>
            <a:endParaRPr lang="ru-RU" sz="3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84619" y="2312168"/>
            <a:ext cx="4371711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аи</a:t>
            </a:r>
            <a:endParaRPr lang="ru-RU" sz="3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840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7767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45" y="1264126"/>
            <a:ext cx="3135975" cy="42484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9440" y="238760"/>
            <a:ext cx="5177424" cy="6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9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893" y="1253065"/>
            <a:ext cx="9601196" cy="1303867"/>
          </a:xfrm>
        </p:spPr>
        <p:txBody>
          <a:bodyPr>
            <a:normAutofit fontScale="90000"/>
          </a:bodyPr>
          <a:lstStyle/>
          <a:p>
            <a:pPr indent="450215">
              <a:spcBef>
                <a:spcPts val="0"/>
              </a:spcBef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Пальчиковая гимнастика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[Совершенствование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навыка хорового пения.]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801" y="1686296"/>
            <a:ext cx="3979488" cy="4568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942380" y="2523890"/>
            <a:ext cx="724961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</a:rPr>
              <a:t>Петя-петушок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  <a:t>Петя, Петя-петушок,</a:t>
            </a:r>
            <a:b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</a:br>
            <a:r>
              <a:rPr lang="ru-RU" i="1" dirty="0">
                <a:solidFill>
                  <a:srgbClr val="222222"/>
                </a:solidFill>
                <a:latin typeface="Times New Roman" panose="02020603050405020304" pitchFamily="18" charset="0"/>
              </a:rPr>
              <a:t>(соединяем большой и указательный палец в «клюв»)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  <a:t>Золотой гребешок,</a:t>
            </a:r>
            <a:b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</a:br>
            <a:r>
              <a:rPr lang="ru-RU" i="1" dirty="0">
                <a:solidFill>
                  <a:srgbClr val="222222"/>
                </a:solidFill>
                <a:latin typeface="Times New Roman" panose="02020603050405020304" pitchFamily="18" charset="0"/>
              </a:rPr>
              <a:t>(скрещиваем пальцы двух рук)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  <a:t>Шелкова головушка,</a:t>
            </a:r>
            <a:b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</a:br>
            <a:r>
              <a:rPr lang="ru-RU" i="1" dirty="0">
                <a:solidFill>
                  <a:srgbClr val="222222"/>
                </a:solidFill>
                <a:latin typeface="Times New Roman" panose="02020603050405020304" pitchFamily="18" charset="0"/>
              </a:rPr>
              <a:t>(гладим по голове)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</a:br>
            <a:r>
              <a:rPr lang="ru-RU" dirty="0" err="1">
                <a:solidFill>
                  <a:srgbClr val="222222"/>
                </a:solidFill>
                <a:latin typeface="Times New Roman" panose="02020603050405020304" pitchFamily="18" charset="0"/>
              </a:rPr>
              <a:t>Масляна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  <a:t> бородушка.</a:t>
            </a:r>
            <a:b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</a:br>
            <a:r>
              <a:rPr lang="ru-RU" i="1" dirty="0">
                <a:solidFill>
                  <a:srgbClr val="222222"/>
                </a:solidFill>
                <a:latin typeface="Times New Roman" panose="02020603050405020304" pitchFamily="18" charset="0"/>
              </a:rPr>
              <a:t>(гладим по подбородку)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  <a:t>Что ты рано встаешь</a:t>
            </a:r>
            <a:b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</a:br>
            <a:r>
              <a:rPr lang="ru-RU" i="1" dirty="0">
                <a:solidFill>
                  <a:srgbClr val="222222"/>
                </a:solidFill>
                <a:latin typeface="Times New Roman" panose="02020603050405020304" pitchFamily="18" charset="0"/>
              </a:rPr>
              <a:t>(вытягиваемся на носочках, руки вверх)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  <a:t>Голосисто поешь, детям спать не даешь</a:t>
            </a:r>
            <a:b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</a:rPr>
            </a:br>
            <a:r>
              <a:rPr lang="ru-RU" i="1" dirty="0">
                <a:solidFill>
                  <a:srgbClr val="222222"/>
                </a:solidFill>
                <a:latin typeface="Times New Roman" panose="02020603050405020304" pitchFamily="18" charset="0"/>
              </a:rPr>
              <a:t>(руки складываем под щекой)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9433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7767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693" y="249040"/>
            <a:ext cx="5215848" cy="62786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540" y="0"/>
            <a:ext cx="6380939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46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7767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16" y="1011561"/>
            <a:ext cx="4898898" cy="48988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3589" y="1263700"/>
            <a:ext cx="3573008" cy="457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85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7767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15" y="762292"/>
            <a:ext cx="4899661" cy="52521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5376" y="1009826"/>
            <a:ext cx="6996623" cy="518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54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7767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533486"/>
            <a:ext cx="7872984" cy="53423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3641" y="1883574"/>
            <a:ext cx="3532956" cy="401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29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946" y="3432724"/>
            <a:ext cx="9601196" cy="1303867"/>
          </a:xfrm>
        </p:spPr>
        <p:txBody>
          <a:bodyPr>
            <a:noAutofit/>
          </a:bodyPr>
          <a:lstStyle/>
          <a:p>
            <a:pPr indent="450215" algn="l">
              <a:spcBef>
                <a:spcPts val="0"/>
              </a:spcBef>
            </a:pPr>
            <a:r>
              <a:rPr lang="ru-RU" sz="6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Игра «Птичий двор». </a:t>
            </a: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</a:rPr>
              <a:t>[Уточнение и расширение словаря</a:t>
            </a:r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.]</a:t>
            </a:r>
            <a:b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Вспомните, какие из этих птиц умеют плавать, какие — нет.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Дети. Петух и курица не умеют плавать, а гусь и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утка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умеют</a:t>
            </a: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/>
              <a:t/>
            </a:r>
            <a:br>
              <a:rPr lang="ru-RU" sz="6000" dirty="0"/>
            </a:b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02717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7767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46988"/>
            <a:ext cx="12192000" cy="581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62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7767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12192002" cy="677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5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1120</TotalTime>
  <Words>198</Words>
  <Application>Microsoft Office PowerPoint</Application>
  <PresentationFormat>Широкоэкранный</PresentationFormat>
  <Paragraphs>29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Garamond</vt:lpstr>
      <vt:lpstr>Times New Roman</vt:lpstr>
      <vt:lpstr>Натуральные материалы</vt:lpstr>
      <vt:lpstr>У людей живут домашние птицы, которые приносят пользу. Назови всех птиц на картинке. Кто как говорит?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«Птичий двор». [Уточнение и расширение словаря.] Вспомните, какие из этих птиц умеют плавать, какие — нет. Дети. Петух и курица не умеют плавать, а гусь и утка умеют.  </vt:lpstr>
      <vt:lpstr>Презентация PowerPoint</vt:lpstr>
      <vt:lpstr>Презентация PowerPoint</vt:lpstr>
      <vt:lpstr>Презентация PowerPoint</vt:lpstr>
      <vt:lpstr> Игра «Найди маму». [Совершенствование грамматического строя речи (образование и употребление существительных с суффиксами -онок, -енок, -ат, ят).] Давайте поможем птенцам найти своих мам. Как называются птенцы курицы? Цыпленок, цыплята. Как называются птенцы гусыни? Дети. Гусенок, гусята. Прикрепите птенцов рядом с их мамами. Расскажите, где находятся птенцы. Дети по очереди называют птенцов и закрепляют их изображения на игровом поле. Цыпленок около курицы. Цыплята около курицы. Гусенок около гусыни. Гусята около гусыни. Логопед. Молодцы, помогли птенцам найти своих мам.   </vt:lpstr>
      <vt:lpstr>Презентация PowerPoint</vt:lpstr>
      <vt:lpstr>Презентация PowerPoint</vt:lpstr>
      <vt:lpstr>Презентация PowerPoint</vt:lpstr>
      <vt:lpstr>Подвижная игра «Домашние птицы». [Развитие подражательности, общей моторики, координации речи с движением.]  </vt:lpstr>
      <vt:lpstr>Презентация PowerPoint</vt:lpstr>
      <vt:lpstr>Работа в тетради №1. [Развитие тонкой моторики.]   </vt:lpstr>
      <vt:lpstr>Игра «Приготовим корм птицам». [Развитие тонкой моторики.] Логопед ставит на стол коробку с горохом и фасолью. Каждому из детей раздает по две маленьких чашечки. Логопед. Сейчас мы с вами приготовим корм для домашних птиц. В синюю чашечку вы должны сложить горох, а в красную — фасоль. Проведем соревнование, проверим, кто скорее наполнит чашечки. Дети выполняют задание, логопед помогает им. Обязательно подводятся итоги соревнования. </vt:lpstr>
      <vt:lpstr>Упражнение «Слушайте внимательно». [Анализ и синтез слияний гласных звуков.] Логопед убирает коробку и чашечки со стола. Логопед. Я буду петь гласные звуки, а вы будете считать, сколько гласных я спела, и называть их по порядку. Слушайте внимательно! Иа. Сколько звуков я спела? Дети. Два. Логопед. Какой звук первый? Дети. И. Логопед. Какой звук второй? Дети. А. Логопед. Молодцы! Правильно. Аналогично  проводится анализ слияния [аи].  </vt:lpstr>
      <vt:lpstr>Пальчиковая гимнастика [Совершенствование навыка хорового пения.]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Картинный материал  дидактические игры  по лексической теме: </dc:title>
  <dc:creator>Байер Кристиан</dc:creator>
  <cp:lastModifiedBy>Байер Кристиан</cp:lastModifiedBy>
  <cp:revision>11</cp:revision>
  <dcterms:created xsi:type="dcterms:W3CDTF">2024-01-03T14:49:55Z</dcterms:created>
  <dcterms:modified xsi:type="dcterms:W3CDTF">2024-01-04T19:03:25Z</dcterms:modified>
</cp:coreProperties>
</file>