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abb358c22d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abb358c22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abb358c365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abb358c365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abb358c365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abb358c365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abb358c365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abb358c365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abb358c365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abb358c365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abb358c365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abb358c365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abb358c365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abb358c365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abb358c365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abb358c365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abb358c365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abb358c365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abb358c365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abb358c365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abb358c365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abb358c365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abb358c365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abb358c365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abb358c365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abb358c365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ac0a45e31f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ac0a45e31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abb358c36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abb358c36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abb358c36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abb358c36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b358c365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b358c365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abb358c365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abb358c365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abb358c365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abb358c365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abb358c365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abb358c365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abb358c365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abb358c365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med">
    <p:push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image" Target="../media/image16.png"/><Relationship Id="rId6" Type="http://schemas.openxmlformats.org/officeDocument/2006/relationships/image" Target="../media/image19.png"/><Relationship Id="rId7" Type="http://schemas.openxmlformats.org/officeDocument/2006/relationships/image" Target="../media/image12.png"/><Relationship Id="rId8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6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18.png"/><Relationship Id="rId6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5.png"/><Relationship Id="rId7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985150" y="272150"/>
            <a:ext cx="751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                                 </a:t>
            </a:r>
            <a:r>
              <a:rPr lang="ru" sz="1800">
                <a:solidFill>
                  <a:schemeClr val="dk1"/>
                </a:solidFill>
              </a:rPr>
              <a:t>МОУ “Поянсолинская НОШ”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817925" y="1447800"/>
            <a:ext cx="73425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100">
                <a:solidFill>
                  <a:schemeClr val="dk2"/>
                </a:solidFill>
              </a:rPr>
              <a:t>                  </a:t>
            </a:r>
            <a:r>
              <a:rPr lang="ru" sz="3100">
                <a:solidFill>
                  <a:schemeClr val="dk1"/>
                </a:solidFill>
              </a:rPr>
              <a:t>Проект</a:t>
            </a:r>
            <a:endParaRPr sz="3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100">
                <a:solidFill>
                  <a:schemeClr val="dk1"/>
                </a:solidFill>
              </a:rPr>
              <a:t> “Покормите птиц зимой!”</a:t>
            </a:r>
            <a:endParaRPr sz="3100">
              <a:solidFill>
                <a:schemeClr val="dk1"/>
              </a:solidFill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393375" y="3590025"/>
            <a:ext cx="77670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                        Автор: воспитатель Макарова Л.В.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Поянсола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2023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3053" y="341650"/>
            <a:ext cx="1303700" cy="1086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19472" y="451750"/>
            <a:ext cx="1303700" cy="87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/>
          <p:nvPr/>
        </p:nvSpPr>
        <p:spPr>
          <a:xfrm>
            <a:off x="462650" y="451750"/>
            <a:ext cx="82296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u="sng">
                <a:solidFill>
                  <a:schemeClr val="dk1"/>
                </a:solidFill>
                <a:highlight>
                  <a:srgbClr val="FFFFFF"/>
                </a:highlight>
              </a:rPr>
              <a:t>3. Заключительный:</a:t>
            </a:r>
            <a:endParaRPr sz="2300" u="sng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-"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Оформление результата проекта в виде презентации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-"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Анализ результативности проекта.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Риски и мероприятия по их снижению </a:t>
            </a:r>
            <a:endParaRPr b="1" sz="2300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</a:rPr>
              <a:t>- погодные условия могут помешать наблюдениям за птицами на прогулке. Чтобы восполнить утрату наблюдений, дадим домашнее задание детям и родителям «наблюдать за птицами на выходных на прогулке» В остальном проект не имеет рисков.</a:t>
            </a:r>
            <a:endParaRPr sz="23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sp>
        <p:nvSpPr>
          <p:cNvPr id="119" name="Google Shape;119;p22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3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126" name="Google Shape;126;p2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</a:t>
            </a:r>
            <a:endParaRPr/>
          </a:p>
        </p:txBody>
      </p:sp>
      <p:sp>
        <p:nvSpPr>
          <p:cNvPr id="127" name="Google Shape;127;p23"/>
          <p:cNvSpPr txBox="1"/>
          <p:nvPr/>
        </p:nvSpPr>
        <p:spPr>
          <a:xfrm>
            <a:off x="462650" y="190500"/>
            <a:ext cx="81153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Ход реализации проекта</a:t>
            </a:r>
            <a:endParaRPr b="1"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Беседы: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“ Зимующие птицы нашего края”,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“Жизнь птиц зимой”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“Для чего нужны кормушки”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 “Что кушают птицы зимой?”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 “Можно ли ловить птиц?”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Цель: познакомить с зимующими птицами нашего края; рассказать детям, что зимой у птиц мало еды и им надо помогать; учить отвечать на вопросы воспитателя,воспитывать доброе отношение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к птицам; продолжать знакомить с правилами взаимодействия с природой.</a:t>
            </a:r>
            <a:endParaRPr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4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134" name="Google Shape;134;p24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</a:t>
            </a:r>
            <a:endParaRPr/>
          </a:p>
        </p:txBody>
      </p:sp>
      <p:sp>
        <p:nvSpPr>
          <p:cNvPr id="135" name="Google Shape;135;p24"/>
          <p:cNvSpPr txBox="1"/>
          <p:nvPr/>
        </p:nvSpPr>
        <p:spPr>
          <a:xfrm>
            <a:off x="462650" y="400200"/>
            <a:ext cx="8196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36" name="Google Shape;13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000" y="1610600"/>
            <a:ext cx="2286000" cy="2720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4"/>
          <p:cNvSpPr txBox="1"/>
          <p:nvPr/>
        </p:nvSpPr>
        <p:spPr>
          <a:xfrm>
            <a:off x="6348575" y="1268175"/>
            <a:ext cx="2033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38" name="Google Shape;138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46600" y="1729875"/>
            <a:ext cx="3298375" cy="2600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4"/>
          <p:cNvSpPr txBox="1"/>
          <p:nvPr/>
        </p:nvSpPr>
        <p:spPr>
          <a:xfrm>
            <a:off x="723900" y="938025"/>
            <a:ext cx="843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</a:rPr>
              <a:t>Чтение художественной литературы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40" name="Google Shape;140;p24"/>
          <p:cNvSpPr txBox="1"/>
          <p:nvPr/>
        </p:nvSpPr>
        <p:spPr>
          <a:xfrm>
            <a:off x="6348575" y="1148900"/>
            <a:ext cx="2811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1" name="Google Shape;141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92100" y="1671775"/>
            <a:ext cx="2655950" cy="2600876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4"/>
          <p:cNvSpPr txBox="1"/>
          <p:nvPr/>
        </p:nvSpPr>
        <p:spPr>
          <a:xfrm>
            <a:off x="674925" y="4272650"/>
            <a:ext cx="84855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2"/>
                </a:solidFill>
              </a:rPr>
              <a:t>Отгадывание загадок</a:t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143" name="Google Shape;143;p24"/>
          <p:cNvSpPr txBox="1"/>
          <p:nvPr/>
        </p:nvSpPr>
        <p:spPr>
          <a:xfrm>
            <a:off x="357000" y="484425"/>
            <a:ext cx="88032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Ход реализации проекта</a:t>
            </a:r>
            <a:endParaRPr b="1"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5"/>
          <p:cNvSpPr txBox="1"/>
          <p:nvPr/>
        </p:nvSpPr>
        <p:spPr>
          <a:xfrm>
            <a:off x="462650" y="1153875"/>
            <a:ext cx="7446000" cy="36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Подвижные игры: «Кот и воробьи», «Воробушки и автомобиль».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Дидактические игры:«Большая птичка – маленькая птичка», «Назови птичку»,  «Цветные кормушки»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Пальчиковая гимнастика: «Сорока- белобока», «Птичья кормушка», «Сел на ветку снегирь», «Покроши хлеб для птиц»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sp>
        <p:nvSpPr>
          <p:cNvPr id="150" name="Google Shape;150;p2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</a:t>
            </a:r>
            <a:endParaRPr/>
          </a:p>
        </p:txBody>
      </p:sp>
      <p:sp>
        <p:nvSpPr>
          <p:cNvPr id="151" name="Google Shape;151;p25"/>
          <p:cNvSpPr txBox="1"/>
          <p:nvPr/>
        </p:nvSpPr>
        <p:spPr>
          <a:xfrm>
            <a:off x="1409700" y="549725"/>
            <a:ext cx="77505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             Ход реализации проекта</a:t>
            </a:r>
            <a:endParaRPr b="1"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6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158" name="Google Shape;158;p26"/>
          <p:cNvSpPr txBox="1"/>
          <p:nvPr/>
        </p:nvSpPr>
        <p:spPr>
          <a:xfrm>
            <a:off x="805550" y="990600"/>
            <a:ext cx="8599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59" name="Google Shape;15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7575" y="76200"/>
            <a:ext cx="3061824" cy="23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409" y="2688775"/>
            <a:ext cx="3061815" cy="2095499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6"/>
          <p:cNvSpPr txBox="1"/>
          <p:nvPr/>
        </p:nvSpPr>
        <p:spPr>
          <a:xfrm>
            <a:off x="3940625" y="321125"/>
            <a:ext cx="521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62" name="Google Shape;162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16075" y="157850"/>
            <a:ext cx="2790901" cy="23349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6"/>
          <p:cNvSpPr txBox="1"/>
          <p:nvPr/>
        </p:nvSpPr>
        <p:spPr>
          <a:xfrm>
            <a:off x="3891650" y="2901050"/>
            <a:ext cx="5268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64" name="Google Shape;164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62075" y="2571757"/>
            <a:ext cx="2886750" cy="2016943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6"/>
          <p:cNvSpPr txBox="1"/>
          <p:nvPr/>
        </p:nvSpPr>
        <p:spPr>
          <a:xfrm>
            <a:off x="7026725" y="157850"/>
            <a:ext cx="2133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66" name="Google Shape;166;p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48825" y="157850"/>
            <a:ext cx="2378499" cy="2215224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6"/>
          <p:cNvSpPr txBox="1"/>
          <p:nvPr/>
        </p:nvSpPr>
        <p:spPr>
          <a:xfrm>
            <a:off x="6781750" y="2411175"/>
            <a:ext cx="2378400" cy="12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Ход реализации </a:t>
            </a:r>
            <a:endParaRPr b="1" sz="23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проекта</a:t>
            </a:r>
            <a:endParaRPr b="1"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7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174" name="Google Shape;174;p27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7"/>
          <p:cNvSpPr txBox="1"/>
          <p:nvPr/>
        </p:nvSpPr>
        <p:spPr>
          <a:xfrm>
            <a:off x="956700" y="520975"/>
            <a:ext cx="8184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76" name="Google Shape;17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59075" y="2722719"/>
            <a:ext cx="3000000" cy="2221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7"/>
          <p:cNvSpPr txBox="1"/>
          <p:nvPr/>
        </p:nvSpPr>
        <p:spPr>
          <a:xfrm>
            <a:off x="4778825" y="265225"/>
            <a:ext cx="4385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78" name="Google Shape;178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4032" y="265225"/>
            <a:ext cx="3205917" cy="23042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7"/>
          <p:cNvSpPr txBox="1"/>
          <p:nvPr/>
        </p:nvSpPr>
        <p:spPr>
          <a:xfrm>
            <a:off x="715175" y="2062650"/>
            <a:ext cx="8439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80" name="Google Shape;180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675" y="1275152"/>
            <a:ext cx="3205926" cy="368034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7"/>
          <p:cNvSpPr txBox="1"/>
          <p:nvPr/>
        </p:nvSpPr>
        <p:spPr>
          <a:xfrm>
            <a:off x="288900" y="322050"/>
            <a:ext cx="85107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2"/>
                </a:solidFill>
              </a:rPr>
              <a:t>Продуктивные виды  деятельности</a:t>
            </a:r>
            <a:endParaRPr sz="23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8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188" name="Google Shape;188;p28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8"/>
          <p:cNvSpPr txBox="1"/>
          <p:nvPr/>
        </p:nvSpPr>
        <p:spPr>
          <a:xfrm>
            <a:off x="2683325" y="838075"/>
            <a:ext cx="6477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90" name="Google Shape;190;p28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</a:t>
            </a:r>
            <a:endParaRPr/>
          </a:p>
        </p:txBody>
      </p:sp>
      <p:pic>
        <p:nvPicPr>
          <p:cNvPr id="191" name="Google Shape;191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725" y="810975"/>
            <a:ext cx="1931600" cy="403115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8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</a:t>
            </a:r>
            <a:endParaRPr/>
          </a:p>
        </p:txBody>
      </p:sp>
      <p:pic>
        <p:nvPicPr>
          <p:cNvPr id="193" name="Google Shape;193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62350" y="810975"/>
            <a:ext cx="3219300" cy="40311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8"/>
          <p:cNvSpPr txBox="1"/>
          <p:nvPr/>
        </p:nvSpPr>
        <p:spPr>
          <a:xfrm>
            <a:off x="6994075" y="810975"/>
            <a:ext cx="2166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95" name="Google Shape;195;p28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</a:t>
            </a:r>
            <a:endParaRPr/>
          </a:p>
        </p:txBody>
      </p:sp>
      <p:pic>
        <p:nvPicPr>
          <p:cNvPr id="196" name="Google Shape;196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78975" y="810975"/>
            <a:ext cx="1931600" cy="411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772875" y="223150"/>
            <a:ext cx="8387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Ход реализации проекта</a:t>
            </a:r>
            <a:endParaRPr b="1"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9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204" name="Google Shape;204;p29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9"/>
          <p:cNvSpPr txBox="1"/>
          <p:nvPr/>
        </p:nvSpPr>
        <p:spPr>
          <a:xfrm rot="-4428837">
            <a:off x="6128531" y="1785041"/>
            <a:ext cx="3198483" cy="6617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100">
                <a:solidFill>
                  <a:schemeClr val="dk1"/>
                </a:solidFill>
              </a:rPr>
              <a:t>Стенгазета</a:t>
            </a:r>
            <a:endParaRPr sz="3100">
              <a:solidFill>
                <a:schemeClr val="dk1"/>
              </a:solidFill>
            </a:endParaRPr>
          </a:p>
        </p:txBody>
      </p:sp>
      <p:sp>
        <p:nvSpPr>
          <p:cNvPr id="206" name="Google Shape;206;p29"/>
          <p:cNvSpPr txBox="1"/>
          <p:nvPr/>
        </p:nvSpPr>
        <p:spPr>
          <a:xfrm>
            <a:off x="887175" y="1480450"/>
            <a:ext cx="8273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07" name="Google Shape;20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175" y="307850"/>
            <a:ext cx="6318250" cy="4390451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9"/>
          <p:cNvSpPr txBox="1"/>
          <p:nvPr/>
        </p:nvSpPr>
        <p:spPr>
          <a:xfrm>
            <a:off x="7563675" y="1288225"/>
            <a:ext cx="1657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875" y="-35375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0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215" name="Google Shape;215;p30"/>
          <p:cNvSpPr txBox="1"/>
          <p:nvPr/>
        </p:nvSpPr>
        <p:spPr>
          <a:xfrm>
            <a:off x="1041950" y="286550"/>
            <a:ext cx="46887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/>
              <a:t>Кормушки родителей</a:t>
            </a:r>
            <a:endParaRPr sz="2300"/>
          </a:p>
        </p:txBody>
      </p:sp>
      <p:sp>
        <p:nvSpPr>
          <p:cNvPr id="216" name="Google Shape;216;p30"/>
          <p:cNvSpPr txBox="1"/>
          <p:nvPr/>
        </p:nvSpPr>
        <p:spPr>
          <a:xfrm>
            <a:off x="729375" y="1060900"/>
            <a:ext cx="8184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17" name="Google Shape;21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375" y="1174575"/>
            <a:ext cx="2602878" cy="3470524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30"/>
          <p:cNvSpPr txBox="1"/>
          <p:nvPr/>
        </p:nvSpPr>
        <p:spPr>
          <a:xfrm>
            <a:off x="3045375" y="1174575"/>
            <a:ext cx="6119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19" name="Google Shape;219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16371" y="1143113"/>
            <a:ext cx="2650087" cy="3533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50570" y="286550"/>
            <a:ext cx="2273754" cy="3031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1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227" name="Google Shape;227;p31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1"/>
          <p:cNvSpPr txBox="1"/>
          <p:nvPr/>
        </p:nvSpPr>
        <p:spPr>
          <a:xfrm>
            <a:off x="573075" y="322050"/>
            <a:ext cx="7928400" cy="43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2"/>
                </a:solidFill>
              </a:rPr>
              <a:t>Правила кормления птиц</a:t>
            </a:r>
            <a:endParaRPr b="1"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AutoNum type="arabicPeriod"/>
            </a:pPr>
            <a:r>
              <a:rPr lang="ru" sz="2300">
                <a:solidFill>
                  <a:schemeClr val="dk2"/>
                </a:solidFill>
              </a:rPr>
              <a:t>Во время кормления птиц не сорить, не оставлять на улице полиэтиленовые пакеты, жестяные банки, коробки.</a:t>
            </a:r>
            <a:endParaRPr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AutoNum type="arabicPeriod"/>
            </a:pPr>
            <a:r>
              <a:rPr lang="ru" sz="2300">
                <a:solidFill>
                  <a:schemeClr val="dk2"/>
                </a:solidFill>
              </a:rPr>
              <a:t>Подкармливать желательно в одно и то же время и в одном и том же  месте - птицы сами будут прилетать к месту кормления.</a:t>
            </a:r>
            <a:endParaRPr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AutoNum type="arabicPeriod"/>
            </a:pPr>
            <a:r>
              <a:rPr lang="ru" sz="2300">
                <a:solidFill>
                  <a:schemeClr val="dk2"/>
                </a:solidFill>
              </a:rPr>
              <a:t>Кормить птиц регулярно, ежедневно. Нельзя подкармливать время от времени.</a:t>
            </a:r>
            <a:endParaRPr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AutoNum type="arabicPeriod"/>
            </a:pPr>
            <a:r>
              <a:rPr lang="ru" sz="2300">
                <a:solidFill>
                  <a:schemeClr val="dk2"/>
                </a:solidFill>
              </a:rPr>
              <a:t>Корма класть немного, именно для того, чтобы подкормить, поддержать в трудное время</a:t>
            </a:r>
            <a:endParaRPr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2193475" y="-70750"/>
            <a:ext cx="4947600" cy="57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 </a:t>
            </a:r>
            <a:r>
              <a:rPr lang="ru" sz="3000">
                <a:solidFill>
                  <a:schemeClr val="dk2"/>
                </a:solidFill>
              </a:rPr>
              <a:t>   </a:t>
            </a:r>
            <a:r>
              <a:rPr lang="ru" sz="3000">
                <a:solidFill>
                  <a:schemeClr val="dk1"/>
                </a:solidFill>
              </a:rPr>
              <a:t>П</a:t>
            </a:r>
            <a:r>
              <a:rPr lang="ru" sz="3500">
                <a:solidFill>
                  <a:schemeClr val="dk1"/>
                </a:solidFill>
              </a:rPr>
              <a:t>окормите птиц</a:t>
            </a:r>
            <a:endParaRPr sz="35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Покормите птиц зимой.</a:t>
            </a:r>
            <a:br>
              <a:rPr lang="ru" sz="2300">
                <a:solidFill>
                  <a:schemeClr val="dk1"/>
                </a:solidFill>
              </a:rPr>
            </a:br>
            <a:r>
              <a:rPr lang="ru" sz="2300">
                <a:solidFill>
                  <a:schemeClr val="dk1"/>
                </a:solidFill>
              </a:rPr>
              <a:t> Пусть со всех концов</a:t>
            </a:r>
            <a:br>
              <a:rPr lang="ru" sz="2300">
                <a:solidFill>
                  <a:schemeClr val="dk1"/>
                </a:solidFill>
              </a:rPr>
            </a:br>
            <a:r>
              <a:rPr lang="ru" sz="2300">
                <a:solidFill>
                  <a:schemeClr val="dk1"/>
                </a:solidFill>
              </a:rPr>
              <a:t> К вам слетятся, как домой,</a:t>
            </a:r>
            <a:br>
              <a:rPr lang="ru" sz="2300">
                <a:solidFill>
                  <a:schemeClr val="dk1"/>
                </a:solidFill>
              </a:rPr>
            </a:br>
            <a:r>
              <a:rPr lang="ru" sz="2300">
                <a:solidFill>
                  <a:schemeClr val="dk1"/>
                </a:solidFill>
              </a:rPr>
              <a:t> Стайки на крыльцо.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Не богаты их корма.</a:t>
            </a:r>
            <a:br>
              <a:rPr lang="ru" sz="2300">
                <a:solidFill>
                  <a:schemeClr val="dk1"/>
                </a:solidFill>
              </a:rPr>
            </a:br>
            <a:r>
              <a:rPr lang="ru" sz="2300">
                <a:solidFill>
                  <a:schemeClr val="dk1"/>
                </a:solidFill>
              </a:rPr>
              <a:t> Горсть зерна нужна,</a:t>
            </a:r>
            <a:br>
              <a:rPr lang="ru" sz="2300">
                <a:solidFill>
                  <a:schemeClr val="dk1"/>
                </a:solidFill>
              </a:rPr>
            </a:br>
            <a:r>
              <a:rPr lang="ru" sz="2300">
                <a:solidFill>
                  <a:schemeClr val="dk1"/>
                </a:solidFill>
              </a:rPr>
              <a:t> Горсть одна —</a:t>
            </a:r>
            <a:br>
              <a:rPr lang="ru" sz="2300">
                <a:solidFill>
                  <a:schemeClr val="dk1"/>
                </a:solidFill>
              </a:rPr>
            </a:br>
            <a:r>
              <a:rPr lang="ru" sz="2300">
                <a:solidFill>
                  <a:schemeClr val="dk1"/>
                </a:solidFill>
              </a:rPr>
              <a:t> И не страшна</a:t>
            </a:r>
            <a:br>
              <a:rPr lang="ru" sz="2300">
                <a:solidFill>
                  <a:schemeClr val="dk1"/>
                </a:solidFill>
              </a:rPr>
            </a:br>
            <a:r>
              <a:rPr lang="ru" sz="2300">
                <a:solidFill>
                  <a:schemeClr val="dk1"/>
                </a:solidFill>
              </a:rPr>
              <a:t> Будет им зима.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2"/>
                </a:solidFill>
              </a:rPr>
              <a:t>А,Яшина    </a:t>
            </a:r>
            <a:endParaRPr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9850" y="334550"/>
            <a:ext cx="2421601" cy="147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5800" y="3281350"/>
            <a:ext cx="1487675" cy="1292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2"/>
          <p:cNvSpPr txBox="1"/>
          <p:nvPr/>
        </p:nvSpPr>
        <p:spPr>
          <a:xfrm>
            <a:off x="462650" y="23860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235" name="Google Shape;235;p32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2"/>
          <p:cNvSpPr txBox="1"/>
          <p:nvPr/>
        </p:nvSpPr>
        <p:spPr>
          <a:xfrm>
            <a:off x="601500" y="322050"/>
            <a:ext cx="7871700" cy="44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2"/>
                </a:solidFill>
              </a:rPr>
              <a:t>Выводы</a:t>
            </a:r>
            <a:endParaRPr b="1"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★"/>
            </a:pPr>
            <a:r>
              <a:rPr lang="ru" sz="2300">
                <a:solidFill>
                  <a:schemeClr val="dk2"/>
                </a:solidFill>
              </a:rPr>
              <a:t>Благодаря проекту “Покормите птиц зимой” дети младшей группы расширили свои знания о зимующих птицах, их образе жизни, повадках, о связи с окружающей средой, о роли человека в жизни птиц зимой</a:t>
            </a:r>
            <a:endParaRPr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★"/>
            </a:pPr>
            <a:r>
              <a:rPr lang="ru" sz="2300">
                <a:solidFill>
                  <a:schemeClr val="dk2"/>
                </a:solidFill>
              </a:rPr>
              <a:t>Узнали, чем, и как правильно, кормить птиц зимой.</a:t>
            </a:r>
            <a:endParaRPr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★"/>
            </a:pPr>
            <a:r>
              <a:rPr lang="ru" sz="2300">
                <a:solidFill>
                  <a:schemeClr val="dk2"/>
                </a:solidFill>
              </a:rPr>
              <a:t>Дети поняли как важно помогать своим младшим братьям в зимний период.</a:t>
            </a:r>
            <a:endParaRPr sz="2300">
              <a:solidFill>
                <a:schemeClr val="dk2"/>
              </a:solidFill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★"/>
            </a:pPr>
            <a:r>
              <a:rPr lang="ru" sz="2300">
                <a:solidFill>
                  <a:schemeClr val="dk2"/>
                </a:solidFill>
              </a:rPr>
              <a:t>Сформировалось понятие “бережное” отношение к природе.</a:t>
            </a:r>
            <a:endParaRPr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3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243" name="Google Shape;243;p3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3"/>
          <p:cNvSpPr txBox="1"/>
          <p:nvPr/>
        </p:nvSpPr>
        <p:spPr>
          <a:xfrm>
            <a:off x="1098800" y="549400"/>
            <a:ext cx="8065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45" name="Google Shape;245;p33"/>
          <p:cNvSpPr txBox="1"/>
          <p:nvPr/>
        </p:nvSpPr>
        <p:spPr>
          <a:xfrm>
            <a:off x="462650" y="1345075"/>
            <a:ext cx="79536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chemeClr val="dk2"/>
                </a:solidFill>
              </a:rPr>
              <a:t>СПАСИБО ЗА ВНИМАНИЕ</a:t>
            </a:r>
            <a:endParaRPr sz="4500">
              <a:solidFill>
                <a:schemeClr val="dk2"/>
              </a:solidFill>
            </a:endParaRPr>
          </a:p>
        </p:txBody>
      </p:sp>
      <p:sp>
        <p:nvSpPr>
          <p:cNvPr id="246" name="Google Shape;246;p33"/>
          <p:cNvSpPr txBox="1"/>
          <p:nvPr/>
        </p:nvSpPr>
        <p:spPr>
          <a:xfrm>
            <a:off x="1510850" y="3533200"/>
            <a:ext cx="7653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47" name="Google Shape;247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3050" y="2746300"/>
            <a:ext cx="3593277" cy="2005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6327" y="2556250"/>
            <a:ext cx="2403825" cy="2088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19472" y="451750"/>
            <a:ext cx="1303700" cy="87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3053" y="341650"/>
            <a:ext cx="1303700" cy="1086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446325" y="239475"/>
            <a:ext cx="8196900" cy="37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dk1"/>
                </a:solidFill>
              </a:rPr>
              <a:t>Т</a:t>
            </a:r>
            <a:r>
              <a:rPr lang="ru" sz="2300">
                <a:solidFill>
                  <a:schemeClr val="dk1"/>
                </a:solidFill>
              </a:rPr>
              <a:t>ип проекта: информационно - воспитательный.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Вид проекта: групповой.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 Продолжительность: краткосрочный (3 недели)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 Формы работы: познавательная, игровая, продуктивная, работа с родителями.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Участники проекта: воспитатель, дети младшей группы “Радуга”, родители.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Дата проведения: с 4 декабря по 22 декабря 2023 года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Место проведения: МОУ “Поянсолинская НОШ” (дошколная группа)</a:t>
            </a:r>
            <a:endParaRPr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/>
          <p:nvPr/>
        </p:nvSpPr>
        <p:spPr>
          <a:xfrm>
            <a:off x="593275" y="157850"/>
            <a:ext cx="8131500" cy="44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2"/>
                </a:solidFill>
              </a:rPr>
              <a:t>                                      </a:t>
            </a:r>
            <a:r>
              <a:rPr lang="ru" sz="2300">
                <a:solidFill>
                  <a:schemeClr val="dk2"/>
                </a:solidFill>
              </a:rPr>
              <a:t> </a:t>
            </a:r>
            <a:r>
              <a:rPr b="1" lang="ru" sz="2300">
                <a:solidFill>
                  <a:schemeClr val="dk1"/>
                </a:solidFill>
              </a:rPr>
              <a:t>Актуальность</a:t>
            </a:r>
            <a:endParaRPr b="1"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Тяжело птицам зимой. Трудно жить не только потому, что холодно, а потому что голодно. Голодная птица сильно страдает от холода. Человек может помочь им пережить стужу, подкармливая их.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Задача взрослых - воспитывать интерес у детей к птицам, пополнить багаж знаний о зимующих птицах, и о среде их обитания.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                             </a:t>
            </a:r>
            <a:r>
              <a:rPr b="1" lang="ru" sz="2300">
                <a:solidFill>
                  <a:schemeClr val="dk1"/>
                </a:solidFill>
              </a:rPr>
              <a:t>  Проблема для детей</a:t>
            </a:r>
            <a:r>
              <a:rPr lang="ru" sz="2300">
                <a:solidFill>
                  <a:schemeClr val="dk1"/>
                </a:solidFill>
              </a:rPr>
              <a:t>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Чем питаются птицы в зимнее время,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когда вокруг снег, и чем мы можем им помочь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в это трудное время.</a:t>
            </a:r>
            <a:endParaRPr sz="2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/>
        </p:nvSpPr>
        <p:spPr>
          <a:xfrm>
            <a:off x="397325" y="190500"/>
            <a:ext cx="8099100" cy="56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Цель проекта:</a:t>
            </a:r>
            <a:r>
              <a:rPr lang="ru" sz="2300">
                <a:solidFill>
                  <a:schemeClr val="dk1"/>
                </a:solidFill>
              </a:rPr>
              <a:t> расширение знаний о жизни птиц, развитие познавательного интереса у детей к жизни зимующих птиц; воспитание заботливого отношения к птицам, привлечь внимания детей и их родителей к проблеме подкормки птиц, желание помогать им в трудных зимних условиях.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300">
                <a:solidFill>
                  <a:srgbClr val="211E1E"/>
                </a:solidFill>
                <a:highlight>
                  <a:srgbClr val="FFFFFF"/>
                </a:highlight>
              </a:rPr>
              <a:t>Г</a:t>
            </a:r>
            <a:r>
              <a:rPr b="1" lang="ru" sz="2300">
                <a:solidFill>
                  <a:schemeClr val="dk1"/>
                </a:solidFill>
                <a:highlight>
                  <a:srgbClr val="FFFFFF"/>
                </a:highlight>
              </a:rPr>
              <a:t>ипотеза исследования:</a:t>
            </a:r>
            <a:endParaRPr b="1"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Если в течении зимних холодов, постоянно подкармливать птиц, то до весны выживут многие и станут приносить больше пользы.В тяжелый зимний период бескормицы каждый из нас может помочь птицам решить их проблемы!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92" name="Google Shape;92;p18"/>
          <p:cNvSpPr txBox="1"/>
          <p:nvPr/>
        </p:nvSpPr>
        <p:spPr>
          <a:xfrm>
            <a:off x="462650" y="0"/>
            <a:ext cx="8458200" cy="53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900">
                <a:solidFill>
                  <a:schemeClr val="dk1"/>
                </a:solidFill>
              </a:rPr>
              <a:t>Задачи:</a:t>
            </a:r>
            <a:endParaRPr b="1" sz="29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u="sng">
                <a:solidFill>
                  <a:schemeClr val="dk1"/>
                </a:solidFill>
                <a:highlight>
                  <a:srgbClr val="FFFFFF"/>
                </a:highlight>
              </a:rPr>
              <a:t>Обучающие: </a:t>
            </a:r>
            <a:endParaRPr sz="2300" u="sng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1. расширять знания детей младшей группы </a:t>
            </a: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о зимующих птицах, их образе жизни, повадках, о связи с окружающей средой, о роли человека в жизни птиц зимой.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2. Научить детей как правильно и чем лучше подкармливать птиц.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 u="sng">
                <a:solidFill>
                  <a:schemeClr val="dk1"/>
                </a:solidFill>
                <a:highlight>
                  <a:srgbClr val="FFFFFF"/>
                </a:highlight>
              </a:rPr>
              <a:t>Воспитательные:</a:t>
            </a:r>
            <a:endParaRPr sz="2300" u="sng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1. Воспитывать у детей заботливое отношение к птицам, желание помогать им в трудных условиях зимнего периода.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2. .Укреплять детско-родительские отношения.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9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99" name="Google Shape;99;p19"/>
          <p:cNvSpPr txBox="1"/>
          <p:nvPr/>
        </p:nvSpPr>
        <p:spPr>
          <a:xfrm>
            <a:off x="723900" y="468075"/>
            <a:ext cx="7821300" cy="41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 u="sng">
                <a:solidFill>
                  <a:schemeClr val="dk1"/>
                </a:solidFill>
                <a:highlight>
                  <a:srgbClr val="FFFFFF"/>
                </a:highlight>
              </a:rPr>
              <a:t>Развивающие:</a:t>
            </a:r>
            <a:endParaRPr sz="2300" u="sng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1.Способствовать развитию мышления, познавательной активности детей, их любознательности.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2., Развивать мелкую моторику рук и творческие способности в продуктивной деятельности.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3.  Расширять кругозор и обогатить словарный запас детей, развивать связную речь по теме "Зимующие птицы".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0"/>
          <p:cNvSpPr txBox="1"/>
          <p:nvPr/>
        </p:nvSpPr>
        <p:spPr>
          <a:xfrm>
            <a:off x="462650" y="76200"/>
            <a:ext cx="8164200" cy="41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chemeClr val="dk1"/>
                </a:solidFill>
              </a:rPr>
              <a:t>П</a:t>
            </a:r>
            <a:r>
              <a:rPr b="1" lang="ru" sz="2300">
                <a:solidFill>
                  <a:schemeClr val="dk1"/>
                </a:solidFill>
              </a:rPr>
              <a:t>редполагаемый результат: </a:t>
            </a:r>
            <a:endParaRPr b="1" sz="2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- у детей расширилось представление о зимующих птицах;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- дети знают, каким кормом подкармливать птиц;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</a:rPr>
              <a:t>- дети, умеющие наблюдать за жизнью птиц в природе.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  <a:highlight>
                  <a:srgbClr val="FFFFFF"/>
                </a:highlight>
              </a:rPr>
              <a:t>- </a:t>
            </a: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дети из младшей группы "Радуга" поймут, как важно помогать своим младшим братьям в зимний период.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1"/>
                </a:solidFill>
                <a:highlight>
                  <a:srgbClr val="FFFFFF"/>
                </a:highlight>
              </a:rPr>
              <a:t>- сформируется понятие "бережное" отношение к природе.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0750"/>
            <a:ext cx="9144000" cy="52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1"/>
          <p:cNvSpPr txBox="1"/>
          <p:nvPr/>
        </p:nvSpPr>
        <p:spPr>
          <a:xfrm>
            <a:off x="462650" y="451750"/>
            <a:ext cx="744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11E1E"/>
              </a:solidFill>
              <a:highlight>
                <a:srgbClr val="FFFFFF"/>
              </a:highlight>
            </a:endParaRPr>
          </a:p>
        </p:txBody>
      </p:sp>
      <p:sp>
        <p:nvSpPr>
          <p:cNvPr id="112" name="Google Shape;112;p21"/>
          <p:cNvSpPr txBox="1"/>
          <p:nvPr/>
        </p:nvSpPr>
        <p:spPr>
          <a:xfrm>
            <a:off x="332025" y="141525"/>
            <a:ext cx="8392800" cy="49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chemeClr val="dk1"/>
                </a:solidFill>
              </a:rPr>
              <a:t>Этапы работы</a:t>
            </a:r>
            <a:endParaRPr b="1"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ru" sz="2200" u="sng">
                <a:solidFill>
                  <a:schemeClr val="dk1"/>
                </a:solidFill>
              </a:rPr>
              <a:t>Подготовительный</a:t>
            </a:r>
            <a:r>
              <a:rPr lang="ru" sz="2200">
                <a:solidFill>
                  <a:schemeClr val="dk1"/>
                </a:solidFill>
              </a:rPr>
              <a:t>: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Определение проблемы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Подбор пособий, материала, атрибутов по теме </a:t>
            </a:r>
            <a:r>
              <a:rPr lang="ru" sz="2200">
                <a:solidFill>
                  <a:schemeClr val="dk1"/>
                </a:solidFill>
              </a:rPr>
              <a:t>проекта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ru" sz="2200" u="sng">
                <a:solidFill>
                  <a:schemeClr val="dk1"/>
                </a:solidFill>
              </a:rPr>
              <a:t>Основной: </a:t>
            </a:r>
            <a:endParaRPr sz="2200" u="sng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Беседы с детьми 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Чтение художественной литературы по теме.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Дидактические , подвижные, пальчиковые игры.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Рассматривание иллюстраций, репродукций по теме 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Продуктивные виды деятельности (лепка, аппликация, рисование)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Наблюдение за птицами; к</a:t>
            </a:r>
            <a:r>
              <a:rPr lang="ru" sz="2200">
                <a:solidFill>
                  <a:schemeClr val="dk1"/>
                </a:solidFill>
              </a:rPr>
              <a:t>ормление птиц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Создание стенгазеты для родителей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ru" sz="2200">
                <a:solidFill>
                  <a:schemeClr val="dk1"/>
                </a:solidFill>
              </a:rPr>
              <a:t>Изготовление кормушек родителями</a:t>
            </a:r>
            <a:endParaRPr sz="2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