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1"/>
  </p:notesMasterIdLst>
  <p:sldIdLst>
    <p:sldId id="265" r:id="rId2"/>
    <p:sldId id="272" r:id="rId3"/>
    <p:sldId id="277" r:id="rId4"/>
    <p:sldId id="273" r:id="rId5"/>
    <p:sldId id="274" r:id="rId6"/>
    <p:sldId id="275" r:id="rId7"/>
    <p:sldId id="276" r:id="rId8"/>
    <p:sldId id="278" r:id="rId9"/>
    <p:sldId id="279" r:id="rId10"/>
    <p:sldId id="282" r:id="rId11"/>
    <p:sldId id="281" r:id="rId12"/>
    <p:sldId id="280" r:id="rId13"/>
    <p:sldId id="283" r:id="rId14"/>
    <p:sldId id="285" r:id="rId15"/>
    <p:sldId id="286" r:id="rId16"/>
    <p:sldId id="287" r:id="rId17"/>
    <p:sldId id="289" r:id="rId18"/>
    <p:sldId id="269" r:id="rId19"/>
    <p:sldId id="290" r:id="rId20"/>
    <p:sldId id="291" r:id="rId21"/>
    <p:sldId id="256" r:id="rId22"/>
    <p:sldId id="257" r:id="rId23"/>
    <p:sldId id="270" r:id="rId24"/>
    <p:sldId id="271" r:id="rId25"/>
    <p:sldId id="292" r:id="rId26"/>
    <p:sldId id="288" r:id="rId27"/>
    <p:sldId id="294" r:id="rId28"/>
    <p:sldId id="295" r:id="rId29"/>
    <p:sldId id="267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1" d="100"/>
          <a:sy n="81" d="100"/>
        </p:scale>
        <p:origin x="-834" y="-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A07C1E-2F43-43FE-B082-FF1B15DEA1F6}" type="datetimeFigureOut">
              <a:rPr lang="ru-RU" smtClean="0"/>
              <a:t>24.04.2008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ED96C4-D462-4317-8520-C90A6A2F8B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95190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600" b="1" dirty="0" err="1" smtClean="0"/>
              <a:t>Hadji</a:t>
            </a:r>
            <a:r>
              <a:rPr lang="en-US" sz="1600" b="1" dirty="0" smtClean="0"/>
              <a:t>- Umar </a:t>
            </a:r>
            <a:r>
              <a:rPr lang="en-US" sz="1600" b="1" dirty="0" err="1" smtClean="0"/>
              <a:t>Mamsurov</a:t>
            </a:r>
            <a:r>
              <a:rPr lang="en-US" sz="1600" b="1" dirty="0" smtClean="0"/>
              <a:t>: Colonel General. Hero of the Soviet Union. He is a legend of military secret service</a:t>
            </a:r>
            <a:endParaRPr lang="ru-RU" sz="1600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D96C4-D462-4317-8520-C90A6A2F8BEC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9900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err="1" smtClean="0"/>
              <a:t>Yuriy</a:t>
            </a:r>
            <a:r>
              <a:rPr lang="en-US" b="1" dirty="0" smtClean="0"/>
              <a:t> </a:t>
            </a:r>
            <a:r>
              <a:rPr lang="en-US" b="1" dirty="0" err="1" smtClean="0"/>
              <a:t>Kuchiev</a:t>
            </a:r>
            <a:r>
              <a:rPr lang="en-US" b="1" dirty="0" smtClean="0"/>
              <a:t> is the  captain of the legendary </a:t>
            </a:r>
            <a:r>
              <a:rPr lang="en-US" b="1" dirty="0" err="1" smtClean="0"/>
              <a:t>Arktika</a:t>
            </a:r>
            <a:r>
              <a:rPr lang="en-US" b="1" dirty="0" smtClean="0"/>
              <a:t>  nuclear  ship. He was the first to reach the North Pole  by icebreaker</a:t>
            </a:r>
            <a:endParaRPr lang="ru-RU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D96C4-D462-4317-8520-C90A6A2F8BEC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66358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err="1" smtClean="0"/>
              <a:t>Veronika</a:t>
            </a:r>
            <a:r>
              <a:rPr lang="en-US" b="1" dirty="0" smtClean="0"/>
              <a:t> </a:t>
            </a:r>
            <a:r>
              <a:rPr lang="en-US" b="1" dirty="0" err="1" smtClean="0"/>
              <a:t>Dudarova</a:t>
            </a:r>
            <a:r>
              <a:rPr lang="en-US" b="1" dirty="0" smtClean="0"/>
              <a:t> – the first and only female conductor of the world. Her name is included in the Guinness Book of Records</a:t>
            </a:r>
            <a:endParaRPr lang="ru-RU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D96C4-D462-4317-8520-C90A6A2F8BEC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83747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err="1" smtClean="0"/>
              <a:t>Arsen</a:t>
            </a:r>
            <a:r>
              <a:rPr lang="en-US" b="1" dirty="0" smtClean="0"/>
              <a:t> </a:t>
            </a:r>
            <a:r>
              <a:rPr lang="en-US" b="1" dirty="0" err="1" smtClean="0"/>
              <a:t>Fadzaev</a:t>
            </a:r>
            <a:r>
              <a:rPr lang="en-US" b="1" dirty="0" smtClean="0"/>
              <a:t> -the legendary freestyle lightweight wrestler of the 20</a:t>
            </a:r>
            <a:r>
              <a:rPr lang="en-US" b="1" baseline="30000" dirty="0" smtClean="0"/>
              <a:t>th</a:t>
            </a:r>
            <a:r>
              <a:rPr lang="en-US" b="1" dirty="0" smtClean="0"/>
              <a:t> century. He is the only owner of the Golden Wrestling Shoes</a:t>
            </a:r>
            <a:endParaRPr lang="ru-RU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D96C4-D462-4317-8520-C90A6A2F8BEC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61437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24.04.2008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24.04.2008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24.04.2008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24.04.2008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24.04.2008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24.04.2008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24.04.2008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24.04.2008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1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PRESTIGIO\Desktop\iYMLAETO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" y="203369"/>
            <a:ext cx="2076450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PRESTIGIO\Desktop\iT12VF2S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000" y="3657600"/>
            <a:ext cx="2457450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PRESTIGIO\Desktop\18_1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5371" y="101940"/>
            <a:ext cx="2479117" cy="3391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PRESTIGIO\Desktop\scale_120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611" y="31584"/>
            <a:ext cx="2251794" cy="3532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PRESTIGIO\Desktop\iVS2779E6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4508" y="3832104"/>
            <a:ext cx="3871367" cy="2698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0532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052736"/>
            <a:ext cx="6840759" cy="5472608"/>
          </a:xfrm>
        </p:spPr>
      </p:pic>
    </p:spTree>
    <p:extLst>
      <p:ext uri="{BB962C8B-B14F-4D97-AF65-F5344CB8AC3E}">
        <p14:creationId xmlns:p14="http://schemas.microsoft.com/office/powerpoint/2010/main" val="968667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980728"/>
            <a:ext cx="7848872" cy="5328592"/>
          </a:xfrm>
        </p:spPr>
      </p:pic>
    </p:spTree>
    <p:extLst>
      <p:ext uri="{BB962C8B-B14F-4D97-AF65-F5344CB8AC3E}">
        <p14:creationId xmlns:p14="http://schemas.microsoft.com/office/powerpoint/2010/main" val="42574707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836712"/>
            <a:ext cx="7776863" cy="5760640"/>
          </a:xfrm>
        </p:spPr>
      </p:pic>
    </p:spTree>
    <p:extLst>
      <p:ext uri="{BB962C8B-B14F-4D97-AF65-F5344CB8AC3E}">
        <p14:creationId xmlns:p14="http://schemas.microsoft.com/office/powerpoint/2010/main" val="19653604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836712"/>
            <a:ext cx="7848872" cy="5400600"/>
          </a:xfrm>
        </p:spPr>
      </p:pic>
    </p:spTree>
    <p:extLst>
      <p:ext uri="{BB962C8B-B14F-4D97-AF65-F5344CB8AC3E}">
        <p14:creationId xmlns:p14="http://schemas.microsoft.com/office/powerpoint/2010/main" val="33556597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Объект 8"/>
          <p:cNvPicPr>
            <a:picLocks noGrp="1" noChangeAspect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613" y="836712"/>
            <a:ext cx="3941762" cy="5256584"/>
          </a:xfrm>
        </p:spPr>
      </p:pic>
      <p:pic>
        <p:nvPicPr>
          <p:cNvPr id="10" name="Объект 9"/>
          <p:cNvPicPr>
            <a:picLocks noGrp="1" noChangeAspect="1"/>
          </p:cNvPicPr>
          <p:nvPr>
            <p:ph sz="quarter" idx="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836712"/>
            <a:ext cx="4437633" cy="5256584"/>
          </a:xfrm>
        </p:spPr>
      </p:pic>
    </p:spTree>
    <p:extLst>
      <p:ext uri="{BB962C8B-B14F-4D97-AF65-F5344CB8AC3E}">
        <p14:creationId xmlns:p14="http://schemas.microsoft.com/office/powerpoint/2010/main" val="21921445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Объект 8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052736"/>
            <a:ext cx="4191000" cy="5400600"/>
          </a:xfrm>
        </p:spPr>
      </p:pic>
      <p:pic>
        <p:nvPicPr>
          <p:cNvPr id="10" name="Объект 9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1052736"/>
            <a:ext cx="4343400" cy="5400599"/>
          </a:xfrm>
        </p:spPr>
      </p:pic>
    </p:spTree>
    <p:extLst>
      <p:ext uri="{BB962C8B-B14F-4D97-AF65-F5344CB8AC3E}">
        <p14:creationId xmlns:p14="http://schemas.microsoft.com/office/powerpoint/2010/main" val="26556704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052736"/>
            <a:ext cx="4191000" cy="5112567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1052736"/>
            <a:ext cx="4343400" cy="5112568"/>
          </a:xfrm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Veronika</a:t>
            </a:r>
            <a:r>
              <a:rPr lang="en-US" dirty="0" smtClean="0"/>
              <a:t> </a:t>
            </a:r>
            <a:r>
              <a:rPr lang="en-US" dirty="0" err="1" smtClean="0"/>
              <a:t>Dudarova</a:t>
            </a:r>
            <a:r>
              <a:rPr lang="en-US" dirty="0" smtClean="0"/>
              <a:t>  and  Valery Gergiev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004744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980728"/>
            <a:ext cx="4896544" cy="5328592"/>
          </a:xfrm>
        </p:spPr>
      </p:pic>
    </p:spTree>
    <p:extLst>
      <p:ext uri="{BB962C8B-B14F-4D97-AF65-F5344CB8AC3E}">
        <p14:creationId xmlns:p14="http://schemas.microsoft.com/office/powerpoint/2010/main" val="34869288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97952" y="2967334"/>
            <a:ext cx="6314407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80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«</a:t>
            </a:r>
            <a:r>
              <a:rPr lang="en-US" sz="80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famous people</a:t>
            </a:r>
            <a:r>
              <a:rPr lang="ru-RU" sz="80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»</a:t>
            </a:r>
            <a:endParaRPr lang="ru-RU" sz="8000" b="1" cap="all" dirty="0">
              <a:ln w="0"/>
              <a:solidFill>
                <a:srgbClr val="C0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009077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196752"/>
            <a:ext cx="8686800" cy="4883373"/>
          </a:xfrm>
        </p:spPr>
        <p:txBody>
          <a:bodyPr>
            <a:normAutofit/>
          </a:bodyPr>
          <a:lstStyle/>
          <a:p>
            <a:r>
              <a:rPr lang="en-US" sz="2000" dirty="0" smtClean="0"/>
              <a:t>Write in the missing letters to complete the new words:</a:t>
            </a:r>
          </a:p>
          <a:p>
            <a:r>
              <a:rPr lang="en-US" sz="2000" dirty="0" smtClean="0"/>
              <a:t>1. </a:t>
            </a:r>
            <a:r>
              <a:rPr lang="en-US" sz="2000" dirty="0" err="1" smtClean="0"/>
              <a:t>re_p</a:t>
            </a:r>
            <a:r>
              <a:rPr lang="en-US" sz="2000" dirty="0" smtClean="0"/>
              <a:t>_ _t_ </a:t>
            </a:r>
            <a:r>
              <a:rPr lang="en-US" sz="2000" dirty="0" err="1" smtClean="0"/>
              <a:t>ble</a:t>
            </a:r>
            <a:endParaRPr lang="en-US" sz="2000" dirty="0" smtClean="0"/>
          </a:p>
          <a:p>
            <a:r>
              <a:rPr lang="en-US" sz="2000" dirty="0" smtClean="0"/>
              <a:t>2. </a:t>
            </a:r>
            <a:r>
              <a:rPr lang="en-US" sz="2000" dirty="0" err="1" smtClean="0"/>
              <a:t>c_m</a:t>
            </a:r>
            <a:r>
              <a:rPr lang="en-US" sz="2000" dirty="0" smtClean="0"/>
              <a:t>_ _ t</a:t>
            </a:r>
          </a:p>
          <a:p>
            <a:r>
              <a:rPr lang="en-US" sz="2000" dirty="0" smtClean="0"/>
              <a:t>3. </a:t>
            </a:r>
            <a:r>
              <a:rPr lang="en-US" sz="2000" dirty="0" err="1" smtClean="0"/>
              <a:t>b_i</a:t>
            </a:r>
            <a:r>
              <a:rPr lang="en-US" sz="2000" dirty="0" smtClean="0"/>
              <a:t>_ _a _ t</a:t>
            </a:r>
          </a:p>
          <a:p>
            <a:r>
              <a:rPr lang="en-US" sz="2000" dirty="0" smtClean="0"/>
              <a:t>4. gr_ _ </a:t>
            </a:r>
            <a:r>
              <a:rPr lang="en-US" sz="2000" dirty="0" err="1" smtClean="0"/>
              <a:t>ua</a:t>
            </a:r>
            <a:r>
              <a:rPr lang="en-US" sz="2000" dirty="0" smtClean="0"/>
              <a:t>_ _ e</a:t>
            </a:r>
          </a:p>
          <a:p>
            <a:r>
              <a:rPr lang="en-US" sz="2000" dirty="0" smtClean="0"/>
              <a:t>5. b_ r _</a:t>
            </a:r>
          </a:p>
          <a:p>
            <a:r>
              <a:rPr lang="en-US" sz="2000" dirty="0" smtClean="0"/>
              <a:t>6. c _</a:t>
            </a:r>
            <a:r>
              <a:rPr lang="en-US" sz="2000" dirty="0" err="1" smtClean="0"/>
              <a:t>ntr</a:t>
            </a:r>
            <a:r>
              <a:rPr lang="en-US" sz="2000" dirty="0" smtClean="0"/>
              <a:t> _ b_ t_ on</a:t>
            </a:r>
          </a:p>
          <a:p>
            <a:r>
              <a:rPr lang="en-US" sz="2000" dirty="0" smtClean="0"/>
              <a:t>7. lea_ h _ r</a:t>
            </a:r>
          </a:p>
          <a:p>
            <a:r>
              <a:rPr lang="en-US" sz="2000" dirty="0" smtClean="0"/>
              <a:t>8. </a:t>
            </a:r>
            <a:r>
              <a:rPr lang="en-US" sz="2000" dirty="0" err="1" smtClean="0"/>
              <a:t>l_w</a:t>
            </a:r>
            <a:endParaRPr lang="en-US" sz="2000" dirty="0" smtClean="0"/>
          </a:p>
          <a:p>
            <a:r>
              <a:rPr lang="en-US" sz="2000" dirty="0" smtClean="0"/>
              <a:t>9. co_ _ on</a:t>
            </a:r>
          </a:p>
          <a:p>
            <a:r>
              <a:rPr lang="en-US" sz="2000" dirty="0" smtClean="0"/>
              <a:t>10. </a:t>
            </a:r>
            <a:r>
              <a:rPr lang="en-US" sz="2000" dirty="0" err="1" smtClean="0"/>
              <a:t>gra</a:t>
            </a:r>
            <a:r>
              <a:rPr lang="en-US" sz="2000" dirty="0" smtClean="0"/>
              <a:t>_ it_ 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5699464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620688"/>
            <a:ext cx="8424936" cy="5459437"/>
          </a:xfrm>
        </p:spPr>
      </p:pic>
    </p:spTree>
    <p:extLst>
      <p:ext uri="{BB962C8B-B14F-4D97-AF65-F5344CB8AC3E}">
        <p14:creationId xmlns:p14="http://schemas.microsoft.com/office/powerpoint/2010/main" val="32909253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268760"/>
            <a:ext cx="8686800" cy="4811365"/>
          </a:xfrm>
        </p:spPr>
        <p:txBody>
          <a:bodyPr>
            <a:normAutofit/>
          </a:bodyPr>
          <a:lstStyle/>
          <a:p>
            <a:r>
              <a:rPr lang="en-US" sz="2000" u="sng" dirty="0" smtClean="0"/>
              <a:t>Match the verbs with their meanings</a:t>
            </a:r>
            <a:r>
              <a:rPr lang="en-US" sz="2000" dirty="0" smtClean="0"/>
              <a:t>:</a:t>
            </a:r>
          </a:p>
          <a:p>
            <a:r>
              <a:rPr lang="en-US" sz="2000" dirty="0" smtClean="0"/>
              <a:t>1. to show the way</a:t>
            </a:r>
          </a:p>
          <a:p>
            <a:r>
              <a:rPr lang="en-US" sz="2000" dirty="0" smtClean="0"/>
              <a:t>2. to use something with other people</a:t>
            </a:r>
          </a:p>
          <a:p>
            <a:r>
              <a:rPr lang="en-US" sz="2000" dirty="0" smtClean="0"/>
              <a:t>3. to make or become better</a:t>
            </a:r>
          </a:p>
          <a:p>
            <a:r>
              <a:rPr lang="en-US" sz="2000" dirty="0" smtClean="0"/>
              <a:t>4. to approve, to regard somebody / something with respect</a:t>
            </a:r>
          </a:p>
          <a:p>
            <a:r>
              <a:rPr lang="en-US" sz="2000" dirty="0" smtClean="0"/>
              <a:t>5. to come in</a:t>
            </a:r>
          </a:p>
          <a:p>
            <a:r>
              <a:rPr lang="en-US" sz="2000" dirty="0" smtClean="0"/>
              <a:t>6. to place a dead body in a grave</a:t>
            </a:r>
          </a:p>
          <a:p>
            <a:r>
              <a:rPr lang="en-US" sz="2000" dirty="0" smtClean="0"/>
              <a:t>7. to show </a:t>
            </a:r>
            <a:r>
              <a:rPr lang="en-US" sz="2000" dirty="0" err="1" smtClean="0"/>
              <a:t>honour</a:t>
            </a:r>
            <a:r>
              <a:rPr lang="en-US" sz="2000" dirty="0" smtClean="0"/>
              <a:t> or consideration for somebody / something</a:t>
            </a:r>
          </a:p>
          <a:p>
            <a:r>
              <a:rPr lang="en-US" sz="2000" dirty="0" smtClean="0"/>
              <a:t>8. to finish studying at an educational institution and get a diploma</a:t>
            </a:r>
          </a:p>
          <a:p>
            <a:endParaRPr lang="en-US" sz="2000" dirty="0"/>
          </a:p>
          <a:p>
            <a:r>
              <a:rPr lang="en-US" sz="2000" dirty="0" smtClean="0">
                <a:solidFill>
                  <a:srgbClr val="002060"/>
                </a:solidFill>
              </a:rPr>
              <a:t>a) share, b) improve, c) admire, d) lead, e) enter, f) bury, g) graduate, h) respect</a:t>
            </a:r>
            <a:endParaRPr lang="ru-RU" sz="2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044118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404664"/>
            <a:ext cx="8686800" cy="567546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="1" i="1" dirty="0" smtClean="0"/>
              <a:t>death</a:t>
            </a:r>
            <a:r>
              <a:rPr lang="en-US" dirty="0" smtClean="0"/>
              <a:t> [de</a:t>
            </a:r>
            <a:r>
              <a:rPr lang="el-GR" dirty="0"/>
              <a:t>θ</a:t>
            </a:r>
            <a:r>
              <a:rPr lang="el-GR" dirty="0" smtClean="0"/>
              <a:t>]</a:t>
            </a:r>
            <a:r>
              <a:rPr lang="en-US" dirty="0" smtClean="0"/>
              <a:t>-</a:t>
            </a:r>
            <a:r>
              <a:rPr lang="ru-RU" dirty="0" smtClean="0"/>
              <a:t>смерть, гибель</a:t>
            </a:r>
            <a:endParaRPr lang="el-GR" dirty="0"/>
          </a:p>
          <a:p>
            <a:pPr marL="0" indent="0">
              <a:buNone/>
            </a:pPr>
            <a:r>
              <a:rPr lang="en-US" b="1" i="1" dirty="0" smtClean="0"/>
              <a:t>duty</a:t>
            </a:r>
            <a:r>
              <a:rPr lang="en-US" dirty="0" smtClean="0"/>
              <a:t> </a:t>
            </a:r>
            <a:r>
              <a:rPr lang="el-GR" dirty="0" smtClean="0"/>
              <a:t>[</a:t>
            </a:r>
            <a:r>
              <a:rPr lang="el-GR" dirty="0"/>
              <a:t>ˈ</a:t>
            </a:r>
            <a:r>
              <a:rPr lang="en-US" dirty="0" err="1"/>
              <a:t>dju:ti</a:t>
            </a:r>
            <a:r>
              <a:rPr lang="en-US" dirty="0" smtClean="0"/>
              <a:t>]-</a:t>
            </a:r>
            <a:r>
              <a:rPr lang="ru-RU" dirty="0" smtClean="0"/>
              <a:t>долг, обязанность</a:t>
            </a:r>
            <a:endParaRPr lang="en-US" dirty="0"/>
          </a:p>
          <a:p>
            <a:pPr marL="0" indent="0">
              <a:buNone/>
            </a:pPr>
            <a:r>
              <a:rPr lang="en-US" b="1" i="1" dirty="0" smtClean="0"/>
              <a:t>event</a:t>
            </a:r>
            <a:r>
              <a:rPr lang="en-US" dirty="0" smtClean="0"/>
              <a:t> [</a:t>
            </a:r>
            <a:r>
              <a:rPr lang="en-US" dirty="0" err="1" smtClean="0"/>
              <a:t>ı</a:t>
            </a:r>
            <a:r>
              <a:rPr lang="en-US" dirty="0" err="1"/>
              <a:t>ˈvent</a:t>
            </a:r>
            <a:r>
              <a:rPr lang="en-US" dirty="0" smtClean="0"/>
              <a:t>]-</a:t>
            </a:r>
            <a:r>
              <a:rPr lang="ru-RU" dirty="0" smtClean="0"/>
              <a:t>событие</a:t>
            </a:r>
            <a:endParaRPr lang="en-US" dirty="0"/>
          </a:p>
          <a:p>
            <a:pPr marL="0" indent="0">
              <a:buNone/>
            </a:pPr>
            <a:r>
              <a:rPr lang="en-US" b="1" i="1" dirty="0" smtClean="0"/>
              <a:t>responsible</a:t>
            </a:r>
            <a:r>
              <a:rPr lang="en-US" dirty="0" smtClean="0"/>
              <a:t> [</a:t>
            </a:r>
            <a:r>
              <a:rPr lang="en-US" dirty="0" err="1" smtClean="0"/>
              <a:t>rı</a:t>
            </a:r>
            <a:r>
              <a:rPr lang="en-US" dirty="0" err="1"/>
              <a:t>ˈspɒnsəbl</a:t>
            </a:r>
            <a:r>
              <a:rPr lang="en-US" dirty="0" smtClean="0"/>
              <a:t>]-</a:t>
            </a:r>
            <a:r>
              <a:rPr lang="ru-RU" dirty="0" smtClean="0"/>
              <a:t>ответственный</a:t>
            </a:r>
            <a:endParaRPr lang="en-US" dirty="0"/>
          </a:p>
          <a:p>
            <a:pPr marL="0" indent="0">
              <a:buNone/>
            </a:pPr>
            <a:r>
              <a:rPr lang="en-US" b="1" i="1" dirty="0" smtClean="0"/>
              <a:t>sense</a:t>
            </a:r>
            <a:r>
              <a:rPr lang="en-US" dirty="0" smtClean="0"/>
              <a:t> [</a:t>
            </a:r>
            <a:r>
              <a:rPr lang="en-US" dirty="0" err="1" smtClean="0"/>
              <a:t>sens</a:t>
            </a:r>
            <a:r>
              <a:rPr lang="en-US" dirty="0" smtClean="0"/>
              <a:t>]-</a:t>
            </a:r>
            <a:r>
              <a:rPr lang="ru-RU" dirty="0" smtClean="0"/>
              <a:t> 1</a:t>
            </a:r>
            <a:r>
              <a:rPr lang="ru-RU" dirty="0"/>
              <a:t>) </a:t>
            </a:r>
            <a:r>
              <a:rPr lang="ru-RU" dirty="0" smtClean="0"/>
              <a:t>чувство; 2) смысл</a:t>
            </a:r>
            <a:endParaRPr lang="en-US" dirty="0"/>
          </a:p>
          <a:p>
            <a:pPr marL="0" indent="0">
              <a:buNone/>
            </a:pPr>
            <a:r>
              <a:rPr lang="en-US" b="1" i="1" dirty="0" smtClean="0"/>
              <a:t>sensible</a:t>
            </a:r>
            <a:r>
              <a:rPr lang="en-US" dirty="0" smtClean="0"/>
              <a:t> [</a:t>
            </a:r>
            <a:r>
              <a:rPr lang="en-US" dirty="0"/>
              <a:t>ˈ</a:t>
            </a:r>
            <a:r>
              <a:rPr lang="en-US" dirty="0" err="1"/>
              <a:t>sensəbl</a:t>
            </a:r>
            <a:r>
              <a:rPr lang="en-US" dirty="0" smtClean="0"/>
              <a:t>]-</a:t>
            </a:r>
            <a:r>
              <a:rPr lang="ru-RU" dirty="0" smtClean="0"/>
              <a:t>разумный, благоразумный</a:t>
            </a:r>
            <a:endParaRPr lang="en-US" dirty="0"/>
          </a:p>
          <a:p>
            <a:pPr marL="0" indent="0">
              <a:buNone/>
            </a:pPr>
            <a:r>
              <a:rPr lang="en-US" b="1" i="1" dirty="0" smtClean="0"/>
              <a:t>share</a:t>
            </a:r>
            <a:r>
              <a:rPr lang="en-US" dirty="0" smtClean="0"/>
              <a:t> [</a:t>
            </a:r>
            <a:r>
              <a:rPr lang="en-US" dirty="0" err="1" smtClean="0"/>
              <a:t>ʃeə</a:t>
            </a:r>
            <a:r>
              <a:rPr lang="en-US" dirty="0" smtClean="0"/>
              <a:t>]-</a:t>
            </a:r>
            <a:r>
              <a:rPr lang="ru-RU" dirty="0" smtClean="0"/>
              <a:t> делить, разделять</a:t>
            </a:r>
            <a:endParaRPr lang="en-US" dirty="0"/>
          </a:p>
          <a:p>
            <a:pPr marL="0" indent="0">
              <a:buNone/>
            </a:pPr>
            <a:r>
              <a:rPr lang="en-US" b="1" i="1" dirty="0" smtClean="0"/>
              <a:t>wisdom</a:t>
            </a:r>
            <a:r>
              <a:rPr lang="en-US" dirty="0" smtClean="0"/>
              <a:t> [</a:t>
            </a:r>
            <a:r>
              <a:rPr lang="en-US" dirty="0"/>
              <a:t>ˈ</a:t>
            </a:r>
            <a:r>
              <a:rPr lang="en-US" dirty="0" err="1"/>
              <a:t>wizdəm</a:t>
            </a:r>
            <a:r>
              <a:rPr lang="en-US" dirty="0" smtClean="0"/>
              <a:t>]-</a:t>
            </a:r>
            <a:r>
              <a:rPr lang="ru-RU" dirty="0" smtClean="0"/>
              <a:t> мудрость</a:t>
            </a:r>
            <a:endParaRPr lang="en-US" dirty="0" smtClean="0"/>
          </a:p>
          <a:p>
            <a:pPr marL="0" indent="0">
              <a:buNone/>
            </a:pPr>
            <a:r>
              <a:rPr lang="en-US" b="1" i="1" dirty="0" smtClean="0"/>
              <a:t>common sense -</a:t>
            </a:r>
            <a:r>
              <a:rPr lang="ru-RU" b="1" i="1" dirty="0" smtClean="0"/>
              <a:t> </a:t>
            </a:r>
            <a:r>
              <a:rPr lang="ru-RU" dirty="0" smtClean="0"/>
              <a:t>здравый смысл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7663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304800" y="908720"/>
            <a:ext cx="8686800" cy="5171405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 smtClean="0"/>
              <a:t>death</a:t>
            </a:r>
            <a:r>
              <a:rPr lang="en-US" dirty="0" smtClean="0"/>
              <a:t>: an early death, a tragic death. He was saved an almost certain death. Her death came at the age of 86.</a:t>
            </a:r>
          </a:p>
          <a:p>
            <a:r>
              <a:rPr lang="en-US" b="1" dirty="0" smtClean="0"/>
              <a:t>duty</a:t>
            </a:r>
            <a:r>
              <a:rPr lang="en-US" dirty="0" smtClean="0"/>
              <a:t>: a family duty, to do one’s duty, to have a duty. It’s a duty of every team member to do their best. He felt it was his moral duty to help his  </a:t>
            </a:r>
            <a:r>
              <a:rPr lang="en-US" dirty="0" err="1" smtClean="0"/>
              <a:t>neighbour</a:t>
            </a:r>
            <a:r>
              <a:rPr lang="en-US" dirty="0" smtClean="0"/>
              <a:t>.</a:t>
            </a:r>
          </a:p>
          <a:p>
            <a:r>
              <a:rPr lang="en-US" b="1" dirty="0" smtClean="0"/>
              <a:t>even</a:t>
            </a:r>
            <a:r>
              <a:rPr lang="en-US" dirty="0" smtClean="0"/>
              <a:t>t: a happy event, a historic event, to celebrate an event. What were the main events of the school year? Today is Ben’s birthday and there will be a party to celebrate the event. </a:t>
            </a:r>
          </a:p>
          <a:p>
            <a:endParaRPr lang="en-US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0243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620688"/>
            <a:ext cx="8686800" cy="5904656"/>
          </a:xfrm>
        </p:spPr>
        <p:txBody>
          <a:bodyPr>
            <a:normAutofit/>
          </a:bodyPr>
          <a:lstStyle/>
          <a:p>
            <a:r>
              <a:rPr lang="en-US" b="1" dirty="0" smtClean="0"/>
              <a:t>responsible</a:t>
            </a:r>
            <a:r>
              <a:rPr lang="en-US" dirty="0" smtClean="0"/>
              <a:t>: to be / become responsible for something, fully/ wholly responsible. They are responsible for the cooking. Who is responsible for the mistake? I knew Jane as a very responsible person.</a:t>
            </a:r>
          </a:p>
          <a:p>
            <a:r>
              <a:rPr lang="en-US" b="1" dirty="0" smtClean="0"/>
              <a:t>sense</a:t>
            </a:r>
            <a:r>
              <a:rPr lang="en-US" dirty="0" smtClean="0"/>
              <a:t>:1) a great / strong/ deep sense, a sense of duty, a sense of </a:t>
            </a:r>
            <a:r>
              <a:rPr lang="en-US" dirty="0" err="1" smtClean="0"/>
              <a:t>humour</a:t>
            </a:r>
            <a:r>
              <a:rPr lang="en-US" dirty="0" smtClean="0"/>
              <a:t>.</a:t>
            </a:r>
          </a:p>
          <a:p>
            <a:r>
              <a:rPr lang="en-US" dirty="0" smtClean="0"/>
              <a:t>Though he can’t see, he learns a lot through his other senses.</a:t>
            </a:r>
          </a:p>
          <a:p>
            <a:r>
              <a:rPr lang="en-US" dirty="0" smtClean="0"/>
              <a:t>2) to make (no) sense. What Jack tells us makes no sense. </a:t>
            </a:r>
          </a:p>
          <a:p>
            <a:endParaRPr lang="en-US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1464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260648"/>
            <a:ext cx="8686800" cy="5819477"/>
          </a:xfrm>
        </p:spPr>
        <p:txBody>
          <a:bodyPr>
            <a:normAutofit lnSpcReduction="10000"/>
          </a:bodyPr>
          <a:lstStyle/>
          <a:p>
            <a:r>
              <a:rPr lang="en-US" b="1" dirty="0" smtClean="0"/>
              <a:t>sensible</a:t>
            </a:r>
            <a:r>
              <a:rPr lang="en-US" dirty="0" smtClean="0"/>
              <a:t>: sensible words, sensible </a:t>
            </a:r>
            <a:r>
              <a:rPr lang="en-US" dirty="0" err="1" smtClean="0"/>
              <a:t>behaviour</a:t>
            </a:r>
            <a:r>
              <a:rPr lang="en-US" dirty="0" smtClean="0"/>
              <a:t>, sensible clothes, sensible shoes. </a:t>
            </a:r>
          </a:p>
          <a:p>
            <a:r>
              <a:rPr lang="en-US" dirty="0" smtClean="0"/>
              <a:t>Keeping a diary was a sensible thing to do.</a:t>
            </a:r>
          </a:p>
          <a:p>
            <a:r>
              <a:rPr lang="en-US" b="1" dirty="0" smtClean="0"/>
              <a:t>share</a:t>
            </a:r>
            <a:r>
              <a:rPr lang="en-US" dirty="0" smtClean="0"/>
              <a:t>: to agree to share, to share among the children, to share the room with somebody. You can share with your social media followers.</a:t>
            </a:r>
          </a:p>
          <a:p>
            <a:r>
              <a:rPr lang="en-US" b="1" dirty="0" smtClean="0"/>
              <a:t>wisdom</a:t>
            </a:r>
            <a:r>
              <a:rPr lang="en-US" dirty="0" smtClean="0"/>
              <a:t>: great wisdom, words of wisdom. He doesn’t have enough wisdom to stop the dispute.</a:t>
            </a:r>
          </a:p>
          <a:p>
            <a:r>
              <a:rPr lang="en-US" b="1" dirty="0" smtClean="0"/>
              <a:t>common sense</a:t>
            </a:r>
            <a:r>
              <a:rPr lang="en-US" dirty="0" smtClean="0"/>
              <a:t>: Let’s use a little common sense here.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7008660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332656"/>
            <a:ext cx="7560840" cy="6192688"/>
          </a:xfrm>
        </p:spPr>
      </p:pic>
    </p:spTree>
    <p:extLst>
      <p:ext uri="{BB962C8B-B14F-4D97-AF65-F5344CB8AC3E}">
        <p14:creationId xmlns:p14="http://schemas.microsoft.com/office/powerpoint/2010/main" val="185180772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052736"/>
            <a:ext cx="4191000" cy="5328591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1052736"/>
            <a:ext cx="4343400" cy="5328592"/>
          </a:xfrm>
        </p:spPr>
      </p:pic>
    </p:spTree>
    <p:extLst>
      <p:ext uri="{BB962C8B-B14F-4D97-AF65-F5344CB8AC3E}">
        <p14:creationId xmlns:p14="http://schemas.microsoft.com/office/powerpoint/2010/main" val="82154184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381000" y="476673"/>
            <a:ext cx="8458200" cy="559911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76672"/>
            <a:ext cx="8496944" cy="5688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4555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304800" y="692696"/>
            <a:ext cx="8686800" cy="5387429"/>
          </a:xfrm>
        </p:spPr>
        <p:txBody>
          <a:bodyPr>
            <a:normAutofit/>
          </a:bodyPr>
          <a:lstStyle/>
          <a:p>
            <a:r>
              <a:rPr lang="en-US" b="1" u="sng" dirty="0" smtClean="0"/>
              <a:t>Make Passive sentences in Future Passive</a:t>
            </a:r>
            <a:r>
              <a:rPr lang="en-US" dirty="0" smtClean="0"/>
              <a:t>:</a:t>
            </a:r>
          </a:p>
          <a:p>
            <a:r>
              <a:rPr lang="en-US" dirty="0" smtClean="0"/>
              <a:t>1. </a:t>
            </a:r>
            <a:r>
              <a:rPr lang="en-US" dirty="0"/>
              <a:t>the </a:t>
            </a:r>
            <a:r>
              <a:rPr lang="en-US" dirty="0" smtClean="0"/>
              <a:t>exhibition / visit </a:t>
            </a:r>
          </a:p>
          <a:p>
            <a:r>
              <a:rPr lang="en-US" dirty="0" smtClean="0"/>
              <a:t>2. the windows / clean</a:t>
            </a:r>
          </a:p>
          <a:p>
            <a:r>
              <a:rPr lang="en-US" dirty="0" smtClean="0"/>
              <a:t>3. the message / read</a:t>
            </a:r>
          </a:p>
          <a:p>
            <a:r>
              <a:rPr lang="en-US" dirty="0" smtClean="0"/>
              <a:t>4. the photo / take</a:t>
            </a:r>
          </a:p>
          <a:p>
            <a:r>
              <a:rPr lang="en-US" dirty="0" smtClean="0"/>
              <a:t>5. these songs / sing</a:t>
            </a:r>
          </a:p>
          <a:p>
            <a:r>
              <a:rPr lang="en-US" dirty="0" smtClean="0"/>
              <a:t>6. a dictionary / use/ not</a:t>
            </a:r>
          </a:p>
          <a:p>
            <a:r>
              <a:rPr lang="en-US" dirty="0" smtClean="0"/>
              <a:t>7. credit cards / accept / not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6781040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Homework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Page 80,   (</a:t>
            </a:r>
            <a:r>
              <a:rPr lang="ru-RU" dirty="0" smtClean="0"/>
              <a:t>учить правило)</a:t>
            </a:r>
          </a:p>
          <a:p>
            <a:r>
              <a:rPr lang="en-US" dirty="0" smtClean="0"/>
              <a:t>Page</a:t>
            </a:r>
            <a:r>
              <a:rPr lang="ru-RU" dirty="0" smtClean="0"/>
              <a:t> 55-56 (учить слова)</a:t>
            </a:r>
          </a:p>
          <a:p>
            <a:r>
              <a:rPr lang="en-US" dirty="0" smtClean="0"/>
              <a:t>Page</a:t>
            </a:r>
            <a:r>
              <a:rPr lang="ru-RU" dirty="0" smtClean="0"/>
              <a:t> 57 </a:t>
            </a:r>
            <a:r>
              <a:rPr lang="en-US" dirty="0" smtClean="0"/>
              <a:t>Ex </a:t>
            </a:r>
            <a:r>
              <a:rPr lang="ru-RU" dirty="0" smtClean="0"/>
              <a:t>8,9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74598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76672"/>
            <a:ext cx="8640959" cy="6120680"/>
          </a:xfrm>
        </p:spPr>
      </p:pic>
    </p:spTree>
    <p:extLst>
      <p:ext uri="{BB962C8B-B14F-4D97-AF65-F5344CB8AC3E}">
        <p14:creationId xmlns:p14="http://schemas.microsoft.com/office/powerpoint/2010/main" val="38594323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980728"/>
            <a:ext cx="7416824" cy="5328591"/>
          </a:xfrm>
        </p:spPr>
      </p:pic>
    </p:spTree>
    <p:extLst>
      <p:ext uri="{BB962C8B-B14F-4D97-AF65-F5344CB8AC3E}">
        <p14:creationId xmlns:p14="http://schemas.microsoft.com/office/powerpoint/2010/main" val="37583657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908720"/>
            <a:ext cx="6984776" cy="5544616"/>
          </a:xfrm>
        </p:spPr>
      </p:pic>
    </p:spTree>
    <p:extLst>
      <p:ext uri="{BB962C8B-B14F-4D97-AF65-F5344CB8AC3E}">
        <p14:creationId xmlns:p14="http://schemas.microsoft.com/office/powerpoint/2010/main" val="10558795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764704"/>
            <a:ext cx="7560840" cy="5760640"/>
          </a:xfrm>
        </p:spPr>
      </p:pic>
    </p:spTree>
    <p:extLst>
      <p:ext uri="{BB962C8B-B14F-4D97-AF65-F5344CB8AC3E}">
        <p14:creationId xmlns:p14="http://schemas.microsoft.com/office/powerpoint/2010/main" val="29435435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7776864" cy="5688632"/>
          </a:xfrm>
        </p:spPr>
      </p:pic>
    </p:spTree>
    <p:extLst>
      <p:ext uri="{BB962C8B-B14F-4D97-AF65-F5344CB8AC3E}">
        <p14:creationId xmlns:p14="http://schemas.microsoft.com/office/powerpoint/2010/main" val="34185563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124744"/>
            <a:ext cx="6624736" cy="4955381"/>
          </a:xfrm>
        </p:spPr>
      </p:pic>
    </p:spTree>
    <p:extLst>
      <p:ext uri="{BB962C8B-B14F-4D97-AF65-F5344CB8AC3E}">
        <p14:creationId xmlns:p14="http://schemas.microsoft.com/office/powerpoint/2010/main" val="39313769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254" y="1052736"/>
            <a:ext cx="6993892" cy="5027389"/>
          </a:xfrm>
        </p:spPr>
      </p:pic>
    </p:spTree>
    <p:extLst>
      <p:ext uri="{BB962C8B-B14F-4D97-AF65-F5344CB8AC3E}">
        <p14:creationId xmlns:p14="http://schemas.microsoft.com/office/powerpoint/2010/main" val="215970212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886</TotalTime>
  <Words>712</Words>
  <Application>Microsoft Office PowerPoint</Application>
  <PresentationFormat>Экран (4:3)</PresentationFormat>
  <Paragraphs>65</Paragraphs>
  <Slides>29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Трек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Veronika Dudarova  and  Valery Gergiev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Homework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PRESTIGIO</dc:creator>
  <cp:lastModifiedBy>User</cp:lastModifiedBy>
  <cp:revision>44</cp:revision>
  <dcterms:created xsi:type="dcterms:W3CDTF">2021-02-28T10:27:50Z</dcterms:created>
  <dcterms:modified xsi:type="dcterms:W3CDTF">2008-04-24T16:53:30Z</dcterms:modified>
</cp:coreProperties>
</file>