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8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2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0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33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93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6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5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12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04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4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B3FD6-DE7F-4D76-BAB6-8BF41C95355E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E541B-C988-431E-9B35-34BC10F1C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A50021"/>
                </a:solidFill>
              </a:rPr>
              <a:t>ГАЛИКАРНАССКИЙ МАВЗОЛЕЙ</a:t>
            </a:r>
            <a:endParaRPr lang="ru-RU" b="1" dirty="0">
              <a:solidFill>
                <a:srgbClr val="A5002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021288"/>
            <a:ext cx="6400800" cy="4789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</a:rPr>
              <a:t>СОСТАВИЛА ВОСПИТАТЕЛЬ КОМЫШЕВА Е.А.</a:t>
            </a:r>
            <a:endParaRPr lang="ru-RU" sz="2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22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969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</a:rPr>
              <a:t>Пояснения к слайдам</a:t>
            </a:r>
          </a:p>
          <a:p>
            <a:pPr algn="ctr"/>
            <a:endParaRPr lang="ru-RU" sz="2400" b="1" dirty="0" smtClean="0">
              <a:solidFill>
                <a:srgbClr val="A50021"/>
              </a:solidFill>
            </a:endParaRPr>
          </a:p>
          <a:p>
            <a:pPr algn="just"/>
            <a:r>
              <a:rPr lang="ru-RU" sz="2400" b="1" u="sng" dirty="0" smtClean="0">
                <a:solidFill>
                  <a:srgbClr val="A50021"/>
                </a:solidFill>
              </a:rPr>
              <a:t>Слайд 4</a:t>
            </a:r>
            <a:r>
              <a:rPr lang="ru-RU" sz="2400" dirty="0" smtClean="0">
                <a:solidFill>
                  <a:srgbClr val="A50021"/>
                </a:solidFill>
              </a:rPr>
              <a:t> Сегодня наш путь лежит в турецкий город </a:t>
            </a:r>
            <a:r>
              <a:rPr lang="ru-RU" sz="2400" dirty="0" err="1" smtClean="0">
                <a:solidFill>
                  <a:srgbClr val="A50021"/>
                </a:solidFill>
              </a:rPr>
              <a:t>Будрум</a:t>
            </a:r>
            <a:r>
              <a:rPr lang="ru-RU" sz="2400" dirty="0" smtClean="0">
                <a:solidFill>
                  <a:srgbClr val="A50021"/>
                </a:solidFill>
              </a:rPr>
              <a:t>. Раньше это был город </a:t>
            </a:r>
            <a:r>
              <a:rPr lang="ru-RU" sz="2400" dirty="0" err="1" smtClean="0">
                <a:solidFill>
                  <a:srgbClr val="A50021"/>
                </a:solidFill>
              </a:rPr>
              <a:t>Галикарнас</a:t>
            </a:r>
            <a:r>
              <a:rPr lang="ru-RU" sz="2400" dirty="0">
                <a:solidFill>
                  <a:srgbClr val="A50021"/>
                </a:solidFill>
              </a:rPr>
              <a:t> </a:t>
            </a:r>
            <a:r>
              <a:rPr lang="ru-RU" sz="2400" dirty="0" smtClean="0">
                <a:solidFill>
                  <a:srgbClr val="A50021"/>
                </a:solidFill>
              </a:rPr>
              <a:t>и именно здесь находилась гробница персидского сатрапа </a:t>
            </a:r>
            <a:r>
              <a:rPr lang="ru-RU" sz="2400" dirty="0" err="1" smtClean="0">
                <a:solidFill>
                  <a:srgbClr val="A50021"/>
                </a:solidFill>
              </a:rPr>
              <a:t>Мавсола</a:t>
            </a:r>
            <a:r>
              <a:rPr lang="ru-RU" sz="2400" dirty="0" smtClean="0">
                <a:solidFill>
                  <a:srgbClr val="A50021"/>
                </a:solidFill>
              </a:rPr>
              <a:t>. </a:t>
            </a:r>
          </a:p>
          <a:p>
            <a:pPr algn="just"/>
            <a:r>
              <a:rPr lang="ru-RU" sz="2400" b="1" u="sng" dirty="0" smtClean="0">
                <a:solidFill>
                  <a:srgbClr val="A50021"/>
                </a:solidFill>
              </a:rPr>
              <a:t>Слайд 5</a:t>
            </a:r>
            <a:r>
              <a:rPr lang="ru-RU" sz="2400" dirty="0" smtClean="0">
                <a:solidFill>
                  <a:srgbClr val="A50021"/>
                </a:solidFill>
              </a:rPr>
              <a:t>  Вступив на трон после смерти отца, молодой </a:t>
            </a:r>
            <a:r>
              <a:rPr lang="ru-RU" sz="2400" dirty="0" err="1" smtClean="0">
                <a:solidFill>
                  <a:srgbClr val="A50021"/>
                </a:solidFill>
              </a:rPr>
              <a:t>Мавсол</a:t>
            </a:r>
            <a:r>
              <a:rPr lang="ru-RU" sz="2400" dirty="0" smtClean="0">
                <a:solidFill>
                  <a:srgbClr val="A50021"/>
                </a:solidFill>
              </a:rPr>
              <a:t> продолжил строительство и украшение города, начатое его отцом. Он обнес его мощными стенами, возвел множество  новых домов и храмов, а чтобы увековечить свое имя, затеял создание монументальной гробницы для себя.</a:t>
            </a:r>
          </a:p>
          <a:p>
            <a:pPr algn="just"/>
            <a:r>
              <a:rPr lang="ru-RU" sz="2400" dirty="0" smtClean="0">
                <a:solidFill>
                  <a:srgbClr val="A50021"/>
                </a:solidFill>
              </a:rPr>
              <a:t>Размышляя о том, какой должна быть  его усыпальница, </a:t>
            </a:r>
            <a:r>
              <a:rPr lang="ru-RU" sz="2400" dirty="0" err="1" smtClean="0">
                <a:solidFill>
                  <a:srgbClr val="A50021"/>
                </a:solidFill>
              </a:rPr>
              <a:t>Мавсол</a:t>
            </a:r>
            <a:r>
              <a:rPr lang="ru-RU" sz="2400" dirty="0" smtClean="0">
                <a:solidFill>
                  <a:srgbClr val="A50021"/>
                </a:solidFill>
              </a:rPr>
              <a:t> объявил конкурс среди мастеров. А победителями стали знаменитые </a:t>
            </a:r>
            <a:r>
              <a:rPr lang="ru-RU" sz="2400" dirty="0" err="1" smtClean="0">
                <a:solidFill>
                  <a:srgbClr val="A50021"/>
                </a:solidFill>
              </a:rPr>
              <a:t>Пифей</a:t>
            </a:r>
            <a:r>
              <a:rPr lang="ru-RU" sz="2400" dirty="0" smtClean="0">
                <a:solidFill>
                  <a:srgbClr val="A50021"/>
                </a:solidFill>
              </a:rPr>
              <a:t> и Сатир. </a:t>
            </a:r>
          </a:p>
          <a:p>
            <a:pPr algn="just"/>
            <a:r>
              <a:rPr lang="ru-RU" sz="2400" b="1" u="sng" dirty="0" smtClean="0">
                <a:solidFill>
                  <a:srgbClr val="A50021"/>
                </a:solidFill>
              </a:rPr>
              <a:t>Слайд 6</a:t>
            </a:r>
            <a:r>
              <a:rPr lang="ru-RU" sz="2400" dirty="0">
                <a:solidFill>
                  <a:srgbClr val="A50021"/>
                </a:solidFill>
              </a:rPr>
              <a:t> </a:t>
            </a:r>
            <a:r>
              <a:rPr lang="ru-RU" sz="2400" dirty="0" smtClean="0">
                <a:solidFill>
                  <a:srgbClr val="A50021"/>
                </a:solidFill>
              </a:rPr>
              <a:t> Именно они возвели Галикарнасский мавзолей. Это было гигантское сооружение, общая высота которого составила 22 метра.</a:t>
            </a:r>
            <a:endParaRPr lang="ru-RU" sz="2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67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A50021"/>
                </a:solidFill>
              </a:rPr>
              <a:t>Строение это было столь непривычно для того времени и непохоже на все прежние усыпальницы, что по имени правителя – создателя получило новое название – мавзолей.</a:t>
            </a:r>
          </a:p>
          <a:p>
            <a:pPr algn="just"/>
            <a:r>
              <a:rPr lang="ru-RU" sz="2400" dirty="0" smtClean="0">
                <a:solidFill>
                  <a:srgbClr val="A50021"/>
                </a:solidFill>
              </a:rPr>
              <a:t>Увы, сам </a:t>
            </a:r>
            <a:r>
              <a:rPr lang="ru-RU" sz="2400" dirty="0" err="1" smtClean="0">
                <a:solidFill>
                  <a:srgbClr val="A50021"/>
                </a:solidFill>
              </a:rPr>
              <a:t>Мавсол</a:t>
            </a:r>
            <a:r>
              <a:rPr lang="ru-RU" sz="2400" dirty="0" smtClean="0">
                <a:solidFill>
                  <a:srgbClr val="A50021"/>
                </a:solidFill>
              </a:rPr>
              <a:t> умер прежде, чем мавзолей был закончен и это грандиозное строительство продолжила его любящая жена </a:t>
            </a:r>
            <a:r>
              <a:rPr lang="ru-RU" sz="2400" dirty="0" err="1" smtClean="0">
                <a:solidFill>
                  <a:srgbClr val="A50021"/>
                </a:solidFill>
              </a:rPr>
              <a:t>Артемисия</a:t>
            </a:r>
            <a:r>
              <a:rPr lang="ru-RU" sz="2400" dirty="0" smtClean="0">
                <a:solidFill>
                  <a:srgbClr val="A50021"/>
                </a:solidFill>
              </a:rPr>
              <a:t>. Но и ей не удалось увидеть гробницу мужа законченной.</a:t>
            </a:r>
          </a:p>
          <a:p>
            <a:pPr algn="just"/>
            <a:r>
              <a:rPr lang="ru-RU" sz="2400" b="1" u="sng" dirty="0" smtClean="0">
                <a:solidFill>
                  <a:srgbClr val="A50021"/>
                </a:solidFill>
              </a:rPr>
              <a:t>Слайд 7</a:t>
            </a:r>
            <a:r>
              <a:rPr lang="ru-RU" sz="2400" dirty="0" smtClean="0">
                <a:solidFill>
                  <a:srgbClr val="A50021"/>
                </a:solidFill>
              </a:rPr>
              <a:t> Галикарнасский мавзолей строился на века и действительно, простоял полторы тысячи лет. Он рухнул от мощного землетрясения и теперь ничего не осталось в нем от былой славы. А немногочисленные обломки раскопанных английскими учеными хранятся в одном из залов Британского музея.</a:t>
            </a:r>
            <a:endParaRPr lang="ru-RU" sz="2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64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uro-map.com/karty-turcii/bodrum/bodrum-na-karte-turc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79145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15.userapi.com/impg/0iWd0gvbtpTZSaUNIJ8vA2Z-gblxM-Wl3o85DA/vMbYrMLnPvM.jpg?size=1200x722&amp;quality=95&amp;sign=ada40a29da3c9618434b052bd3a26f40&amp;c_uniq_tag=O8gk3yJW_m1uu_sphqKnDY9oper8-VEvn046KQn7Np8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86002"/>
            <a:ext cx="6000205" cy="361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585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s.fishki.net/upload/post/2020/11/01/123845665/gallery/tn/230507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577361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14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nterior-in.ru/images/Style/grec-antic/mavzol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45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3.turbina.ru/photos.4/3/5/7/2/3/3332753/big.photo/Ostanki-antitchnogo-Efes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7"/>
          <a:stretch/>
        </p:blipFill>
        <p:spPr bwMode="auto">
          <a:xfrm>
            <a:off x="253491" y="836713"/>
            <a:ext cx="8692892" cy="475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482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229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ГАЛИКАРНАССКИЙ МАВЗОЛЕЙ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ГАЛИКАРНАССКИЙ МАВЗОЛЕЙ</dc:title>
  <dc:creator>79090592252</dc:creator>
  <cp:lastModifiedBy>79090592252</cp:lastModifiedBy>
  <cp:revision>10</cp:revision>
  <dcterms:created xsi:type="dcterms:W3CDTF">2024-01-01T13:15:44Z</dcterms:created>
  <dcterms:modified xsi:type="dcterms:W3CDTF">2024-01-01T16:44:05Z</dcterms:modified>
</cp:coreProperties>
</file>