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8" r:id="rId3"/>
    <p:sldId id="333" r:id="rId4"/>
    <p:sldId id="279" r:id="rId5"/>
    <p:sldId id="273" r:id="rId6"/>
    <p:sldId id="293" r:id="rId7"/>
    <p:sldId id="288" r:id="rId8"/>
    <p:sldId id="295" r:id="rId9"/>
    <p:sldId id="296" r:id="rId10"/>
    <p:sldId id="297" r:id="rId11"/>
    <p:sldId id="298" r:id="rId12"/>
    <p:sldId id="292" r:id="rId13"/>
    <p:sldId id="282" r:id="rId14"/>
    <p:sldId id="325" r:id="rId15"/>
    <p:sldId id="289" r:id="rId16"/>
    <p:sldId id="302" r:id="rId17"/>
    <p:sldId id="303" r:id="rId18"/>
    <p:sldId id="299" r:id="rId19"/>
    <p:sldId id="270" r:id="rId20"/>
    <p:sldId id="300" r:id="rId21"/>
    <p:sldId id="312" r:id="rId22"/>
    <p:sldId id="266" r:id="rId23"/>
    <p:sldId id="304" r:id="rId24"/>
    <p:sldId id="307" r:id="rId25"/>
    <p:sldId id="305" r:id="rId26"/>
    <p:sldId id="315" r:id="rId27"/>
    <p:sldId id="33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EBFF"/>
    <a:srgbClr val="A3E7FF"/>
    <a:srgbClr val="E056FC"/>
    <a:srgbClr val="40021E"/>
    <a:srgbClr val="690331"/>
    <a:srgbClr val="001B50"/>
    <a:srgbClr val="00133A"/>
    <a:srgbClr val="001848"/>
    <a:srgbClr val="A6EAFC"/>
    <a:srgbClr val="6DD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2" autoAdjust="0"/>
  </p:normalViewPr>
  <p:slideViewPr>
    <p:cSldViewPr>
      <p:cViewPr varScale="1">
        <p:scale>
          <a:sx n="69" d="100"/>
          <a:sy n="69" d="100"/>
        </p:scale>
        <p:origin x="139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04.01.2024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2.wdp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3456384"/>
          </a:xfrm>
        </p:spPr>
        <p:txBody>
          <a:bodyPr rIns="0" anchor="ctr" anchorCtr="0">
            <a:normAutofit/>
            <a:scene3d>
              <a:camera prst="orthographicFront"/>
              <a:lightRig rig="harsh" dir="tl"/>
            </a:scene3d>
            <a:sp3d prstMaterial="matte">
              <a:bevelT w="38100" h="38100"/>
              <a:bevelB w="38100" h="381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i="1" spc="50" dirty="0" smtClean="0">
                <a:ln w="12700">
                  <a:solidFill>
                    <a:srgbClr val="40021E"/>
                  </a:solidFill>
                </a:ln>
                <a:solidFill>
                  <a:srgbClr val="690331"/>
                </a:solidFill>
                <a:effectLst>
                  <a:glow rad="266700">
                    <a:schemeClr val="tx1"/>
                  </a:glow>
                </a:effectLst>
              </a:rPr>
              <a:t>Лыжная  подготовка</a:t>
            </a:r>
            <a:br>
              <a:rPr lang="ru-RU" sz="6000" i="1" spc="50" dirty="0" smtClean="0">
                <a:ln w="12700">
                  <a:solidFill>
                    <a:srgbClr val="40021E"/>
                  </a:solidFill>
                </a:ln>
                <a:solidFill>
                  <a:srgbClr val="690331"/>
                </a:solidFill>
                <a:effectLst>
                  <a:glow rad="266700">
                    <a:schemeClr val="tx1"/>
                  </a:glow>
                </a:effectLst>
              </a:rPr>
            </a:br>
            <a:r>
              <a:rPr lang="ru-RU" sz="6000" i="1" spc="50" dirty="0" smtClean="0">
                <a:ln w="12700">
                  <a:solidFill>
                    <a:srgbClr val="40021E"/>
                  </a:solidFill>
                </a:ln>
                <a:solidFill>
                  <a:srgbClr val="690331"/>
                </a:solidFill>
                <a:effectLst>
                  <a:glow rad="266700">
                    <a:schemeClr val="tx1"/>
                  </a:glow>
                </a:effectLst>
              </a:rPr>
              <a:t>в  школе</a:t>
            </a:r>
            <a:endParaRPr lang="ru-RU" sz="6000" i="1" spc="50" dirty="0">
              <a:ln w="12700">
                <a:solidFill>
                  <a:srgbClr val="40021E"/>
                </a:solidFill>
              </a:ln>
              <a:solidFill>
                <a:srgbClr val="690331"/>
              </a:solidFill>
              <a:effectLst>
                <a:glow rad="266700">
                  <a:schemeClr val="tx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403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00792" cy="6858000"/>
          </a:xfrm>
        </p:spPr>
        <p:txBody>
          <a:bodyPr lIns="720000" tIns="0" rIns="720000" anchor="ctr" anchorCtr="0">
            <a:noAutofit/>
            <a:scene3d>
              <a:camera prst="orthographicFront"/>
              <a:lightRig rig="harsh" dir="t"/>
            </a:scene3d>
            <a:sp3d prstMaterial="matte">
              <a:bevelT w="381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Большая  </a:t>
            </a:r>
            <a:r>
              <a:rPr lang="ru-RU" sz="4000" b="1" dirty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амплитуда </a:t>
            </a:r>
            <a: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 движений</a:t>
            </a:r>
            <a:r>
              <a:rPr lang="ru-RU" sz="4000" b="1" dirty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, ритмичное </a:t>
            </a:r>
            <a: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 чередование напряжения  </a:t>
            </a:r>
            <a:r>
              <a:rPr lang="ru-RU" sz="4000" b="1" dirty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и </a:t>
            </a:r>
            <a: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 расслабления мышц   способствуют  развитию </a:t>
            </a:r>
            <a:b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</a:br>
            <a:r>
              <a:rPr lang="ru-RU" sz="4000" b="1" dirty="0" smtClean="0">
                <a:ln w="28575">
                  <a:noFill/>
                </a:ln>
                <a:solidFill>
                  <a:srgbClr val="001B50"/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скелетно - мышечной  системы</a:t>
            </a:r>
            <a:endParaRPr lang="ru-RU" sz="4000" b="1" dirty="0">
              <a:ln w="28575">
                <a:noFill/>
              </a:ln>
              <a:solidFill>
                <a:srgbClr val="001B50"/>
              </a:solidFill>
              <a:effectLst>
                <a:glow rad="152400">
                  <a:schemeClr val="accent6">
                    <a:satMod val="175000"/>
                  </a:schemeClr>
                </a:glow>
              </a:effectLst>
            </a:endParaRPr>
          </a:p>
        </p:txBody>
      </p:sp>
      <p:pic>
        <p:nvPicPr>
          <p:cNvPr id="3077" name="Picture 5" descr="C:\Users\hppcc\Desktop\МАРИНА - ДОКИ\прези мои\картинки\школьная тема\анатомия\мышечная система\137645_1000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4" r="7208"/>
          <a:stretch/>
        </p:blipFill>
        <p:spPr bwMode="auto">
          <a:xfrm>
            <a:off x="3496363" y="26420"/>
            <a:ext cx="56476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33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pcc\Desktop\МАРИНА - ДОКИ\прези мои\картинки\школьная тема\анатомия\мышечная система\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77" y="706403"/>
            <a:ext cx="6264696" cy="616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hppcc\Desktop\МАРИНА - ДОКИ\прези мои\картинки\школьная тема\анатомия\мышечная система\1400314185_myshechnaya-sistema-cheloveka-2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90699"/>
            <a:ext cx="6048672" cy="598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hppcc\Desktop\МАРИНА - ДОКИ\прези мои\картинки\школьная тема\анатомия\мышечная система\7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" b="3661"/>
          <a:stretch/>
        </p:blipFill>
        <p:spPr bwMode="auto">
          <a:xfrm>
            <a:off x="1710531" y="427890"/>
            <a:ext cx="5791224" cy="644439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2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lIns="720000" tIns="0" rIns="72000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 занятиях </a:t>
            </a:r>
            <a:br>
              <a:rPr lang="ru-RU" sz="5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лыжной подготовкой развиваются все физические качества</a:t>
            </a:r>
            <a:endParaRPr lang="ru-RU" sz="54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0" y="2348880"/>
            <a:ext cx="9100792" cy="1656184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БЫСТРОТА</a:t>
            </a:r>
            <a:endParaRPr lang="ru-RU" sz="6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5" name="Picture 2" descr="C:\Users\hppcc\Desktop\МАРИНА - ДОКИ\01 ДОКИ\Лыжный спорт\фото, картинки\клас.виды\лыжный спорт\коньковый ход\Atomic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1"/>
          <a:stretch/>
        </p:blipFill>
        <p:spPr bwMode="auto">
          <a:xfrm>
            <a:off x="0" y="332656"/>
            <a:ext cx="9144000" cy="6133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0" y="2204864"/>
            <a:ext cx="9100792" cy="1656184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СИЛА</a:t>
            </a:r>
            <a:endParaRPr lang="ru-RU" sz="6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7" name="Picture 2" descr="C:\Users\hppcc\Desktop\МАРИНА - ДОКИ\01 ДОКИ\Лыжный спорт\фото, картинки\клас.виды\лыжный спорт\казахстанцы\клас.ход - Полторанин Алексей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" r="7114"/>
          <a:stretch/>
        </p:blipFill>
        <p:spPr bwMode="auto">
          <a:xfrm>
            <a:off x="0" y="0"/>
            <a:ext cx="9144000" cy="6866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0" y="1196752"/>
            <a:ext cx="9144000" cy="3960440"/>
          </a:xfrm>
          <a:prstGeom prst="rect">
            <a:avLst/>
          </a:prstGeom>
        </p:spPr>
        <p:txBody>
          <a:bodyPr vert="horz" lIns="252000" tIns="0" rIns="252000" bIns="0" anchor="ctr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КООРДИНАЦИОННЫЕ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endParaRPr lang="ru-RU" sz="1200" b="1" dirty="0" smtClean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СПОСОБНОСТИ</a:t>
            </a:r>
          </a:p>
          <a:p>
            <a:pPr algn="ctr"/>
            <a:endParaRPr lang="ru-RU" sz="1200" b="1" dirty="0" smtClean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(ЛОВКОСТЬ)</a:t>
            </a:r>
            <a:endParaRPr lang="ru-RU" sz="48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9" name="Picture 2" descr="C:\Users\hppcc\Desktop\МАРИНА - ДОКИ\01 ДОКИ\Лыжный спорт\фото, картинки\клас.виды\лыжный спорт\эстафета\55611607_1266966480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" y="388060"/>
            <a:ext cx="9144000" cy="6100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0" y="2492896"/>
            <a:ext cx="9100792" cy="1656184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ВЫНОСЛИВОСТЬ</a:t>
            </a:r>
            <a:endParaRPr lang="ru-RU" sz="6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1" name="Picture 2" descr="C:\Users\hppcc\Desktop\МАРИНА - ДОКИ\01 ДОКИ\Лыжный спорт\фото, картинки\клас.виды\лыжный спорт\клас.ход\1184148-24767913-1600-9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r="23709"/>
          <a:stretch/>
        </p:blipFill>
        <p:spPr bwMode="auto">
          <a:xfrm>
            <a:off x="0" y="0"/>
            <a:ext cx="9130477" cy="6890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0" y="2276872"/>
            <a:ext cx="9100792" cy="1440160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ГИБКОСТЬ</a:t>
            </a:r>
            <a:endParaRPr lang="ru-RU" sz="6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3" name="Picture 2" descr="C:\Users\hppcc\Desktop\МАРИНА - ДОКИ\01 ДОКИ\Лыжный спорт\фото, картинки\клас.виды\лыжный спорт\коньковый ход\2 (1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r="13926"/>
          <a:stretch/>
        </p:blipFill>
        <p:spPr bwMode="auto">
          <a:xfrm>
            <a:off x="0" y="0"/>
            <a:ext cx="9144000" cy="6889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2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9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000"/>
                            </p:stCondLst>
                            <p:childTnLst>
                              <p:par>
                                <p:cTn id="9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8200"/>
                            </p:stCondLst>
                            <p:childTnLst>
                              <p:par>
                                <p:cTn id="105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200"/>
                            </p:stCondLst>
                            <p:childTnLst>
                              <p:par>
                                <p:cTn id="1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2200"/>
                            </p:stCondLst>
                            <p:childTnLst>
                              <p:par>
                                <p:cTn id="119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4" grpId="2"/>
      <p:bldP spid="6" grpId="0"/>
      <p:bldP spid="6" grpId="1"/>
      <p:bldP spid="6" grpId="2"/>
      <p:bldP spid="8" grpId="0"/>
      <p:bldP spid="8" grpId="1"/>
      <p:bldP spid="8" grpId="2"/>
      <p:bldP spid="10" grpId="0"/>
      <p:bldP spid="10" grpId="1"/>
      <p:bldP spid="10" grpId="2"/>
      <p:bldP spid="12" grpId="0"/>
      <p:bldP spid="12" grpId="1"/>
      <p:bldP spid="1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0" y="0"/>
            <a:ext cx="9100792" cy="6858000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ДИСЦИПЛИННИРОВАНОСТЬ</a:t>
            </a:r>
            <a:endParaRPr lang="ru-RU" sz="4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00792" cy="6858000"/>
          </a:xfrm>
        </p:spPr>
        <p:txBody>
          <a:bodyPr lIns="252000" tIns="0" rIns="252000" anchor="ctr" anchorCtr="0">
            <a:normAutofit/>
          </a:bodyPr>
          <a:lstStyle/>
          <a:p>
            <a:pPr algn="ctr"/>
            <a:r>
              <a:rPr lang="ru-RU" sz="5400" b="1" dirty="0" smtClean="0">
                <a:ln w="22225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Занимаясь </a:t>
            </a:r>
            <a:br>
              <a:rPr lang="ru-RU" sz="5400" b="1" dirty="0" smtClean="0">
                <a:ln w="22225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5400" b="1" dirty="0" smtClean="0">
                <a:ln w="22225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лыжными  гонками, </a:t>
            </a:r>
            <a:br>
              <a:rPr lang="ru-RU" sz="5400" b="1" dirty="0" smtClean="0">
                <a:ln w="22225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5400" b="1" dirty="0" smtClean="0">
                <a:ln w="22225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вы  воспитываете  в  себе морально – волевые качества</a:t>
            </a:r>
            <a:endParaRPr lang="ru-RU" sz="5400" b="1" dirty="0">
              <a:ln w="22225">
                <a:noFill/>
              </a:ln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5" name="Picture 2" descr="C:\Users\hppcc\Desktop\МАРИНА - ДОКИ\01 ДОКИ\Лыжный спорт\фото, картинки\радость от занятий\image344596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22"/>
          <a:stretch/>
        </p:blipFill>
        <p:spPr bwMode="auto">
          <a:xfrm>
            <a:off x="-93847" y="0"/>
            <a:ext cx="923757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hppcc\Desktop\МАРИНА - ДОКИ\01 ДОКИ\Лыжный спорт\фото, картинки\клас.виды\лыжный спорт\казахстанцы\клас.ход - Полторанин Алексей (2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r="5964"/>
          <a:stretch/>
        </p:blipFill>
        <p:spPr bwMode="auto">
          <a:xfrm>
            <a:off x="-77521" y="0"/>
            <a:ext cx="92215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-1" y="1772816"/>
            <a:ext cx="9118133" cy="2664296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СМЕЛОСТЬ</a:t>
            </a:r>
            <a:endParaRPr lang="ru-RU" sz="6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17341" y="0"/>
            <a:ext cx="9100792" cy="6858000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И</a:t>
            </a:r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НАСТРОЙ НА </a:t>
            </a:r>
            <a:b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ПРЕОДОЛЕНИЕ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ТРУДНОСТЕЙ</a:t>
            </a:r>
            <a:endParaRPr lang="ru-RU" sz="48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9" name="Picture 2" descr="C:\Users\hppcc\Desktop\МАРИНА - ДОКИ\01 ДОКИ\Лыжный спорт\фото, картинки\радость от занятий\otdyh_v_karpatah_2_liga_turizm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" r="5119"/>
          <a:stretch/>
        </p:blipFill>
        <p:spPr bwMode="auto">
          <a:xfrm>
            <a:off x="-1" y="0"/>
            <a:ext cx="9159412" cy="686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hppcc\Desktop\МАРИНА - ДОКИ\01 ДОКИ\Лыжный спорт\фото, картинки\клас.виды\лыжный спорт\казахстанцы\коньковый ход (2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3" r="14232"/>
          <a:stretch/>
        </p:blipFill>
        <p:spPr bwMode="auto">
          <a:xfrm>
            <a:off x="-4949" y="-1"/>
            <a:ext cx="9148949" cy="687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0" y="0"/>
            <a:ext cx="9100792" cy="6858000"/>
          </a:xfrm>
          <a:prstGeom prst="rect">
            <a:avLst/>
          </a:prstGeom>
        </p:spPr>
        <p:txBody>
          <a:bodyPr vert="horz" lIns="252000" tIns="0" rIns="252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НАСТОЙЧИВОСТЬ </a:t>
            </a:r>
            <a:b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И </a:t>
            </a:r>
            <a:b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ЦЕЛЕУСТРЕМЛЁННОСТЬ</a:t>
            </a:r>
            <a:endParaRPr lang="ru-RU" sz="44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2" name="Picture 2" descr="C:\Users\hppcc\Desktop\МАРИНА - ДОКИ\01 ДОКИ\Лыжный спорт\фото, картинки\радость от занятий\success-baby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71"/>
          <a:stretch/>
        </p:blipFill>
        <p:spPr bwMode="auto">
          <a:xfrm>
            <a:off x="-4950" y="-10427"/>
            <a:ext cx="9148950" cy="686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ppcc\Desktop\Work\01 Docs\02 Лыжный спорт\фото, картинки\пособие\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6"/>
          <a:stretch/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43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500"/>
                            </p:stCondLst>
                            <p:childTnLst>
                              <p:par>
                                <p:cTn id="8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3" grpId="0"/>
      <p:bldP spid="7" grpId="0"/>
      <p:bldP spid="7" grpId="1"/>
      <p:bldP spid="7" grpId="2"/>
      <p:bldP spid="8" grpId="0"/>
      <p:bldP spid="8" grpId="1"/>
      <p:bldP spid="8" grpId="2"/>
      <p:bldP spid="11" grpId="0"/>
      <p:bldP spid="11" grpId="1"/>
      <p:bldP spid="11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00792" cy="6858000"/>
          </a:xfrm>
        </p:spPr>
        <p:txBody>
          <a:bodyPr lIns="720000" tIns="0" rIns="72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Активное  влияние  природы </a:t>
            </a:r>
            <a:b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во  время  занятий</a:t>
            </a:r>
            <a:b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лыжным  спортом  оказывает</a:t>
            </a:r>
            <a:r>
              <a:rPr lang="en-US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положительное  воздействие</a:t>
            </a:r>
            <a:b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  эмоциональное</a:t>
            </a:r>
            <a:b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состояние  человека</a:t>
            </a:r>
            <a:endParaRPr lang="ru-RU" sz="40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027" name="Picture 3" descr="C:\Users\hppcc\Desktop\МАРИНА - ДОКИ\01 ДОКИ\Лыжный спорт\фото, картинки\радость от занятий\detspor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r="2969"/>
          <a:stretch/>
        </p:blipFill>
        <p:spPr bwMode="auto">
          <a:xfrm>
            <a:off x="-18256" y="548680"/>
            <a:ext cx="9144000" cy="6147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pcc\Desktop\МАРИНА - ДОКИ\01 ДОКИ\Лыжный спорт\фото, картинки\радость от занятий\15770_13_851598-internet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 r="4105"/>
          <a:stretch/>
        </p:blipFill>
        <p:spPr bwMode="auto">
          <a:xfrm>
            <a:off x="-18256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ppcc\Desktop\МАРИНА - ДОКИ\01 ДОКИ\Лыжный спорт\фото, картинки\радость от занятий\iStock_000021914003Larg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" r="8170"/>
          <a:stretch/>
        </p:blipFill>
        <p:spPr bwMode="auto">
          <a:xfrm>
            <a:off x="0" y="-4140"/>
            <a:ext cx="9144000" cy="688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hppcc\Desktop\МАРИНА - ДОКИ\01 ДОКИ\Лыжный спорт\фото, картинки\фото-инвентарь\лыжи и ботинки\8511504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5"/>
          <a:stretch/>
        </p:blipFill>
        <p:spPr bwMode="auto">
          <a:xfrm>
            <a:off x="-3500" y="-1"/>
            <a:ext cx="9147499" cy="684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0" y="0"/>
            <a:ext cx="9100792" cy="6858000"/>
          </a:xfrm>
          <a:prstGeom prst="rect">
            <a:avLst/>
          </a:prstGeom>
        </p:spPr>
        <p:txBody>
          <a:bodyPr vert="horz" lIns="720000" tIns="0" rIns="720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Так  же,  имеет  место  и  эстетическое  влияние  </a:t>
            </a:r>
            <a:b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–  удобный  лыжный костюм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с  шапочкой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и  красивое  снаряжение</a:t>
            </a:r>
            <a:endParaRPr lang="ru-RU" sz="4400" b="1" dirty="0"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9" name="Picture 3" descr="C:\Users\hppcc\Desktop\МАРИНА - ДОКИ\01 ДОКИ\Лыжный спорт\фото, картинки\фото-инвентарь\ботинки\main_product_12895126068313150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32861"/>
            <a:ext cx="341908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hppcc\Desktop\МАРИНА - ДОКИ\01 ДОКИ\Лыжный спорт\фото, картинки\фото-инвентарь\шапки и перчатки\шапочки (1)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56" y="1196752"/>
            <a:ext cx="2183819" cy="259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hppcc\Desktop\МАРИНА - ДОКИ\01 ДОКИ\Лыжный спорт\фото, картинки\фото-инвентарь\шапки и перчатки\перчи (1)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41183">
            <a:off x="5167766" y="1167939"/>
            <a:ext cx="2261978" cy="303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hppcc\Desktop\МАРИНА - ДОКИ\01 ДОКИ\Лыжный спорт\фото, картинки\радость от занятий\Child-font-b-Snowboard-b-font-Set-font-b-Jacket-b-font-Vest-Pants-Three-Piece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39"/>
            <a:ext cx="6336705" cy="633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hppcc\Desktop\МАРИНА - ДОКИ\01 ДОКИ\Лыжный спорт\фото, картинки\радость от занятий\olimpiyskie_igry_2560x160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r="4114"/>
          <a:stretch/>
        </p:blipFill>
        <p:spPr bwMode="auto">
          <a:xfrm>
            <a:off x="-48406" y="404664"/>
            <a:ext cx="9143999" cy="6266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83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6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xit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pcc\Desktop\МАРИНА - ДОКИ\прези мои\картинки\школьная тема\анатомия\сердце\img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428875" cy="14954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80728"/>
            <a:ext cx="9100792" cy="5877272"/>
          </a:xfrm>
        </p:spPr>
        <p:txBody>
          <a:bodyPr lIns="720000" tIns="0" rIns="72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n w="25400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ВАШЕ  ЗДОРОВЬЕ  </a:t>
            </a:r>
            <a:br>
              <a:rPr lang="ru-RU" sz="6000" b="1" dirty="0" smtClean="0">
                <a:ln w="25400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6000" b="1" dirty="0" smtClean="0">
                <a:ln w="25400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–  </a:t>
            </a:r>
            <a:br>
              <a:rPr lang="ru-RU" sz="6000" b="1" dirty="0" smtClean="0">
                <a:ln w="25400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</a:br>
            <a:r>
              <a:rPr lang="ru-RU" sz="6000" b="1" dirty="0" smtClean="0">
                <a:ln w="25400">
                  <a:noFill/>
                </a:ln>
                <a:solidFill>
                  <a:srgbClr val="002060"/>
                </a:solidFill>
                <a:effectLst>
                  <a:glow rad="127000">
                    <a:schemeClr val="tx2">
                      <a:lumMod val="20000"/>
                      <a:lumOff val="80000"/>
                    </a:schemeClr>
                  </a:glow>
                </a:effectLst>
              </a:rPr>
              <a:t>В  ВАШИХ  РУКАХ !</a:t>
            </a:r>
            <a:endParaRPr lang="ru-RU" sz="6000" b="1" dirty="0">
              <a:ln w="25400">
                <a:noFill/>
              </a:ln>
              <a:solidFill>
                <a:srgbClr val="002060"/>
              </a:solidFill>
              <a:effectLst>
                <a:glow rad="1270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6146" name="Picture 2" descr="C:\Users\hppcc\Desktop\МАРИНА - ДОКИ\прези мои\! для редактирования\фоны потрфолио\школа\ves-mir-v-ladonyax_x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r="6359"/>
          <a:stretch/>
        </p:blipFill>
        <p:spPr bwMode="auto">
          <a:xfrm>
            <a:off x="-2" y="-43366"/>
            <a:ext cx="9144002" cy="690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88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98" y="1052736"/>
            <a:ext cx="9144000" cy="5805264"/>
          </a:xfrm>
          <a:noFill/>
        </p:spPr>
        <p:txBody>
          <a:bodyPr lIns="540000" tIns="0" rIns="540000" bIns="0" anchor="ctr" anchorCtr="0">
            <a:normAutofit/>
          </a:bodyPr>
          <a:lstStyle/>
          <a:p>
            <a:pPr marL="0" indent="457200"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К </a:t>
            </a:r>
            <a:r>
              <a:rPr lang="ru-RU" sz="36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«классическому </a:t>
            </a:r>
            <a:r>
              <a:rPr lang="ru-RU" sz="36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стилю» относятся те виды передвижения, при которых практически всю дистанцию лыжник проходит по предварительно подготовленной лыжне, состоящей из двух параллельных </a:t>
            </a:r>
            <a:r>
              <a:rPr lang="ru-RU" sz="36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колей </a:t>
            </a:r>
            <a:endParaRPr lang="ru-RU" sz="36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  <p:pic>
        <p:nvPicPr>
          <p:cNvPr id="9" name="Picture 3" descr="C:\Users\hppcc\Desktop\МАРИНА - ДОКИ\01 ДОКИ\Лыжный спорт\фото, картинки\клас.виды\лыжный спорт\0_7eb89_df55e538_XXXL.jp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4" r="14297"/>
          <a:stretch/>
        </p:blipFill>
        <p:spPr bwMode="auto">
          <a:xfrm>
            <a:off x="10560" y="1196752"/>
            <a:ext cx="9137105" cy="5684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27338" y="0"/>
            <a:ext cx="9144000" cy="1268760"/>
          </a:xfrm>
        </p:spPr>
        <p:txBody>
          <a:bodyPr lIns="0" tIns="0" rIns="0" bIns="0" anchor="ctr" anchorCtr="0">
            <a:noAutofit/>
          </a:bodyPr>
          <a:lstStyle/>
          <a:p>
            <a:pPr algn="ctr"/>
            <a:r>
              <a:rPr lang="ru-RU" sz="6000" b="1" dirty="0" smtClean="0">
                <a:ln w="0">
                  <a:noFill/>
                </a:ln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Классический  стиль</a:t>
            </a:r>
            <a:endParaRPr lang="ru-RU" sz="6000" b="1" dirty="0">
              <a:ln w="0">
                <a:noFill/>
              </a:ln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8" name="Picture 2" descr="C:\Users\Марина\ШКОЛА\Лыжный спорт\фото спортсменов\1360581062_989.jpg"/>
          <p:cNvPicPr>
            <a:picLocks noChangeAspect="1" noChangeArrowheads="1"/>
          </p:cNvPicPr>
          <p:nvPr/>
        </p:nvPicPr>
        <p:blipFill rotWithShape="1">
          <a:blip r:embed="rId3"/>
          <a:srcRect l="4477" t="12708" r="8142"/>
          <a:stretch/>
        </p:blipFill>
        <p:spPr bwMode="auto">
          <a:xfrm>
            <a:off x="0" y="4922"/>
            <a:ext cx="9144000" cy="6853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hppcc\Desktop\МАРИНА - ДОКИ\01 ДОКИ\Лыжный спорт\фото, картинки\клас.виды\лыжный спорт\клас.ход\0_6e907_1435bd66_XL.jp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/>
          <a:stretch/>
        </p:blipFill>
        <p:spPr bwMode="auto">
          <a:xfrm>
            <a:off x="10560" y="-5410"/>
            <a:ext cx="9144000" cy="69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92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" y="2060847"/>
            <a:ext cx="9144000" cy="2077225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попеременными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6093296"/>
          </a:xfrm>
        </p:spPr>
        <p:txBody>
          <a:bodyPr lIns="360000" rIns="360000" anchor="t" anchorCtr="0">
            <a:normAutofit/>
          </a:bodyPr>
          <a:lstStyle/>
          <a:p>
            <a:pPr algn="ctr"/>
            <a:r>
              <a:rPr lang="ru-RU" sz="72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Лыжные классические ходы </a:t>
            </a:r>
            <a:r>
              <a:rPr lang="ru-RU" sz="72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бывают:</a:t>
            </a:r>
            <a:endParaRPr lang="ru-RU" sz="72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pic>
        <p:nvPicPr>
          <p:cNvPr id="1026" name="Picture 2" descr="C:\Users\Марина\ШКОЛА\Лыжный спорт\фото спортсменов\110421-56420.jpg"/>
          <p:cNvPicPr>
            <a:picLocks noChangeAspect="1" noChangeArrowheads="1"/>
          </p:cNvPicPr>
          <p:nvPr/>
        </p:nvPicPr>
        <p:blipFill rotWithShape="1">
          <a:blip r:embed="rId2"/>
          <a:srcRect t="32"/>
          <a:stretch/>
        </p:blipFill>
        <p:spPr bwMode="auto">
          <a:xfrm>
            <a:off x="13766" y="456396"/>
            <a:ext cx="9143999" cy="610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556792"/>
            <a:ext cx="9144000" cy="2880320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и</a:t>
            </a:r>
            <a:r>
              <a:rPr lang="ru-RU" sz="6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6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одновременными</a:t>
            </a:r>
            <a:endParaRPr lang="ru-RU" sz="66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pic>
        <p:nvPicPr>
          <p:cNvPr id="6" name="Picture 2" descr="C:\Users\hppcc\Desktop\МАРИНА - ДОКИ\01 ДОКИ\Лыжный спорт\фото, картинки\клас.виды\лыжный спорт\клас.ход\6002883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7136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77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726"/>
            <a:ext cx="9144000" cy="6841273"/>
          </a:xfrm>
        </p:spPr>
        <p:txBody>
          <a:bodyPr lIns="540000" rIns="54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При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передвижении  на  лыжах, </a:t>
            </a:r>
            <a:r>
              <a:rPr lang="ru-RU" sz="36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выполняются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толчки  сначала  одной,</a:t>
            </a:r>
            <a:b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а  </a:t>
            </a:r>
            <a:r>
              <a:rPr lang="ru-RU" sz="36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затем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другой  палкой.</a:t>
            </a:r>
            <a:b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Такие  </a:t>
            </a:r>
            <a:r>
              <a:rPr lang="ru-RU" sz="36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лыжные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ходы  называются   </a:t>
            </a:r>
            <a:b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</a:br>
            <a:r>
              <a:rPr lang="ru-RU" sz="36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попеременными</a:t>
            </a:r>
            <a:endParaRPr lang="ru-RU" sz="36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pic>
        <p:nvPicPr>
          <p:cNvPr id="5" name="Picture 7" descr="C:\Users\hppcc\Desktop\МАРИНА - ДОКИ\01 ДОКИ\Лыжный спорт\фото, картинки\клас.виды\лыжный спорт\казахстанцы\клас.ход - Полторанин Алексей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" y="16727"/>
            <a:ext cx="9155544" cy="686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332656"/>
            <a:ext cx="9144000" cy="6264696"/>
          </a:xfrm>
          <a:prstGeom prst="rect">
            <a:avLst/>
          </a:prstGeom>
          <a:ln>
            <a:noFill/>
          </a:ln>
        </p:spPr>
        <p:txBody>
          <a:bodyPr vert="horz" lIns="540000" tIns="0" rIns="54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Когда лыжи хорошо скользят по снегу, то возникает необходимость оттолкнуться двумя палками одновременно. Это увеличивает скорость скольжения. 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Такие лыжные ходы называются </a:t>
            </a:r>
            <a:r>
              <a:rPr lang="ru-RU" sz="36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одновременными</a:t>
            </a:r>
            <a:endParaRPr lang="ru-RU" sz="36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8" descr="C:\Users\hppcc\фото\италия\на лыжне\P22250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" t="2932"/>
          <a:stretch/>
        </p:blipFill>
        <p:spPr bwMode="auto">
          <a:xfrm>
            <a:off x="0" y="-14382"/>
            <a:ext cx="9147665" cy="685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1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98" y="1412775"/>
            <a:ext cx="9144000" cy="5184577"/>
          </a:xfrm>
          <a:noFill/>
        </p:spPr>
        <p:txBody>
          <a:bodyPr lIns="540000" tIns="0" rIns="540000" bIns="0" anchor="ctr" anchorCtr="0">
            <a:normAutofit/>
          </a:bodyPr>
          <a:lstStyle/>
          <a:p>
            <a:pPr marL="0" indent="457200" algn="ctr">
              <a:lnSpc>
                <a:spcPct val="150000"/>
              </a:lnSpc>
              <a:buNone/>
            </a:pP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«Свободный стиль»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подразумевает то,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что лыжник сам волен выбирать способ передвижения по дистанции,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 но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поскольку «классический» ход уступает в скорости «коньковому», «свободный стиль» является, по сути,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синонимом «коньковому стилю»</a:t>
            </a:r>
            <a:endParaRPr lang="ru-RU" sz="32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27338" y="0"/>
            <a:ext cx="9144000" cy="1484783"/>
          </a:xfrm>
        </p:spPr>
        <p:txBody>
          <a:bodyPr lIns="0" tIns="0" rIns="0" bIns="0" anchor="ctr" anchorCtr="0">
            <a:normAutofit/>
          </a:bodyPr>
          <a:lstStyle/>
          <a:p>
            <a:pPr algn="ctr"/>
            <a:r>
              <a:rPr lang="ru-RU" sz="6000" b="1" dirty="0" smtClean="0">
                <a:ln w="0">
                  <a:noFill/>
                </a:ln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Свободный  стиль</a:t>
            </a:r>
            <a:endParaRPr lang="ru-RU" sz="6000" b="1" dirty="0">
              <a:ln w="0">
                <a:noFill/>
              </a:ln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7" name="Picture 3" descr="C:\Users\hppcc\Desktop\МАРИНА - ДОКИ\01 ДОКИ\Лыжный спорт\фото, картинки\клас.виды\лыжный спорт\коньковый ход\1294730907111_9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"/>
          <a:stretch/>
        </p:blipFill>
        <p:spPr bwMode="auto">
          <a:xfrm>
            <a:off x="0" y="0"/>
            <a:ext cx="9144000" cy="6872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0" y="1171273"/>
            <a:ext cx="9100792" cy="5426080"/>
          </a:xfrm>
          <a:prstGeom prst="rect">
            <a:avLst/>
          </a:prstGeom>
          <a:ln>
            <a:noFill/>
          </a:ln>
        </p:spPr>
        <p:txBody>
          <a:bodyPr vert="horz" lIns="540000" tIns="0" rIns="54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600" dirty="0" smtClean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Передвижения  лыжника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напоминают  движения  конькобежца, </a:t>
            </a:r>
          </a:p>
          <a:p>
            <a:pPr algn="ctr">
              <a:lnSpc>
                <a:spcPct val="150000"/>
              </a:lnSpc>
            </a:pPr>
            <a:r>
              <a:rPr lang="ru-RU" sz="3600" dirty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о</a:t>
            </a:r>
            <a:r>
              <a:rPr lang="ru-RU" sz="3600" dirty="0" smtClean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тсюда  и  название  стиля </a:t>
            </a: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–  </a:t>
            </a:r>
            <a:r>
              <a:rPr lang="ru-RU" sz="4000" i="1" dirty="0" smtClean="0">
                <a:ln w="12700">
                  <a:noFill/>
                </a:ln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коньковый</a:t>
            </a:r>
            <a:endParaRPr lang="ru-RU" sz="4000" i="1" dirty="0">
              <a:ln w="12700">
                <a:noFill/>
              </a:ln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0"/>
            <a:ext cx="8497216" cy="1171273"/>
          </a:xfrm>
          <a:prstGeom prst="rect">
            <a:avLst/>
          </a:prstGeom>
        </p:spPr>
        <p:txBody>
          <a:bodyPr vert="horz" lIns="0" tIns="0" rIns="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n w="0">
                  <a:noFill/>
                </a:ln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Коньковый стиль</a:t>
            </a:r>
            <a:endParaRPr lang="ru-RU" sz="6000" b="1" dirty="0">
              <a:ln w="0">
                <a:noFill/>
              </a:ln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9" name="Picture 3" descr="C:\Users\hppcc\Desktop\МАРИНА - ДОКИ\01 ДОКИ\Лыжный спорт\фото, картинки\клас.виды\лыжный спорт\коньковый ход\0_6212e_23087f22_XL.jp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" r="7036"/>
          <a:stretch/>
        </p:blipFill>
        <p:spPr bwMode="auto">
          <a:xfrm>
            <a:off x="-21061" y="0"/>
            <a:ext cx="9165061" cy="687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37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4" grpId="0"/>
      <p:bldP spid="4" grpId="1"/>
      <p:bldP spid="8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00792" cy="2924944"/>
          </a:xfrm>
        </p:spPr>
        <p:txBody>
          <a:bodyPr lIns="540000" tIns="0" rIns="540000" anchor="ctr" anchorCtr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indent="0" algn="ctr">
              <a:lnSpc>
                <a:spcPct val="150000"/>
              </a:lnSpc>
            </a:pPr>
            <a:r>
              <a:rPr lang="ru-RU" sz="4400" b="1" dirty="0" smtClean="0">
                <a:ln w="28575">
                  <a:noFill/>
                </a:ln>
                <a:solidFill>
                  <a:srgbClr val="C0000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  БЕЗОПАСНОСТИ </a:t>
            </a:r>
            <a:br>
              <a:rPr lang="ru-RU" sz="4400" b="1" dirty="0" smtClean="0">
                <a:ln w="28575">
                  <a:noFill/>
                </a:ln>
                <a:solidFill>
                  <a:srgbClr val="C0000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ln w="28575">
                  <a:noFill/>
                </a:ln>
                <a:solidFill>
                  <a:srgbClr val="C0000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 ЗАНЯТИЯХ </a:t>
            </a:r>
            <a:br>
              <a:rPr lang="ru-RU" sz="4400" b="1" dirty="0" smtClean="0">
                <a:ln w="28575">
                  <a:noFill/>
                </a:ln>
                <a:solidFill>
                  <a:srgbClr val="C0000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ln w="28575">
                  <a:noFill/>
                </a:ln>
                <a:solidFill>
                  <a:srgbClr val="C0000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ЛЫЖНОЙ  ПОДГОТОВКОЙ</a:t>
            </a:r>
            <a:endParaRPr lang="ru-RU" sz="4400" b="1" dirty="0">
              <a:ln w="28575">
                <a:noFill/>
              </a:ln>
              <a:solidFill>
                <a:srgbClr val="C00000"/>
              </a:solidFill>
              <a:effectLst>
                <a:glow rad="254000">
                  <a:schemeClr val="tx2">
                    <a:lumMod val="20000"/>
                    <a:lumOff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38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21062" y="0"/>
            <a:ext cx="9121854" cy="1171273"/>
          </a:xfrm>
        </p:spPr>
        <p:txBody>
          <a:bodyPr lIns="0" tIns="0" rIns="0" bIns="0" anchor="ctr" anchorCtr="0">
            <a:noAutofit/>
          </a:bodyPr>
          <a:lstStyle/>
          <a:p>
            <a:pPr algn="ctr"/>
            <a:r>
              <a:rPr lang="ru-RU" sz="6000" b="1" dirty="0" smtClean="0">
                <a:ln w="0">
                  <a:noFill/>
                </a:ln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Коньковый стиль</a:t>
            </a:r>
            <a:endParaRPr lang="ru-RU" sz="6000" b="1" dirty="0">
              <a:ln w="0">
                <a:noFill/>
              </a:ln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0" y="620688"/>
            <a:ext cx="9100792" cy="6237311"/>
          </a:xfrm>
          <a:prstGeom prst="rect">
            <a:avLst/>
          </a:prstGeom>
          <a:ln>
            <a:noFill/>
          </a:ln>
        </p:spPr>
        <p:txBody>
          <a:bodyPr vert="horz" lIns="720000" tIns="0" rIns="72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Способствует  развитию  высокой </a:t>
            </a:r>
            <a:r>
              <a:rPr lang="ru-RU" sz="3600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скорости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и  применяется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на  подъемах,  равнине,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пологих  спусках </a:t>
            </a:r>
            <a:r>
              <a:rPr lang="en-US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  целью  разгона</a:t>
            </a:r>
          </a:p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—  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ускорения</a:t>
            </a:r>
            <a:endParaRPr lang="ru-RU" sz="4000" dirty="0">
              <a:ln w="12700">
                <a:noFill/>
              </a:ln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2" descr="марафон-30км-к (1)"/>
          <p:cNvPicPr>
            <a:picLocks noChangeAspect="1" noChangeArrowheads="1"/>
          </p:cNvPicPr>
          <p:nvPr/>
        </p:nvPicPr>
        <p:blipFill rotWithShape="1">
          <a:blip r:embed="rId2" cstate="print"/>
          <a:srcRect l="5618" t="77" r="5591" b="417"/>
          <a:stretch/>
        </p:blipFill>
        <p:spPr bwMode="auto">
          <a:xfrm>
            <a:off x="-21062" y="0"/>
            <a:ext cx="9165060" cy="6892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577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0" y="1"/>
            <a:ext cx="9144000" cy="6859006"/>
          </a:xfrm>
          <a:prstGeom prst="rect">
            <a:avLst/>
          </a:prstGeom>
          <a:ln>
            <a:noFill/>
          </a:ln>
        </p:spPr>
        <p:txBody>
          <a:bodyPr vert="horz" lIns="540000" tIns="0" rIns="54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8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Поворот </a:t>
            </a:r>
            <a:r>
              <a:rPr lang="ru-RU" sz="48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«упором» </a:t>
            </a:r>
            <a:r>
              <a:rPr lang="ru-RU" sz="48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используется </a:t>
            </a:r>
            <a:r>
              <a:rPr lang="ru-RU" sz="48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для изменения направления при движении по </a:t>
            </a:r>
            <a:r>
              <a:rPr lang="ru-RU" sz="48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гористой местности</a:t>
            </a:r>
            <a:endParaRPr lang="ru-RU" sz="48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</p:spPr>
        <p:txBody>
          <a:bodyPr vert="horz" lIns="720000" tIns="0" rIns="72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Поворот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  </a:t>
            </a:r>
            <a:r>
              <a:rPr lang="ru-RU" sz="44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«переступанием  в движении»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используется для изменения направления при движении по пересеченной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местности</a:t>
            </a:r>
            <a:endParaRPr lang="ru-RU" sz="44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77412" y="1196753"/>
            <a:ext cx="4536503" cy="1296143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glow rad="101600">
                    <a:schemeClr val="tx2">
                      <a:lumMod val="90000"/>
                    </a:schemeClr>
                  </a:glow>
                </a:effectLst>
              </a:rPr>
              <a:t>«ПЕРЕСТУПАНИЕМ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glow rad="101600">
                    <a:schemeClr val="tx2">
                      <a:lumMod val="90000"/>
                    </a:schemeClr>
                  </a:glow>
                </a:effectLst>
              </a:rPr>
              <a:t>В  ДВИЖЕНИИ»</a:t>
            </a:r>
            <a:endParaRPr lang="ru-RU" sz="3600" dirty="0">
              <a:solidFill>
                <a:srgbClr val="002060"/>
              </a:solidFill>
              <a:effectLst>
                <a:glow rad="1016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9512" y="1196752"/>
            <a:ext cx="3816424" cy="996618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glow rad="101600">
                    <a:schemeClr val="tx2">
                      <a:lumMod val="90000"/>
                    </a:schemeClr>
                  </a:glow>
                </a:effectLst>
              </a:rPr>
              <a:t>«УПОРОМ»</a:t>
            </a:r>
            <a:endParaRPr lang="ru-RU" sz="3600" dirty="0">
              <a:solidFill>
                <a:srgbClr val="002060"/>
              </a:solidFill>
              <a:effectLst>
                <a:glow rad="1016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1196751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glow rad="190500">
                    <a:schemeClr val="accent1">
                      <a:lumMod val="75000"/>
                    </a:schemeClr>
                  </a:glow>
                </a:effectLst>
              </a:rPr>
              <a:t>ПОВОРОТЫ</a:t>
            </a:r>
            <a:endParaRPr lang="ru-RU" sz="6000" dirty="0">
              <a:solidFill>
                <a:srgbClr val="FFFF00"/>
              </a:solidFill>
              <a:effectLst>
                <a:glow rad="1905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11" name="Содержимое 4"/>
          <p:cNvPicPr>
            <a:picLocks/>
          </p:cNvPicPr>
          <p:nvPr/>
        </p:nvPicPr>
        <p:blipFill>
          <a:blip r:embed="rId2"/>
          <a:srcRect l="24770"/>
          <a:stretch>
            <a:fillRect/>
          </a:stretch>
        </p:blipFill>
        <p:spPr>
          <a:xfrm>
            <a:off x="476756" y="2348880"/>
            <a:ext cx="3303156" cy="417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4"/>
          <p:cNvPicPr>
            <a:picLocks/>
          </p:cNvPicPr>
          <p:nvPr/>
        </p:nvPicPr>
        <p:blipFill>
          <a:blip r:embed="rId3"/>
          <a:srcRect t="42474" r="27248"/>
          <a:stretch>
            <a:fillRect/>
          </a:stretch>
        </p:blipFill>
        <p:spPr>
          <a:xfrm>
            <a:off x="4907421" y="2492895"/>
            <a:ext cx="3744416" cy="4032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531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9" grpId="0"/>
      <p:bldP spid="9" grpId="1"/>
      <p:bldP spid="9" grpId="2"/>
      <p:bldP spid="8" grpId="0"/>
      <p:bldP spid="8" grpId="1"/>
      <p:bldP spid="8" grpId="2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1340767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ПОДЪЁМ В ГОРУ</a:t>
            </a:r>
            <a:endParaRPr lang="ru-RU" sz="6000" dirty="0"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6" name="Содержимое 4"/>
          <p:cNvPicPr>
            <a:picLocks/>
          </p:cNvPicPr>
          <p:nvPr/>
        </p:nvPicPr>
        <p:blipFill>
          <a:blip r:embed="rId2"/>
          <a:srcRect r="73579" b="66596"/>
          <a:stretch>
            <a:fillRect/>
          </a:stretch>
        </p:blipFill>
        <p:spPr>
          <a:xfrm>
            <a:off x="533862" y="2348880"/>
            <a:ext cx="3264476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4"/>
          <p:cNvPicPr>
            <a:picLocks/>
          </p:cNvPicPr>
          <p:nvPr/>
        </p:nvPicPr>
        <p:blipFill rotWithShape="1">
          <a:blip r:embed="rId3"/>
          <a:srcRect l="30165" t="2457" r="29022" b="60403"/>
          <a:stretch/>
        </p:blipFill>
        <p:spPr>
          <a:xfrm>
            <a:off x="4690610" y="2348881"/>
            <a:ext cx="3954599" cy="410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84156" y="1492990"/>
            <a:ext cx="3563888" cy="711874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«ЁЛОЧКОЙ»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1" y="1420982"/>
            <a:ext cx="4095700" cy="855890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«ПОЛУЁЛОЧКОЙ»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845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6"/>
          <p:cNvPicPr>
            <a:picLocks noChangeAspect="1" noChangeArrowheads="1"/>
          </p:cNvPicPr>
          <p:nvPr/>
        </p:nvPicPr>
        <p:blipFill rotWithShape="1">
          <a:blip r:embed="rId2"/>
          <a:srcRect b="6379"/>
          <a:stretch/>
        </p:blipFill>
        <p:spPr bwMode="auto">
          <a:xfrm>
            <a:off x="0" y="2703917"/>
            <a:ext cx="9144000" cy="4154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23776" y="1700807"/>
            <a:ext cx="9167776" cy="4464497"/>
          </a:xfrm>
          <a:prstGeom prst="rect">
            <a:avLst/>
          </a:prstGeom>
          <a:ln>
            <a:noFill/>
          </a:ln>
        </p:spPr>
        <p:txBody>
          <a:bodyPr vert="horz" lIns="540000" tIns="0" rIns="54000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0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Техника 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спуска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 на  лыжах  требует сохранения  равновесия</a:t>
            </a:r>
          </a:p>
          <a:p>
            <a:pPr algn="ctr">
              <a:lnSpc>
                <a:spcPct val="150000"/>
              </a:lnSpc>
            </a:pPr>
            <a:r>
              <a:rPr lang="ru-RU" sz="40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и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 устойчивости</a:t>
            </a: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  соответствующей  стойке: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7588535" y="2728586"/>
            <a:ext cx="0" cy="142049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475656" y="2435621"/>
            <a:ext cx="0" cy="84936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1340767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СПУСК С ГОРЫ</a:t>
            </a:r>
            <a:endParaRPr lang="ru-RU" sz="6000" dirty="0"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135632" y="1864490"/>
            <a:ext cx="2987824" cy="864096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НИЗКАЯ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095836" y="1497083"/>
            <a:ext cx="3384376" cy="734813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ВЫСОКАЯ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0" y="1571525"/>
            <a:ext cx="3275856" cy="864096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ОСНОВНАЯ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11" y="0"/>
            <a:ext cx="9144000" cy="1340767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СТОЙКИ</a:t>
            </a:r>
            <a:endParaRPr lang="ru-RU" sz="6000" dirty="0"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788024" y="2296538"/>
            <a:ext cx="0" cy="36878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27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6" grpId="0"/>
      <p:bldP spid="15" grpId="0"/>
      <p:bldP spid="13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ppcc\Desktop\МАРИНА - ДОКИ\01 ДОКИ\Лыжный спорт\фото, картинки\спуск\спусксоч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52649"/>
            <a:ext cx="7344816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2277"/>
            <a:ext cx="9144000" cy="6857999"/>
          </a:xfrm>
          <a:prstGeom prst="rect">
            <a:avLst/>
          </a:prstGeom>
          <a:ln>
            <a:noFill/>
          </a:ln>
        </p:spPr>
        <p:txBody>
          <a:bodyPr vert="horz" lIns="720000" tIns="360000" rIns="720000" bIns="36000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Низкая  стойка</a:t>
            </a:r>
            <a:endParaRPr lang="ru-RU" sz="4400" i="1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способствует  уменьшению сопротивления 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воздуха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и </a:t>
            </a:r>
            <a:r>
              <a:rPr lang="ru-RU" sz="44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увеличению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 скорости</a:t>
            </a:r>
            <a:endParaRPr lang="ru-RU" sz="44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6857999"/>
          </a:xfrm>
          <a:prstGeom prst="rect">
            <a:avLst/>
          </a:prstGeom>
          <a:ln>
            <a:noFill/>
          </a:ln>
        </p:spPr>
        <p:txBody>
          <a:bodyPr vert="horz" lIns="720000" tIns="0" rIns="72000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Из  </a:t>
            </a:r>
            <a:r>
              <a:rPr lang="ru-RU" sz="4400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основной  стойки</a:t>
            </a:r>
          </a:p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удобнее  производить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повороты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и 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торможения, </a:t>
            </a:r>
            <a:endParaRPr lang="ru-RU" sz="4400" dirty="0" smtClean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е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ё 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часто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применяют</a:t>
            </a:r>
          </a:p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п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ри  прямых  спусках</a:t>
            </a:r>
            <a:endParaRPr lang="ru-RU" sz="44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819200"/>
            <a:ext cx="9144000" cy="5202088"/>
          </a:xfrm>
          <a:prstGeom prst="rect">
            <a:avLst/>
          </a:prstGeom>
          <a:ln>
            <a:noFill/>
          </a:ln>
        </p:spPr>
        <p:txBody>
          <a:bodyPr vert="horz" lIns="720000" tIns="360000" rIns="720000" bIns="360000" anchor="ctr" anchorCtr="0">
            <a:normAutofit fontScale="9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0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Высокая </a:t>
            </a:r>
            <a:r>
              <a:rPr lang="ru-RU" sz="4000" i="1" u="sng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стойка</a:t>
            </a:r>
            <a:r>
              <a:rPr lang="ru-RU" sz="4000" i="1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endParaRPr lang="ru-RU" sz="4000" i="1" dirty="0" smtClean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служит для </a:t>
            </a:r>
          </a:p>
          <a:p>
            <a:pPr algn="ctr">
              <a:lnSpc>
                <a:spcPct val="150000"/>
              </a:lnSpc>
            </a:pPr>
            <a:r>
              <a:rPr lang="ru-RU" sz="4000" i="1" u="sng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снижения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40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скорости </a:t>
            </a:r>
            <a:endParaRPr lang="ru-RU" sz="4000" dirty="0" smtClean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за </a:t>
            </a:r>
            <a:r>
              <a:rPr lang="ru-RU" sz="40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счет увеличения сопротивления воздуха, 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  так </a:t>
            </a:r>
            <a:r>
              <a:rPr lang="ru-RU" sz="40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как ноги и туловище более </a:t>
            </a:r>
            <a:r>
              <a:rPr lang="ru-RU" sz="40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выпрямлены</a:t>
            </a:r>
            <a:endParaRPr lang="ru-RU" sz="40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20275" y="279139"/>
            <a:ext cx="9144000" cy="1349661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СПУСК С ГОРЫ</a:t>
            </a:r>
            <a:endParaRPr lang="ru-RU" sz="6000" dirty="0"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pic>
        <p:nvPicPr>
          <p:cNvPr id="9" name="Picture 2" descr="C:\Users\hppcc\Desktop\МАРИНА - ДОКИ\01 ДОКИ\Лыжный спорт\фото, картинки\спуск\спуск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33"/>
          <a:stretch/>
        </p:blipFill>
        <p:spPr bwMode="auto">
          <a:xfrm>
            <a:off x="0" y="-82296"/>
            <a:ext cx="9144000" cy="69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45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3" grpId="0"/>
      <p:bldP spid="3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4"/>
          <p:cNvPicPr>
            <a:picLocks/>
          </p:cNvPicPr>
          <p:nvPr/>
        </p:nvPicPr>
        <p:blipFill rotWithShape="1">
          <a:blip r:embed="rId2"/>
          <a:srcRect t="45201" r="70276" b="19443"/>
          <a:stretch/>
        </p:blipFill>
        <p:spPr>
          <a:xfrm>
            <a:off x="5185693" y="2164848"/>
            <a:ext cx="3456384" cy="449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4"/>
          <p:cNvPicPr>
            <a:picLocks/>
          </p:cNvPicPr>
          <p:nvPr/>
        </p:nvPicPr>
        <p:blipFill rotWithShape="1">
          <a:blip r:embed="rId3"/>
          <a:srcRect l="65654" t="2331" b="60403"/>
          <a:stretch/>
        </p:blipFill>
        <p:spPr>
          <a:xfrm>
            <a:off x="395536" y="2164848"/>
            <a:ext cx="3528392" cy="4477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hppcc\Desktop\МАРИНА - ДОКИ\01 ДОКИ\Лыжный спорт\фото, картинки\радость от занятий\Menuires18-b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" t="25360" r="-315" b="5792"/>
          <a:stretch/>
        </p:blipFill>
        <p:spPr bwMode="auto">
          <a:xfrm>
            <a:off x="0" y="2676816"/>
            <a:ext cx="9144000" cy="4181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44008" y="1340768"/>
            <a:ext cx="4499991" cy="715822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«УПОРОМ»</a:t>
            </a:r>
            <a:endParaRPr lang="ru-RU" sz="36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1864" y="1340768"/>
            <a:ext cx="4235736" cy="725248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«ПЛУГОМ»</a:t>
            </a:r>
            <a:endParaRPr lang="ru-RU" sz="3600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1340767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glow rad="152400">
                    <a:schemeClr val="accent1">
                      <a:lumMod val="75000"/>
                    </a:schemeClr>
                  </a:glow>
                </a:effectLst>
              </a:rPr>
              <a:t>ТОРМОЖЕНИЕ</a:t>
            </a:r>
            <a:endParaRPr lang="ru-RU" sz="5400" dirty="0">
              <a:solidFill>
                <a:srgbClr val="FFFF00"/>
              </a:solidFill>
              <a:effectLst>
                <a:glow rad="152400">
                  <a:schemeClr val="accent1">
                    <a:lumMod val="75000"/>
                  </a:schemeClr>
                </a:glow>
              </a:effectLst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018984" cy="2852936"/>
          </a:xfrm>
        </p:spPr>
        <p:txBody>
          <a:bodyPr lIns="360000" tIns="360000" rIns="360000" bIns="36000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Торможение  «плугом» применяют  при  прямом  спуске (прямо  вниз) </a:t>
            </a:r>
            <a:endParaRPr lang="ru-RU" sz="4000" b="1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pic>
        <p:nvPicPr>
          <p:cNvPr id="2050" name="Picture 2" descr="C:\Users\hppcc\Desktop\МАРИНА - ДОКИ\01 ДОКИ\Лыжный спорт\фото, картинки\спуск\19545708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7" r="8705"/>
          <a:stretch/>
        </p:blipFill>
        <p:spPr bwMode="auto">
          <a:xfrm>
            <a:off x="-2983" y="3168"/>
            <a:ext cx="9146983" cy="6854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72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5085184"/>
            <a:ext cx="9144000" cy="1152128"/>
          </a:xfrm>
          <a:prstGeom prst="rect">
            <a:avLst/>
          </a:prstGeom>
          <a:ln>
            <a:noFill/>
          </a:ln>
        </p:spPr>
        <p:txBody>
          <a:bodyPr vert="horz" lIns="180000" tIns="0" rIns="180000" bIns="180000" anchor="t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ВПАДИН, </a:t>
            </a:r>
            <a:r>
              <a:rPr lang="en-US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ЯМ</a:t>
            </a:r>
            <a:r>
              <a:rPr lang="en-US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 И </a:t>
            </a:r>
            <a:r>
              <a:rPr lang="en-US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dirty="0" smtClean="0">
                <a:ln w="38100">
                  <a:noFill/>
                </a:ln>
                <a:solidFill>
                  <a:srgbClr val="690331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БУГРОВ</a:t>
            </a:r>
            <a:endParaRPr lang="ru-RU" sz="5400" dirty="0">
              <a:ln w="38100">
                <a:noFill/>
              </a:ln>
              <a:solidFill>
                <a:srgbClr val="690331"/>
              </a:solidFill>
              <a:effectLst>
                <a:glow rad="152400">
                  <a:schemeClr val="bg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0"/>
            <a:ext cx="9144000" cy="4653136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5400" dirty="0" smtClean="0">
                <a:solidFill>
                  <a:srgbClr val="002060"/>
                </a:solidFill>
                <a:effectLst>
                  <a:glow rad="127000">
                    <a:schemeClr val="accent4">
                      <a:lumMod val="40000"/>
                      <a:lumOff val="60000"/>
                    </a:schemeClr>
                  </a:glow>
                </a:effectLst>
              </a:rPr>
              <a:t>ПРЕОДОЛЕНИЕ  </a:t>
            </a:r>
          </a:p>
          <a:p>
            <a:pPr algn="ctr">
              <a:lnSpc>
                <a:spcPct val="150000"/>
              </a:lnSpc>
            </a:pPr>
            <a:r>
              <a:rPr lang="ru-RU" sz="5400" dirty="0" smtClean="0">
                <a:solidFill>
                  <a:srgbClr val="002060"/>
                </a:solidFill>
                <a:effectLst>
                  <a:glow rad="127000">
                    <a:schemeClr val="accent4">
                      <a:lumMod val="40000"/>
                      <a:lumOff val="60000"/>
                    </a:schemeClr>
                  </a:glow>
                </a:effectLst>
              </a:rPr>
              <a:t>ЕСТЕСТВЕННЫХ  </a:t>
            </a:r>
          </a:p>
          <a:p>
            <a:pPr algn="ctr">
              <a:lnSpc>
                <a:spcPct val="150000"/>
              </a:lnSpc>
            </a:pPr>
            <a:r>
              <a:rPr lang="ru-RU" sz="5400" dirty="0" smtClean="0">
                <a:solidFill>
                  <a:srgbClr val="002060"/>
                </a:solidFill>
                <a:effectLst>
                  <a:glow rad="127000">
                    <a:schemeClr val="accent4">
                      <a:lumMod val="40000"/>
                      <a:lumOff val="60000"/>
                    </a:schemeClr>
                  </a:glow>
                </a:effectLst>
              </a:rPr>
              <a:t>ПРЕПЯТСТВИЙ:</a:t>
            </a:r>
            <a:endParaRPr lang="ru-RU" sz="5400" dirty="0">
              <a:ln w="38100">
                <a:solidFill>
                  <a:srgbClr val="FF0000"/>
                </a:solidFill>
              </a:ln>
              <a:solidFill>
                <a:srgbClr val="002060"/>
              </a:solidFill>
              <a:effectLst>
                <a:glow rad="127000">
                  <a:schemeClr val="accent4">
                    <a:lumMod val="40000"/>
                    <a:lumOff val="60000"/>
                  </a:schemeClr>
                </a:glo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-1" y="0"/>
            <a:ext cx="9143999" cy="6858000"/>
          </a:xfrm>
          <a:prstGeom prst="rect">
            <a:avLst/>
          </a:prstGeom>
          <a:ln>
            <a:noFill/>
          </a:ln>
        </p:spPr>
        <p:txBody>
          <a:bodyPr vert="horz" lIns="540000" tIns="360000" rIns="540000" bIns="36000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bg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Для сохранения устойчивости на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спусках, </a:t>
            </a:r>
          </a:p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при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встречающихся впадинах, ямах,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буграх, </a:t>
            </a:r>
            <a:r>
              <a:rPr lang="ru-RU" sz="4400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важным условием является </a:t>
            </a:r>
            <a:r>
              <a:rPr lang="ru-RU" sz="4400" i="1" dirty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контакт лыж со </a:t>
            </a:r>
            <a:r>
              <a:rPr lang="ru-RU" sz="4400" i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90000"/>
                    </a:schemeClr>
                  </a:glow>
                </a:effectLst>
              </a:rPr>
              <a:t>снегом </a:t>
            </a:r>
            <a:endParaRPr lang="ru-RU" sz="4400" i="1" dirty="0">
              <a:solidFill>
                <a:srgbClr val="002060"/>
              </a:solidFill>
              <a:effectLst>
                <a:glow rad="152400">
                  <a:schemeClr val="tx2">
                    <a:lumMod val="90000"/>
                  </a:schemeClr>
                </a:glo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-2" y="0"/>
            <a:ext cx="9143999" cy="6869412"/>
          </a:xfrm>
          <a:prstGeom prst="rect">
            <a:avLst/>
          </a:prstGeom>
          <a:ln>
            <a:noFill/>
          </a:ln>
        </p:spPr>
        <p:txBody>
          <a:bodyPr vert="horz" lIns="540000" tIns="540000" rIns="540000" bIns="54000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Для  этого  лыжник использует пружинящие движения </a:t>
            </a:r>
            <a:r>
              <a:rPr lang="ru-RU" sz="4400" dirty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ногами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и уравновешивающие движения </a:t>
            </a:r>
          </a:p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туловищем </a:t>
            </a:r>
            <a:r>
              <a:rPr lang="ru-RU" sz="4400" dirty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и </a:t>
            </a:r>
            <a:r>
              <a:rPr lang="ru-RU" sz="4400" dirty="0" smtClean="0">
                <a:solidFill>
                  <a:srgbClr val="002060"/>
                </a:solidFill>
                <a:effectLst>
                  <a:glow rad="127000">
                    <a:schemeClr val="tx2">
                      <a:lumMod val="90000"/>
                    </a:schemeClr>
                  </a:glow>
                </a:effectLst>
              </a:rPr>
              <a:t>руками</a:t>
            </a:r>
            <a:endParaRPr lang="ru-RU" sz="4400" dirty="0">
              <a:solidFill>
                <a:srgbClr val="002060"/>
              </a:solidFill>
              <a:effectLst>
                <a:glow rad="127000">
                  <a:schemeClr val="tx2">
                    <a:lumMod val="90000"/>
                  </a:schemeClr>
                </a:glow>
              </a:effectLst>
            </a:endParaRPr>
          </a:p>
        </p:txBody>
      </p:sp>
      <p:pic>
        <p:nvPicPr>
          <p:cNvPr id="12" name="Picture 2" descr="C:\Users\hppcc\Desktop\МАРИНА - ДОКИ\01 ДОКИ\Лыжный спорт\фото, картинки\фристайл\могул\lyzhnyj_mogu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1"/>
          <a:stretch/>
        </p:blipFill>
        <p:spPr bwMode="auto">
          <a:xfrm>
            <a:off x="-2" y="11411"/>
            <a:ext cx="918515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6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9" grpId="0"/>
      <p:bldP spid="9" grpId="1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1"/>
            <a:ext cx="9144000" cy="1556791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0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54000">
                    <a:schemeClr val="tx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внимание)</a:t>
            </a:r>
            <a:endParaRPr lang="ru-RU" sz="7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54000">
                  <a:schemeClr val="tx2">
                    <a:lumMod val="20000"/>
                    <a:lumOff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43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 txBox="1">
            <a:spLocks/>
          </p:cNvSpPr>
          <p:nvPr/>
        </p:nvSpPr>
        <p:spPr>
          <a:xfrm>
            <a:off x="0" y="4149080"/>
            <a:ext cx="9144000" cy="2708920"/>
          </a:xfrm>
          <a:prstGeom prst="rect">
            <a:avLst/>
          </a:prstGeom>
        </p:spPr>
        <p:txBody>
          <a:bodyPr vert="horz" lIns="360000" tIns="36000" rIns="360000" bIns="0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3.	Во избежание потёртостей не ходить на лыжах в тесной или чересчур свободной обуви. Почувствовав боль, ослабить лыжные крепления, расшнуровать ботинки и, получив разрешение преподавателя, следовать на базу.</a:t>
            </a:r>
            <a:endParaRPr lang="ru-RU" sz="28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-26902" y="2924944"/>
            <a:ext cx="9144000" cy="1152128"/>
          </a:xfrm>
          <a:prstGeom prst="rect">
            <a:avLst/>
          </a:prstGeom>
        </p:spPr>
        <p:txBody>
          <a:bodyPr vert="horz" lIns="540000" tIns="72000" rIns="540000" bIns="0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2.	Подбирать по размеру ноги обувь и следить, чтобы она была сухая.</a:t>
            </a:r>
            <a:endParaRPr lang="ru-RU" sz="28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6902" y="476672"/>
            <a:ext cx="9144000" cy="2448272"/>
          </a:xfrm>
        </p:spPr>
        <p:txBody>
          <a:bodyPr lIns="540000" tIns="72000" rIns="540000" bIns="0"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1.	Получая </a:t>
            </a:r>
            <a:r>
              <a:rPr lang="ru-RU" sz="28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лыжный инвентарь, ознакомиться с состоянием крепления (замков) мягкого или  жёсткого, рабочей поверхностью лыж, исправностью лыжных палок и при обнаружении дефектов 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сообщить преподавателю.</a:t>
            </a:r>
            <a:endParaRPr lang="ru-RU" sz="28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0" y="4293096"/>
            <a:ext cx="9144000" cy="2348880"/>
          </a:xfrm>
          <a:prstGeom prst="rect">
            <a:avLst/>
          </a:prstGeom>
        </p:spPr>
        <p:txBody>
          <a:bodyPr vert="horz" lIns="540000" tIns="0" rIns="540000" bIns="0" anchor="t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5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.	</a:t>
            </a:r>
            <a:r>
              <a:rPr lang="ru-RU" sz="28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Если во время занятий (соревнований) вы по каким-либо причинам сошли с дистанции, обязательно 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предупредить преподавателя</a:t>
            </a:r>
            <a:r>
              <a:rPr lang="ru-RU" sz="28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, судейскую коллегию (лично, через судью или товарища).</a:t>
            </a: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-14683" y="116632"/>
            <a:ext cx="9144000" cy="4464496"/>
          </a:xfrm>
          <a:prstGeom prst="rect">
            <a:avLst/>
          </a:prstGeom>
        </p:spPr>
        <p:txBody>
          <a:bodyPr vert="horz" lIns="360000" tIns="0" rIns="360000" bIns="0" anchor="ctr" anchorCtr="0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4.	В холодную погоду необходимо следить за своими товарищами и при появлении признаков обморожения (побелевшая кожа, потеря чувствительности открытых частей тела: уши, нос, щёки) немедленно сухой шерстяной варежкой растереть поверхность тела рядом с обмороженным местом до порозовения, после чего, слегка растирать непосредственно отмороженное место.</a:t>
            </a:r>
            <a:endParaRPr lang="ru-RU" sz="28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34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2" grpId="1" build="p"/>
      <p:bldP spid="8" grpId="0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0" y="4509120"/>
            <a:ext cx="9144000" cy="2088232"/>
          </a:xfrm>
          <a:prstGeom prst="rect">
            <a:avLst/>
          </a:prstGeom>
        </p:spPr>
        <p:txBody>
          <a:bodyPr vert="horz" lIns="540000" tIns="72000" rIns="540000" bIns="180000" anchor="t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11.	Не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заниматься в холодную погоду без перчаток, варежек, шапочки. Одежда для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лыжной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подготовки должна быть лёгкой и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свободной, но, в то же время, тёплой. </a:t>
            </a:r>
            <a:endParaRPr lang="ru-RU" sz="32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0" y="2766958"/>
            <a:ext cx="9144000" cy="1728191"/>
          </a:xfrm>
          <a:prstGeom prst="rect">
            <a:avLst/>
          </a:prstGeom>
        </p:spPr>
        <p:txBody>
          <a:bodyPr vert="horz" lIns="540000" tIns="72000" rIns="540000" bIns="0" anchor="t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10.	Строго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соблюдать интервалы при передвижении на лыжах по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дистанции –     3-4 м; а при спусках – не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менее 30 м.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4041" y="476672"/>
            <a:ext cx="9144000" cy="2290286"/>
          </a:xfrm>
          <a:prstGeom prst="rect">
            <a:avLst/>
          </a:prstGeom>
        </p:spPr>
        <p:txBody>
          <a:bodyPr vert="horz" lIns="540000" tIns="72000" rIns="540000" bIns="180000" anchor="t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9.	На учебной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лыжне кататься и передвигаться только против часовой стрелки во избежание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столкновения.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Н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е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находиться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на лыжне без лыж.</a:t>
            </a:r>
            <a:endParaRPr lang="ru-RU" sz="32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2343" y="476672"/>
            <a:ext cx="9144000" cy="2191734"/>
          </a:xfrm>
        </p:spPr>
        <p:txBody>
          <a:bodyPr lIns="540000" tIns="72000" rIns="540000" bIns="180000">
            <a:normAutofit lnSpcReduction="10000"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6.	При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  <a:latin typeface="+mj-lt"/>
              </a:rPr>
              <a:t>спусках не выставлять лыжные палки вперёд, не останавливаться у подножья горы, помнить, что вслед за вами следуют товарищи.</a:t>
            </a: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5074" y="2564904"/>
            <a:ext cx="9144000" cy="2824854"/>
          </a:xfrm>
          <a:prstGeom prst="rect">
            <a:avLst/>
          </a:prstGeom>
        </p:spPr>
        <p:txBody>
          <a:bodyPr vert="horz" lIns="540000" tIns="72000" rIns="540000" bIns="180000" anchor="t" anchorCtr="0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7.	При </a:t>
            </a:r>
            <a:r>
              <a:rPr lang="ru-RU" sz="33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поломке и порче лыжного снаряжения и невозможности починить его в пути, предупредить преподавателя и после его разрешения, следовать к лыжной базе или ближайшему населённому пункту.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074" y="5229200"/>
            <a:ext cx="9144000" cy="1196752"/>
          </a:xfrm>
          <a:prstGeom prst="rect">
            <a:avLst/>
          </a:prstGeom>
        </p:spPr>
        <p:txBody>
          <a:bodyPr vert="horz" lIns="540000" tIns="72000" rIns="540000" bIns="180000" anchor="t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8.	Не </a:t>
            </a:r>
            <a:r>
              <a:rPr lang="ru-RU" sz="32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кататься на неподготовленном </a:t>
            </a:r>
            <a:r>
              <a:rPr lang="ru-RU" sz="32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лыжном инвентаре. </a:t>
            </a:r>
            <a:endParaRPr lang="ru-RU" sz="32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2" name="Picture 2" descr="C:\Users\hppcc\Desktop\МАРИНА - ДОКИ\01 ДОКИ\Лыжный спорт\фото, картинки\радость от занятий\194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" y="1"/>
            <a:ext cx="9161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47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0" grpId="0"/>
      <p:bldP spid="2" grpId="1" build="p"/>
      <p:bldP spid="7" grpId="0"/>
      <p:bldP spid="7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80728"/>
            <a:ext cx="9100792" cy="4896544"/>
          </a:xfrm>
        </p:spPr>
        <p:txBody>
          <a:bodyPr lIns="540000" tIns="0" rIns="54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Лыжный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спорт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является </a:t>
            </a:r>
            <a:r>
              <a:rPr lang="ru-RU" sz="54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одним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из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самых </a:t>
            </a:r>
            <a:r>
              <a:rPr lang="ru-RU" sz="5400" b="1" dirty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массовых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видов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спорта</a:t>
            </a:r>
            <a:endParaRPr lang="ru-RU" sz="54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1026" name="Picture 2" descr="C:\Users\hppcc\Desktop\МАРИНА - ДОКИ\прези мои\! лыжные гонки\история и современность\ДЛЯ УРОКОВ\! 04 лыжный спорт в школе\массовый ЛС\doc68qunh1bczc1gpp1lfkf_800_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41" y="404664"/>
            <a:ext cx="9166803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pcc\Desktop\МАРИНА - ДОКИ\прези мои\! лыжные гонки\история и современность\ДЛЯ УРОКОВ\! 04 лыжный спорт в школе\массовый ЛС\IMG_42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5" r="3051"/>
          <a:stretch/>
        </p:blipFill>
        <p:spPr bwMode="auto">
          <a:xfrm>
            <a:off x="0" y="-12532"/>
            <a:ext cx="9136462" cy="6887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0" y="548680"/>
            <a:ext cx="9100792" cy="5544616"/>
          </a:xfrm>
          <a:prstGeom prst="rect">
            <a:avLst/>
          </a:prstGeom>
        </p:spPr>
        <p:txBody>
          <a:bodyPr vert="horz" lIns="540000" tIns="0" rIns="54000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Занятия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лыжным спортом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способствуют оздоровлению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и закаливанию </a:t>
            </a:r>
            <a:r>
              <a:rPr lang="en-US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glow rad="152400">
                    <a:schemeClr val="tx2">
                      <a:lumMod val="20000"/>
                      <a:lumOff val="80000"/>
                    </a:schemeClr>
                  </a:glow>
                </a:effectLst>
              </a:rPr>
              <a:t>организма</a:t>
            </a:r>
            <a:endParaRPr lang="ru-RU" sz="5400" b="1" dirty="0">
              <a:solidFill>
                <a:srgbClr val="002060"/>
              </a:solidFill>
              <a:effectLst>
                <a:glow rad="152400">
                  <a:schemeClr val="tx2">
                    <a:lumMod val="20000"/>
                    <a:lumOff val="80000"/>
                  </a:schemeClr>
                </a:glow>
              </a:effectLst>
            </a:endParaRPr>
          </a:p>
        </p:txBody>
      </p:sp>
      <p:pic>
        <p:nvPicPr>
          <p:cNvPr id="6" name="Picture 2" descr="C:\Users\hppcc\Desktop\МАРИНА - ДОКИ\прези мои\! лыжные гонки\история и современность\ДЛЯ УРОКОВ\! 04 лыжный спорт в школе\массовый ЛС\Esquia-en-Sierra-Nevad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t="1527" r="6396"/>
          <a:stretch/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01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xit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" y="0"/>
            <a:ext cx="9207123" cy="6858000"/>
          </a:xfrm>
        </p:spPr>
        <p:txBody>
          <a:bodyPr lIns="360000" tIns="180000" rIns="360000" bIns="18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Ходьба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и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бег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на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лыжах улучшает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работу</a:t>
            </a:r>
            <a:b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</a:b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внутренних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органов </a:t>
            </a:r>
            <a:b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</a:b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и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систем </a:t>
            </a:r>
            <a:r>
              <a:rPr lang="en-US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 </a:t>
            </a:r>
            <a:r>
              <a:rPr lang="ru-RU" sz="48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14300">
                    <a:srgbClr val="FFFF00"/>
                  </a:glow>
                </a:effectLst>
              </a:rPr>
              <a:t>организма</a:t>
            </a:r>
            <a:endParaRPr lang="ru-RU" sz="4800" b="1" dirty="0">
              <a:ln w="38100">
                <a:noFill/>
              </a:ln>
              <a:solidFill>
                <a:srgbClr val="014513"/>
              </a:solidFill>
              <a:effectLst>
                <a:glow rad="114300">
                  <a:srgbClr val="FFFF00"/>
                </a:glow>
              </a:effectLst>
            </a:endParaRPr>
          </a:p>
        </p:txBody>
      </p:sp>
      <p:pic>
        <p:nvPicPr>
          <p:cNvPr id="4" name="Picture 3" descr="C:\Users\hppcc\Desktop\МАРИНА - ДОКИ\прези мои\! лыжные гонки\история и современность\ДЛЯ УРОКОВ\! 04 лыжный спорт в школе\массовый ЛС\hvfvgywpkk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0" r="2687"/>
          <a:stretch/>
        </p:blipFill>
        <p:spPr bwMode="auto">
          <a:xfrm>
            <a:off x="-1" y="0"/>
            <a:ext cx="9207123" cy="687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3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ppcc\Desktop\МАРИНА - ДОКИ\прези мои\картинки\школьная тема\анатомия\сердце\Otdelnye-simptomy-serdecho-sosu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" r="4840"/>
          <a:stretch/>
        </p:blipFill>
        <p:spPr bwMode="auto">
          <a:xfrm>
            <a:off x="-20026" y="0"/>
            <a:ext cx="91640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0026" y="1715"/>
            <a:ext cx="9164026" cy="6858000"/>
          </a:xfrm>
        </p:spPr>
        <p:txBody>
          <a:bodyPr lIns="720000" tIns="360000" rIns="720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Сердце </a:t>
            </a:r>
            <a:r>
              <a:rPr lang="en-US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</a:t>
            </a:r>
            <a:r>
              <a:rPr lang="ru-RU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и</a:t>
            </a:r>
            <a:r>
              <a:rPr lang="en-US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</a:t>
            </a:r>
            <a:r>
              <a:rPr lang="ru-RU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кровеносная</a:t>
            </a:r>
            <a:r>
              <a:rPr lang="en-US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/>
            </a:r>
            <a:br>
              <a:rPr lang="en-US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en-US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</a:t>
            </a:r>
            <a:r>
              <a:rPr lang="ru-RU" sz="6000" b="1" dirty="0" smtClean="0">
                <a:ln w="38100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система</a:t>
            </a:r>
            <a:endParaRPr lang="ru-RU" sz="6000" b="1" dirty="0">
              <a:ln w="38100">
                <a:noFill/>
              </a:ln>
              <a:solidFill>
                <a:srgbClr val="014513"/>
              </a:solidFill>
              <a:effectLst>
                <a:glow rad="127000">
                  <a:srgbClr val="FFFF00"/>
                </a:glow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540000" tIns="540000" rIns="540000" bIns="36000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400" b="1" dirty="0" smtClean="0">
                <a:ln w="28575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Занятия  на  свежем  воздухе благоприятно  влияют </a:t>
            </a:r>
          </a:p>
          <a:p>
            <a:pPr algn="ctr">
              <a:lnSpc>
                <a:spcPct val="150000"/>
              </a:lnSpc>
            </a:pPr>
            <a:r>
              <a:rPr lang="ru-RU" sz="4400" b="1" dirty="0">
                <a:ln w="28575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н</a:t>
            </a:r>
            <a:r>
              <a:rPr lang="ru-RU" sz="4400" b="1" dirty="0" smtClean="0">
                <a:ln w="28575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а  сердечно - сосудистую систему,  усиливая  приток крови  к  работающим</a:t>
            </a:r>
            <a:r>
              <a:rPr lang="en-US" sz="4400" b="1" dirty="0" smtClean="0">
                <a:ln w="28575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</a:t>
            </a:r>
            <a:r>
              <a:rPr lang="ru-RU" sz="4400" b="1" dirty="0" smtClean="0">
                <a:ln w="28575">
                  <a:noFill/>
                </a:ln>
                <a:solidFill>
                  <a:srgbClr val="014513"/>
                </a:solidFill>
                <a:effectLst>
                  <a:glow rad="127000">
                    <a:srgbClr val="FFFF00"/>
                  </a:glow>
                </a:effectLst>
              </a:rPr>
              <a:t> мышцам</a:t>
            </a:r>
            <a:endParaRPr lang="ru-RU" sz="4400" b="1" dirty="0">
              <a:ln w="28575">
                <a:noFill/>
              </a:ln>
              <a:solidFill>
                <a:srgbClr val="014513"/>
              </a:solidFill>
              <a:effectLst>
                <a:glow rad="127000">
                  <a:srgbClr val="FFFF00"/>
                </a:glow>
              </a:effectLst>
            </a:endParaRPr>
          </a:p>
        </p:txBody>
      </p:sp>
      <p:pic>
        <p:nvPicPr>
          <p:cNvPr id="7" name="Picture 2" descr="C:\Users\hppcc\Desktop\МАРИНА - ДОКИ\прези мои\картинки\школьная тема\анатомия\сердце\6BiaA98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31640" cy="116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hppcc\Desktop\МАРИНА - ДОКИ\прези мои\картинки\школьная тема\анатомия\сердце\Serdechno-sosudistaya-sistema-e1378916059117-450x2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26" y="0"/>
            <a:ext cx="9164026" cy="685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76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4" dur="6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1183" y="6336"/>
            <a:ext cx="9305479" cy="6851664"/>
          </a:xfrm>
        </p:spPr>
        <p:txBody>
          <a:bodyPr lIns="720000" tIns="360000" rIns="720000" anchor="ctr" anchorCtr="0">
            <a:normAutofit/>
          </a:bodyPr>
          <a:lstStyle/>
          <a:p>
            <a:pPr algn="ctr"/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Лёгкие </a:t>
            </a:r>
            <a:r>
              <a:rPr lang="en-US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 </a:t>
            </a:r>
            <a:b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дыхательная </a:t>
            </a:r>
            <a:b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система</a:t>
            </a:r>
            <a:endParaRPr lang="ru-RU" sz="66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100" name="Picture 4" descr="C:\Users\hppcc\Desktop\МАРИНА - ДОКИ\прези мои\картинки\школьная тема\анатомия\лёгкие\fcb6b_breath-sound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" r="5442"/>
          <a:stretch/>
        </p:blipFill>
        <p:spPr bwMode="auto">
          <a:xfrm>
            <a:off x="0" y="6336"/>
            <a:ext cx="9244297" cy="685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ppcc\Desktop\МАРИНА - ДОКИ\прези мои\картинки\школьная тема\анатомия\лёгкие\lun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0" y="2275"/>
            <a:ext cx="9144000" cy="6858000"/>
          </a:xfrm>
          <a:prstGeom prst="rect">
            <a:avLst/>
          </a:prstGeom>
        </p:spPr>
        <p:txBody>
          <a:bodyPr vert="horz" lIns="720000" tIns="360000" rIns="720000" bIns="36000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процессе 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занятий развивается 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грудная клетка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и увеличивается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сила дыхательных </a:t>
            </a:r>
            <a:r>
              <a:rPr lang="en-US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000" b="1" dirty="0" smtClean="0">
                <a:ln w="254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мышц</a:t>
            </a:r>
            <a:endParaRPr lang="ru-RU" sz="6000" b="1" dirty="0">
              <a:ln w="25400">
                <a:solidFill>
                  <a:srgbClr val="FFFF00"/>
                </a:solidFill>
              </a:ln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3" descr="C:\Users\hppcc\Desktop\МАРИНА - ДОКИ\прези мои\картинки\школьная тема\анатомия\лёгкие\Bahaya-Rokok-Bagi-Paru-Paru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r="5049"/>
          <a:stretch/>
        </p:blipFill>
        <p:spPr bwMode="auto">
          <a:xfrm>
            <a:off x="-61182" y="-2275"/>
            <a:ext cx="9305479" cy="686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23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00792" cy="6858000"/>
          </a:xfrm>
        </p:spPr>
        <p:txBody>
          <a:bodyPr lIns="252000" tIns="0" rIns="25200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Центральная </a:t>
            </a:r>
            <a:b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 </a:t>
            </a:r>
            <a:r>
              <a:rPr lang="en-US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периферическая нервная </a:t>
            </a:r>
            <a:r>
              <a:rPr lang="en-US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66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система</a:t>
            </a:r>
            <a:endParaRPr lang="ru-RU" sz="66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C:\Users\hppcc\Desktop\МАРИНА - ДОКИ\прези мои\картинки\школьная тема\анатомия\нервная система\нервная систем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" b="22973"/>
          <a:stretch/>
        </p:blipFill>
        <p:spPr bwMode="auto">
          <a:xfrm>
            <a:off x="-1" y="-2306"/>
            <a:ext cx="9211889" cy="686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2514" y="17365"/>
            <a:ext cx="9144000" cy="6891368"/>
          </a:xfrm>
          <a:prstGeom prst="rect">
            <a:avLst/>
          </a:prstGeom>
        </p:spPr>
        <p:txBody>
          <a:bodyPr vert="horz" lIns="360000" tIns="360000" rIns="360000" bIns="360000" anchor="ctr" anchorCtr="0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Передвижения</a:t>
            </a:r>
          </a:p>
          <a:p>
            <a:pPr algn="ctr">
              <a:lnSpc>
                <a:spcPct val="150000"/>
              </a:lnSpc>
            </a:pP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</a:t>
            </a:r>
            <a:r>
              <a:rPr lang="en-US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лыжах </a:t>
            </a:r>
          </a:p>
          <a:p>
            <a:pPr algn="ctr">
              <a:lnSpc>
                <a:spcPct val="150000"/>
              </a:lnSpc>
            </a:pP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благотворно </a:t>
            </a:r>
            <a:r>
              <a:rPr lang="en-US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влияют</a:t>
            </a:r>
          </a:p>
          <a:p>
            <a:pPr algn="ctr">
              <a:lnSpc>
                <a:spcPct val="150000"/>
              </a:lnSpc>
            </a:pP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 нервную </a:t>
            </a:r>
            <a:r>
              <a:rPr lang="en-US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dirty="0" smtClean="0">
                <a:ln w="3810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систему</a:t>
            </a:r>
            <a:endParaRPr lang="ru-RU" sz="5400" b="1" dirty="0">
              <a:ln w="38100">
                <a:solidFill>
                  <a:srgbClr val="FFFF00"/>
                </a:solidFill>
              </a:ln>
              <a:solidFill>
                <a:srgbClr val="00206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3" descr="C:\Users\hppcc\Desktop\МАРИНА - ДОКИ\прези мои\картинки\школьная тема\анатомия\нервная система\neyrony_impulsy_1920x108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r="17885"/>
          <a:stretch/>
        </p:blipFill>
        <p:spPr bwMode="auto">
          <a:xfrm>
            <a:off x="-14889" y="4807"/>
            <a:ext cx="9252519" cy="691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hppcc\Desktop\МАРИНА - ДОКИ\прези мои\картинки\школьная тема\анатомия\нервная система\tsns-i-rost-myishts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r="3320"/>
          <a:stretch/>
        </p:blipFill>
        <p:spPr bwMode="auto">
          <a:xfrm>
            <a:off x="-25410" y="-8897"/>
            <a:ext cx="9169410" cy="695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7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5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4701</TotalTime>
  <Words>460</Words>
  <Application>Microsoft Office PowerPoint</Application>
  <PresentationFormat>Экран (4:3)</PresentationFormat>
  <Paragraphs>109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Calibri</vt:lpstr>
      <vt:lpstr>Constantia</vt:lpstr>
      <vt:lpstr>Wingdings 2</vt:lpstr>
      <vt:lpstr>Поток</vt:lpstr>
      <vt:lpstr>Лыжная  подготовка в  школе</vt:lpstr>
      <vt:lpstr>ПРАВИЛА   БЕЗОПАСНОСТИ  НА  ЗАНЯТИЯХ  ЛЫЖНОЙ  ПОДГОТОВКОЙ</vt:lpstr>
      <vt:lpstr>Презентация PowerPoint</vt:lpstr>
      <vt:lpstr>Презентация PowerPoint</vt:lpstr>
      <vt:lpstr>Лыжный  спорт  является одним  из  самых массовых  видов  спорта</vt:lpstr>
      <vt:lpstr>Ходьба  и  бег  на  лыжах улучшает  работу внутренних  органов  и  систем  организма</vt:lpstr>
      <vt:lpstr>Сердце  и  кровеносная   система</vt:lpstr>
      <vt:lpstr>Лёгкие  и  дыхательная  система</vt:lpstr>
      <vt:lpstr>Центральная  и  периферическая нервная  система</vt:lpstr>
      <vt:lpstr>Большая  амплитуда  движений, ритмичное  чередование напряжения  и  расслабления мышц   способствуют  развитию  скелетно - мышечной  системы</vt:lpstr>
      <vt:lpstr>Презентация PowerPoint</vt:lpstr>
      <vt:lpstr>На занятиях  лыжной подготовкой развиваются все физические качества</vt:lpstr>
      <vt:lpstr>Занимаясь  лыжными  гонками,  вы  воспитываете  в  себе морально – волевые качества</vt:lpstr>
      <vt:lpstr>Активное  влияние  природы  во  время  занятий лыжным  спортом  оказывает положительное  воздействие на  эмоциональное состояние  человека</vt:lpstr>
      <vt:lpstr>ВАШЕ  ЗДОРОВЬЕ   –   В  ВАШИХ  РУКАХ !</vt:lpstr>
      <vt:lpstr>Классический  стиль</vt:lpstr>
      <vt:lpstr>Лыжные классические ходы бывают:</vt:lpstr>
      <vt:lpstr>При  передвижении  на  лыжах, выполняются  толчки  сначала  одной, а  затем  другой  палкой. Такие  лыжные  ходы  называются    попеременными</vt:lpstr>
      <vt:lpstr>Свободный  стиль</vt:lpstr>
      <vt:lpstr>Коньковый стиль</vt:lpstr>
      <vt:lpstr>Презентация PowerPoint</vt:lpstr>
      <vt:lpstr>Презентация PowerPoint</vt:lpstr>
      <vt:lpstr>Презентация PowerPoint</vt:lpstr>
      <vt:lpstr>Презентация PowerPoint</vt:lpstr>
      <vt:lpstr>Торможение  «плугом» применяют  при  прямом  спуске (прямо  вниз)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Yaroslav</cp:lastModifiedBy>
  <cp:revision>501</cp:revision>
  <dcterms:created xsi:type="dcterms:W3CDTF">2015-11-24T00:37:52Z</dcterms:created>
  <dcterms:modified xsi:type="dcterms:W3CDTF">2024-01-04T17:42:14Z</dcterms:modified>
</cp:coreProperties>
</file>