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2088232"/>
          </a:xfrm>
        </p:spPr>
        <p:txBody>
          <a:bodyPr>
            <a:normAutofit/>
          </a:bodyPr>
          <a:lstStyle/>
          <a:p>
            <a:pPr algn="ctr"/>
            <a:r>
              <a:rPr lang="ru-RU" sz="7200" i="1" spc="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Реки России</a:t>
            </a:r>
            <a:br>
              <a:rPr lang="ru-RU" sz="7200" i="1" spc="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i="1" spc="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Река Дон</a:t>
            </a:r>
            <a:endParaRPr lang="ru-RU" sz="5300" i="1" spc="6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653136"/>
            <a:ext cx="7772400" cy="136815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ченица 4 «В» класса ГБОУ Школа № 1383</a:t>
            </a:r>
          </a:p>
          <a:p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Оборотова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Дарья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уководитель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Пищальникова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8388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effectLst/>
              </a:rPr>
              <a:t>Земноводные и пресмыкающиеся</a:t>
            </a:r>
            <a:endParaRPr lang="ru-RU" sz="24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3" name="Рисунок 2" descr="водяная лягуш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3" y="1412777"/>
            <a:ext cx="2088232" cy="13814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2852936"/>
            <a:ext cx="2250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водяная лягушка</a:t>
            </a:r>
            <a:endParaRPr lang="ru-RU" dirty="0"/>
          </a:p>
        </p:txBody>
      </p:sp>
      <p:pic>
        <p:nvPicPr>
          <p:cNvPr id="5" name="Рисунок 4" descr="жерлян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1412776"/>
            <a:ext cx="2160240" cy="13741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59832" y="2852936"/>
            <a:ext cx="2436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лягушка жерлянка</a:t>
            </a:r>
            <a:endParaRPr lang="ru-RU" dirty="0"/>
          </a:p>
        </p:txBody>
      </p:sp>
      <p:pic>
        <p:nvPicPr>
          <p:cNvPr id="7" name="Рисунок 6" descr="зеленая жаб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4859" y="1409325"/>
            <a:ext cx="2104979" cy="13714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28184" y="2802276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зеленая жаба</a:t>
            </a:r>
            <a:endParaRPr lang="ru-RU" dirty="0"/>
          </a:p>
        </p:txBody>
      </p:sp>
      <p:pic>
        <p:nvPicPr>
          <p:cNvPr id="9" name="Рисунок 8" descr="трито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3573016"/>
            <a:ext cx="2191122" cy="14539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43608" y="5013176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тритон</a:t>
            </a:r>
            <a:endParaRPr lang="ru-RU" dirty="0"/>
          </a:p>
        </p:txBody>
      </p:sp>
      <p:pic>
        <p:nvPicPr>
          <p:cNvPr id="11" name="Рисунок 10" descr="черепах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06067" y="3573016"/>
            <a:ext cx="2055410" cy="14401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77171" y="5013176"/>
            <a:ext cx="2484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болотная черепаха</a:t>
            </a:r>
            <a:endParaRPr lang="ru-RU" dirty="0"/>
          </a:p>
        </p:txBody>
      </p:sp>
      <p:pic>
        <p:nvPicPr>
          <p:cNvPr id="13" name="Рисунок 12" descr="уж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40152" y="3590385"/>
            <a:ext cx="2160240" cy="143793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660232" y="499888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ужи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0583" y="332656"/>
            <a:ext cx="2592288" cy="720080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effectLst/>
              </a:rPr>
              <a:t>ПТИЦЫ</a:t>
            </a:r>
            <a:endParaRPr lang="ru-RU" sz="24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3" name="Рисунок 2" descr="аис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836712"/>
            <a:ext cx="2261245" cy="1553251"/>
          </a:xfrm>
          <a:prstGeom prst="rect">
            <a:avLst/>
          </a:prstGeom>
        </p:spPr>
      </p:pic>
      <p:pic>
        <p:nvPicPr>
          <p:cNvPr id="4" name="Рисунок 3" descr="камышов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1628800"/>
            <a:ext cx="1512168" cy="1796222"/>
          </a:xfrm>
          <a:prstGeom prst="rect">
            <a:avLst/>
          </a:prstGeom>
        </p:spPr>
      </p:pic>
      <p:pic>
        <p:nvPicPr>
          <p:cNvPr id="5" name="Рисунок 4" descr="кули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908720"/>
            <a:ext cx="2160240" cy="1500002"/>
          </a:xfrm>
          <a:prstGeom prst="rect">
            <a:avLst/>
          </a:prstGeom>
        </p:spPr>
      </p:pic>
      <p:pic>
        <p:nvPicPr>
          <p:cNvPr id="6" name="Рисунок 5" descr="цапля б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3068960"/>
            <a:ext cx="2170931" cy="1656184"/>
          </a:xfrm>
          <a:prstGeom prst="rect">
            <a:avLst/>
          </a:prstGeom>
        </p:spPr>
      </p:pic>
      <p:pic>
        <p:nvPicPr>
          <p:cNvPr id="7" name="Рисунок 6" descr="цапля с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00192" y="3140968"/>
            <a:ext cx="1946523" cy="1316045"/>
          </a:xfrm>
          <a:prstGeom prst="rect">
            <a:avLst/>
          </a:prstGeom>
        </p:spPr>
      </p:pic>
      <p:pic>
        <p:nvPicPr>
          <p:cNvPr id="8" name="Рисунок 7" descr="утк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65667" y="3926130"/>
            <a:ext cx="2042344" cy="13594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75656" y="2492896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аист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486916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цапля  белая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732240" y="2564904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кулик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779912" y="3429000"/>
            <a:ext cx="1553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камышевка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372200" y="4581128"/>
            <a:ext cx="1662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цапля серая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765892" y="5413866"/>
            <a:ext cx="149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дикая утка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068" y="404664"/>
            <a:ext cx="818388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effectLst/>
              </a:rPr>
              <a:t>МЛЕКОПИТАЮЩИЕ</a:t>
            </a:r>
            <a:endParaRPr lang="ru-RU" sz="24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3" name="Рисунок 2" descr="бобе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196752"/>
            <a:ext cx="1836961" cy="12252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2420888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бобр</a:t>
            </a:r>
            <a:endParaRPr lang="ru-RU" dirty="0"/>
          </a:p>
        </p:txBody>
      </p:sp>
      <p:pic>
        <p:nvPicPr>
          <p:cNvPr id="5" name="Рисунок 4" descr="выдр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1196753"/>
            <a:ext cx="1809900" cy="11720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95936" y="2348880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выдра</a:t>
            </a:r>
            <a:endParaRPr lang="ru-RU" dirty="0"/>
          </a:p>
        </p:txBody>
      </p:sp>
      <p:pic>
        <p:nvPicPr>
          <p:cNvPr id="7" name="Рисунок 6" descr="летучая мыш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59726" y="1268761"/>
            <a:ext cx="1621192" cy="10801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60232" y="2420888"/>
            <a:ext cx="1888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летучая мышь</a:t>
            </a:r>
            <a:endParaRPr lang="ru-RU" dirty="0"/>
          </a:p>
        </p:txBody>
      </p:sp>
      <p:pic>
        <p:nvPicPr>
          <p:cNvPr id="9" name="Рисунок 8" descr="нор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2924944"/>
            <a:ext cx="1800200" cy="11982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59632" y="4221088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норка</a:t>
            </a:r>
            <a:endParaRPr lang="ru-RU" dirty="0"/>
          </a:p>
        </p:txBody>
      </p:sp>
      <p:pic>
        <p:nvPicPr>
          <p:cNvPr id="11" name="Рисунок 10" descr="ондатр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67944" y="2708920"/>
            <a:ext cx="1152128" cy="14401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67944" y="4149080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ондатра</a:t>
            </a:r>
            <a:endParaRPr lang="ru-RU" dirty="0"/>
          </a:p>
        </p:txBody>
      </p:sp>
      <p:pic>
        <p:nvPicPr>
          <p:cNvPr id="13" name="Рисунок 12" descr="суслик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92080" y="4149080"/>
            <a:ext cx="1296144" cy="12961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64088" y="5517232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суслик</a:t>
            </a:r>
            <a:endParaRPr lang="ru-RU" dirty="0"/>
          </a:p>
        </p:txBody>
      </p:sp>
      <p:pic>
        <p:nvPicPr>
          <p:cNvPr id="15" name="Рисунок 14" descr="тушканчик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699792" y="4293096"/>
            <a:ext cx="1152128" cy="115212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483768" y="5445224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тушканчик</a:t>
            </a:r>
            <a:endParaRPr lang="ru-RU" dirty="0"/>
          </a:p>
        </p:txBody>
      </p:sp>
      <p:pic>
        <p:nvPicPr>
          <p:cNvPr id="17" name="Рисунок 16" descr="хорь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948264" y="3068960"/>
            <a:ext cx="1620180" cy="108012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308304" y="4221088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хорёк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48680"/>
            <a:ext cx="5544616" cy="504056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solidFill>
                  <a:schemeClr val="tx1"/>
                </a:solidFill>
                <a:effectLst/>
              </a:rPr>
              <a:t>Влияние деятельности человека</a:t>
            </a:r>
            <a:endParaRPr lang="ru-RU" sz="24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3" name="Picture 2" descr="E:\дон2\Дон\dbb969f4653b51931d0d46c1735a57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230425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Картинка 2 из 14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556792"/>
            <a:ext cx="2339752" cy="175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Картинка 62 из 1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204864"/>
            <a:ext cx="255521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Картинка 6 из 1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077072"/>
            <a:ext cx="220824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Картинка 2 из 46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4005064"/>
            <a:ext cx="2411760" cy="181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677768"/>
          </a:xfrm>
        </p:spPr>
        <p:txBody>
          <a:bodyPr>
            <a:normAutofit/>
          </a:bodyPr>
          <a:lstStyle/>
          <a:p>
            <a:pPr algn="ctr"/>
            <a: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Что люди делают для охраны реки</a:t>
            </a:r>
            <a:endParaRPr lang="ru-RU" sz="28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2" descr="image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20688"/>
            <a:ext cx="6578795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830" y="4408017"/>
            <a:ext cx="7836356" cy="15121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200" b="0" dirty="0" smtClean="0">
                <a:solidFill>
                  <a:schemeClr val="tx1"/>
                </a:solidFill>
                <a:effectLst/>
              </a:rPr>
              <a:t>На отдельных участках Дона созданы специальные природные зоны и заповедники для разведения редких животных и птиц, таких как выхухоль, </a:t>
            </a:r>
            <a:r>
              <a:rPr lang="ru-RU" sz="2200" b="0" dirty="0" err="1" smtClean="0">
                <a:solidFill>
                  <a:schemeClr val="tx1"/>
                </a:solidFill>
                <a:effectLst/>
              </a:rPr>
              <a:t>орлан-белохвост</a:t>
            </a:r>
            <a:r>
              <a:rPr lang="ru-RU" sz="2200" b="0" dirty="0" smtClean="0">
                <a:solidFill>
                  <a:schemeClr val="tx1"/>
                </a:solidFill>
                <a:effectLst/>
              </a:rPr>
              <a:t>, скопа речная и других.</a:t>
            </a:r>
            <a:endParaRPr lang="ru-RU" sz="22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2" descr="image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3057144" cy="231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imag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764704"/>
            <a:ext cx="357187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183880" cy="1584176"/>
          </a:xfrm>
        </p:spPr>
        <p:txBody>
          <a:bodyPr>
            <a:noAutofit/>
          </a:bodyPr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</a:rPr>
            </a:br>
            <a:r>
              <a:rPr lang="ru-RU" sz="2000" b="0" dirty="0">
                <a:solidFill>
                  <a:schemeClr val="tx1"/>
                </a:solidFill>
                <a:effectLst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</a:rPr>
              <a:t>В ряде районов области действуют рыбоводческие хозяйства, которые занимаются разведением  ценных видов рыбы и выпускают малька в естественные водоёмы.</a:t>
            </a:r>
            <a:br>
              <a:rPr lang="ru-RU" sz="2000" b="0" dirty="0" smtClean="0">
                <a:solidFill>
                  <a:schemeClr val="tx1"/>
                </a:solidFill>
                <a:effectLst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</a:rPr>
              <a:t>      В верхнем течении запрещено судоходство для тех видов водного транспорта, которые сильно разрушают берега.       </a:t>
            </a:r>
            <a:endParaRPr lang="ru-RU" sz="2000" dirty="0">
              <a:effectLst/>
            </a:endParaRPr>
          </a:p>
        </p:txBody>
      </p:sp>
      <p:pic>
        <p:nvPicPr>
          <p:cNvPr id="4" name="Picture 2" descr="imag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7267" y="2403472"/>
            <a:ext cx="3500717" cy="3157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imag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403473"/>
            <a:ext cx="3638178" cy="319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77080" y="5601711"/>
            <a:ext cx="777686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+mj-lt"/>
              </a:rPr>
              <a:t>Берегозащитные сооружения на южном побережье Цимлянского водохранилища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183880" cy="172819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293096"/>
            <a:ext cx="8183880" cy="1944216"/>
          </a:xfrm>
        </p:spPr>
        <p:txBody>
          <a:bodyPr>
            <a:noAutofit/>
          </a:bodyPr>
          <a:lstStyle/>
          <a:p>
            <a:pPr lvl="0" algn="ctr"/>
            <a:r>
              <a:rPr lang="ru-RU" sz="2400" b="0" dirty="0" smtClean="0">
                <a:solidFill>
                  <a:schemeClr val="tx1"/>
                </a:solidFill>
                <a:effectLst/>
              </a:rPr>
              <a:t>Дон — река в Европейской части России. По площади водосбора, равной 422 тыс. км², в Европе уступает только Волге, Днепру и Дунаю. Длина реки — 1870 км.</a:t>
            </a:r>
            <a:br>
              <a:rPr lang="ru-RU" sz="2400" b="0" dirty="0" smtClean="0">
                <a:solidFill>
                  <a:schemeClr val="tx1"/>
                </a:solidFill>
                <a:effectLst/>
              </a:rPr>
            </a:br>
            <a:endParaRPr lang="ru-RU" sz="24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Содержимое 3" descr="99123744_large_morda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775431"/>
            <a:ext cx="4690220" cy="35176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0" y="548680"/>
            <a:ext cx="4010655" cy="57606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smtClean="0"/>
              <a:t>Исток Дона расположен в северной части  Средне-русской возвышенности, на высоте около 180 м над уровнем моря. За исток Дона часто принимают </a:t>
            </a:r>
            <a:r>
              <a:rPr lang="ru-RU" sz="2000" dirty="0" err="1" smtClean="0"/>
              <a:t>Шатское</a:t>
            </a:r>
            <a:r>
              <a:rPr lang="ru-RU" sz="2000" dirty="0" smtClean="0"/>
              <a:t> водохранилище к северу от города </a:t>
            </a:r>
          </a:p>
          <a:p>
            <a:pPr algn="just"/>
            <a:r>
              <a:rPr lang="ru-RU" sz="2000" dirty="0" smtClean="0"/>
              <a:t>Новомосковск Тульской области. Но настоящий исток находится в парке в 2—3 км к востоку (ручей </a:t>
            </a:r>
            <a:r>
              <a:rPr lang="ru-RU" sz="2000" dirty="0" err="1" smtClean="0"/>
              <a:t>Урванка</a:t>
            </a:r>
            <a:r>
              <a:rPr lang="ru-RU" sz="2000" dirty="0" smtClean="0"/>
              <a:t>). 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В Новомосковске </a:t>
            </a:r>
            <a:r>
              <a:rPr lang="ru-RU" sz="2000" dirty="0" err="1" smtClean="0"/>
              <a:t>установ</a:t>
            </a:r>
            <a:r>
              <a:rPr lang="ru-RU" sz="2000" dirty="0" smtClean="0"/>
              <a:t>-лен </a:t>
            </a:r>
            <a:r>
              <a:rPr lang="ru-RU" sz="2000" dirty="0" err="1" smtClean="0"/>
              <a:t>рхитектурный</a:t>
            </a:r>
            <a:r>
              <a:rPr lang="ru-RU" sz="2000" dirty="0" smtClean="0"/>
              <a:t> комп-</a:t>
            </a:r>
            <a:r>
              <a:rPr lang="ru-RU" sz="2000" dirty="0" err="1" smtClean="0"/>
              <a:t>лекс</a:t>
            </a:r>
            <a:r>
              <a:rPr lang="ru-RU" sz="2000" dirty="0" smtClean="0"/>
              <a:t> «Исток Дона». </a:t>
            </a:r>
          </a:p>
          <a:p>
            <a:pPr algn="just"/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80728"/>
            <a:ext cx="3611897" cy="48103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effectLst/>
              </a:rPr>
              <a:t>Дон – равнинная река.</a:t>
            </a:r>
            <a:br>
              <a:rPr lang="ru-RU" sz="2400" b="0" dirty="0" smtClean="0"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</a:rPr>
              <a:t> Правый берег реки имеет крутой уклон. Левый берег низменный и пологий. </a:t>
            </a:r>
            <a:endParaRPr lang="ru-RU" sz="24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Содержимое 3" descr="6887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692696"/>
            <a:ext cx="5583767" cy="4187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653136"/>
            <a:ext cx="8183880" cy="1224136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effectLst/>
              </a:rPr>
              <a:t>Дон замерзает в конце ноября − начале декабря.</a:t>
            </a:r>
            <a:br>
              <a:rPr lang="ru-RU" sz="2400" b="0" dirty="0" smtClean="0"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</a:rPr>
              <a:t> Река вскрывается в низовьях в конце марта.</a:t>
            </a:r>
            <a:endParaRPr lang="ru-RU" sz="24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92696"/>
            <a:ext cx="5583767" cy="4187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effectLst/>
              </a:rPr>
              <a:t>Использование реки в хозяйственной деятельности человека </a:t>
            </a:r>
            <a:endParaRPr lang="ru-RU" sz="2400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4" descr="Картинка 28 из 2581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28800"/>
            <a:ext cx="4681728" cy="311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7544" y="4941168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На протяжении почти 1600 км от устья река судоходна. </a:t>
            </a:r>
            <a:endParaRPr lang="ru-RU" sz="2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дон2\Дон\zTnLAIWrU1txXD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20688"/>
            <a:ext cx="331236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Картинка 58 из 255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620688"/>
            <a:ext cx="3382689" cy="2461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E:\дон2\Дон\adedd68997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501008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2" descr="E:\дон2\Дон\image0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356992"/>
            <a:ext cx="3251853" cy="24388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492896"/>
            <a:ext cx="8183880" cy="151216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ЖИВОТНЫЙ И РАСТИТЕЛЬНЫЙ МИР ДОНА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83880" cy="792088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effectLst/>
              </a:rPr>
              <a:t>РЫБЫ</a:t>
            </a:r>
            <a:endParaRPr lang="ru-RU" sz="24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5085184"/>
            <a:ext cx="7992888" cy="792162"/>
          </a:xfrm>
        </p:spPr>
        <p:txBody>
          <a:bodyPr/>
          <a:lstStyle/>
          <a:p>
            <a:pPr algn="ctr"/>
            <a:r>
              <a:rPr lang="ru-RU" b="0" dirty="0" smtClean="0"/>
              <a:t>В Дону водится 67 видов рыб.</a:t>
            </a:r>
            <a:endParaRPr lang="ru-RU" b="0" dirty="0"/>
          </a:p>
        </p:txBody>
      </p:sp>
      <p:pic>
        <p:nvPicPr>
          <p:cNvPr id="7" name="Содержимое 6" descr="i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60165"/>
            <a:ext cx="1607955" cy="888716"/>
          </a:xfrm>
        </p:spPr>
      </p:pic>
      <p:pic>
        <p:nvPicPr>
          <p:cNvPr id="9" name="Содержимое 8" descr="краснопёрка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2699792" y="1484784"/>
            <a:ext cx="1728192" cy="907301"/>
          </a:xfrm>
        </p:spPr>
      </p:pic>
      <p:sp>
        <p:nvSpPr>
          <p:cNvPr id="8" name="TextBox 7"/>
          <p:cNvSpPr txBox="1"/>
          <p:nvPr/>
        </p:nvSpPr>
        <p:spPr>
          <a:xfrm>
            <a:off x="539552" y="234888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плотва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2420888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краснопёрка</a:t>
            </a:r>
            <a:endParaRPr lang="ru-RU" dirty="0"/>
          </a:p>
        </p:txBody>
      </p:sp>
      <p:pic>
        <p:nvPicPr>
          <p:cNvPr id="11" name="Рисунок 10" descr="окун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1484784"/>
            <a:ext cx="1728192" cy="8640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76056" y="2420888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окунь</a:t>
            </a:r>
            <a:endParaRPr lang="ru-RU" dirty="0"/>
          </a:p>
        </p:txBody>
      </p:sp>
      <p:pic>
        <p:nvPicPr>
          <p:cNvPr id="13" name="Рисунок 12" descr="лещ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4248" y="1484784"/>
            <a:ext cx="1630755" cy="86409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64288" y="234888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лещ</a:t>
            </a:r>
            <a:endParaRPr lang="ru-RU" dirty="0"/>
          </a:p>
        </p:txBody>
      </p:sp>
      <p:pic>
        <p:nvPicPr>
          <p:cNvPr id="15" name="Рисунок 14" descr="сом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5576" y="2996952"/>
            <a:ext cx="2160240" cy="122413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03648" y="4437112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сом</a:t>
            </a:r>
            <a:endParaRPr lang="ru-RU" dirty="0"/>
          </a:p>
        </p:txBody>
      </p:sp>
      <p:pic>
        <p:nvPicPr>
          <p:cNvPr id="17" name="Рисунок 16" descr="судак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60232" y="3140968"/>
            <a:ext cx="1944240" cy="110585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236296" y="4293096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судак</a:t>
            </a:r>
            <a:endParaRPr lang="ru-RU" dirty="0"/>
          </a:p>
        </p:txBody>
      </p:sp>
      <p:pic>
        <p:nvPicPr>
          <p:cNvPr id="19" name="Рисунок 18" descr="щука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75856" y="2852936"/>
            <a:ext cx="3139974" cy="160037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355976" y="4509120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щука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160</TotalTime>
  <Words>190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Реки России Река Дон</vt:lpstr>
      <vt:lpstr>Дон — река в Европейской части России. По площади водосбора, равной 422 тыс. км², в Европе уступает только Волге, Днепру и Дунаю. Длина реки — 1870 км. </vt:lpstr>
      <vt:lpstr>Презентация PowerPoint</vt:lpstr>
      <vt:lpstr>Дон – равнинная река.  Правый берег реки имеет крутой уклон. Левый берег низменный и пологий. </vt:lpstr>
      <vt:lpstr>Дон замерзает в конце ноября − начале декабря.  Река вскрывается в низовьях в конце марта.</vt:lpstr>
      <vt:lpstr>Использование реки в хозяйственной деятельности человека </vt:lpstr>
      <vt:lpstr>Презентация PowerPoint</vt:lpstr>
      <vt:lpstr>ЖИВОТНЫЙ И РАСТИТЕЛЬНЫЙ МИР ДОНА</vt:lpstr>
      <vt:lpstr>РЫБЫ</vt:lpstr>
      <vt:lpstr>Земноводные и пресмыкающиеся</vt:lpstr>
      <vt:lpstr>ПТИЦЫ</vt:lpstr>
      <vt:lpstr>МЛЕКОПИТАЮЩИЕ</vt:lpstr>
      <vt:lpstr>Влияние деятельности человека</vt:lpstr>
      <vt:lpstr>Что люди делают для охраны реки</vt:lpstr>
      <vt:lpstr> На отдельных участках Дона созданы специальные природные зоны и заповедники для разведения редких животных и птиц, таких как выхухоль, орлан-белохвост, скопа речная и других.</vt:lpstr>
      <vt:lpstr>   В ряде районов области действуют рыбоводческие хозяйства, которые занимаются разведением  ценных видов рыбы и выпускают малька в естественные водоёмы.       В верхнем течении запрещено судоходство для тех видов водного транспорта, которые сильно разрушают берега.      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Река Дон</dc:title>
  <dc:creator>ASUS</dc:creator>
  <cp:lastModifiedBy>Tatiana</cp:lastModifiedBy>
  <cp:revision>25</cp:revision>
  <dcterms:created xsi:type="dcterms:W3CDTF">2016-11-27T15:50:00Z</dcterms:created>
  <dcterms:modified xsi:type="dcterms:W3CDTF">2024-01-04T18:05:53Z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669572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