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9" r:id="rId4"/>
    <p:sldId id="268" r:id="rId5"/>
    <p:sldId id="267" r:id="rId6"/>
    <p:sldId id="266" r:id="rId7"/>
    <p:sldId id="265" r:id="rId8"/>
    <p:sldId id="264" r:id="rId9"/>
    <p:sldId id="263" r:id="rId10"/>
    <p:sldId id="262" r:id="rId11"/>
    <p:sldId id="261" r:id="rId12"/>
    <p:sldId id="260" r:id="rId13"/>
    <p:sldId id="259" r:id="rId14"/>
    <p:sldId id="258" r:id="rId15"/>
    <p:sldId id="271" r:id="rId16"/>
    <p:sldId id="257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1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48AE7-6D1D-441A-AD71-5E837117F47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2C7F-2DFF-46DF-B95F-9C57800218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307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48AE7-6D1D-441A-AD71-5E837117F47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2C7F-2DFF-46DF-B95F-9C57800218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342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48AE7-6D1D-441A-AD71-5E837117F47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2C7F-2DFF-46DF-B95F-9C57800218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223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48AE7-6D1D-441A-AD71-5E837117F47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2C7F-2DFF-46DF-B95F-9C57800218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35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48AE7-6D1D-441A-AD71-5E837117F47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2C7F-2DFF-46DF-B95F-9C57800218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109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48AE7-6D1D-441A-AD71-5E837117F47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2C7F-2DFF-46DF-B95F-9C57800218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776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48AE7-6D1D-441A-AD71-5E837117F47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2C7F-2DFF-46DF-B95F-9C57800218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91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48AE7-6D1D-441A-AD71-5E837117F47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2C7F-2DFF-46DF-B95F-9C57800218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240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48AE7-6D1D-441A-AD71-5E837117F47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2C7F-2DFF-46DF-B95F-9C57800218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88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48AE7-6D1D-441A-AD71-5E837117F47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2C7F-2DFF-46DF-B95F-9C57800218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76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48AE7-6D1D-441A-AD71-5E837117F47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2C7F-2DFF-46DF-B95F-9C57800218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138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48AE7-6D1D-441A-AD71-5E837117F47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F2C7F-2DFF-46DF-B95F-9C57800218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880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1975" y="619125"/>
            <a:ext cx="11353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Нейропсихологические </a:t>
            </a:r>
            <a:r>
              <a:rPr lang="ru-RU" sz="36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игры и  упражнения</a:t>
            </a:r>
            <a:r>
              <a:rPr lang="ru-RU" sz="36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, </a:t>
            </a:r>
            <a:r>
              <a:rPr lang="ru-RU" sz="3600" dirty="0">
                <a:solidFill>
                  <a:srgbClr val="0000FF"/>
                </a:solidFill>
                <a:latin typeface="Arial Black" panose="020B0A04020102020204" pitchFamily="34" charset="0"/>
              </a:rPr>
              <a:t>используемые в работе с детьми с тяжёлыми нарушениями речи.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29100" y="5524500"/>
            <a:ext cx="76866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i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Учитель-логопед </a:t>
            </a:r>
          </a:p>
          <a:p>
            <a:pPr algn="r"/>
            <a:r>
              <a:rPr lang="ru-RU" i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МАДОУ «Детский сад «</a:t>
            </a:r>
            <a:r>
              <a:rPr lang="ru-RU" i="1" dirty="0" err="1" smtClean="0">
                <a:solidFill>
                  <a:srgbClr val="0070C0"/>
                </a:solidFill>
                <a:latin typeface="Arial Black" panose="020B0A04020102020204" pitchFamily="34" charset="0"/>
              </a:rPr>
              <a:t>Наукоград</a:t>
            </a:r>
            <a:r>
              <a:rPr lang="ru-RU" i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»</a:t>
            </a:r>
          </a:p>
          <a:p>
            <a:pPr algn="r"/>
            <a:r>
              <a:rPr lang="ru-RU" i="1" dirty="0" err="1" smtClean="0">
                <a:solidFill>
                  <a:srgbClr val="0070C0"/>
                </a:solidFill>
                <a:latin typeface="Arial Black" panose="020B0A04020102020204" pitchFamily="34" charset="0"/>
              </a:rPr>
              <a:t>Мусихина</a:t>
            </a:r>
            <a:r>
              <a:rPr lang="ru-RU" i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Т.Ю.</a:t>
            </a:r>
            <a:endParaRPr lang="ru-RU" i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cdn.culture.ru/images/13ae0e18-fa63-501a-a9fb-fd02d038d89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809628"/>
            <a:ext cx="4137024" cy="30381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459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23593" y="164856"/>
            <a:ext cx="4167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Релаксационные</a:t>
            </a:r>
            <a:endParaRPr lang="ru-RU" sz="2800" i="1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storage.yandexcloud.net/wr4img/407390_18_i_06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75" y="164856"/>
            <a:ext cx="2937075" cy="43430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humbs.dreamstime.com/b/%D0%BC%D0%B0-%D0%B5%D0%BD%D1%8C%D0%BA%D0%B8%D0%B5-%D1%80%D0%B5%D0%B1%D0%B5%D1%8F%D1%82%D0%B0-%D1%88%D0%B0%D1%80%D0%B6%D0%B0-%D1%81%D1%87%D0%B0%D1%81%D1%82-%D0%B8%D0%B2%D1%8B%D0%B5-%D1%81%D0%B8-%D1%8F-%D0%BD%D0%B0-%D0%BE%D0%B1-%D0%B0%D0%BA%D0%B5-7063875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97"/>
          <a:stretch/>
        </p:blipFill>
        <p:spPr bwMode="auto">
          <a:xfrm>
            <a:off x="7012946" y="893595"/>
            <a:ext cx="4821010" cy="34003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08606" y="4799797"/>
            <a:ext cx="5117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9900"/>
                </a:solidFill>
                <a:latin typeface="Arial Black" panose="020B0A04020102020204" pitchFamily="34" charset="0"/>
              </a:rPr>
              <a:t>Путешествие на облаке</a:t>
            </a:r>
            <a:endParaRPr lang="ru-RU" sz="2400" dirty="0">
              <a:solidFill>
                <a:srgbClr val="0099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150" y="4159233"/>
            <a:ext cx="4133551" cy="25664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5613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7675" y="193431"/>
            <a:ext cx="11229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Развитие коммуникативной и когнитивной сферы</a:t>
            </a:r>
            <a:endParaRPr lang="ru-RU" sz="2800" i="1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https://www.maam.ru/upload/blogs/ed58aaaabe3201b950d4f5dc1e3d10b3.p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" y="794143"/>
            <a:ext cx="2660650" cy="19966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675" y="2868317"/>
            <a:ext cx="3552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9900"/>
                </a:solidFill>
                <a:latin typeface="Arial Black" panose="020B0A04020102020204" pitchFamily="34" charset="0"/>
              </a:rPr>
              <a:t>Звуковые дорожки</a:t>
            </a:r>
            <a:endParaRPr lang="ru-RU" sz="2400" dirty="0">
              <a:solidFill>
                <a:srgbClr val="00990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2" name="Picture 4" descr="https://sun9-79.userapi.com/impg/BbMMDoC4T0O4iOT3tFgGx68lBIeJ5XxGS9N9rA/RiRN2P99vmM.jpg?size=480x360&amp;quality=96&amp;sign=3c326d5c22e932a4550ada7ff50498fc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044" y="842566"/>
            <a:ext cx="2667000" cy="20002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99856" y="2994418"/>
            <a:ext cx="2262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9900"/>
                </a:solidFill>
                <a:latin typeface="Arial Black" panose="020B0A04020102020204" pitchFamily="34" charset="0"/>
              </a:rPr>
              <a:t>Разложи…</a:t>
            </a:r>
            <a:endParaRPr lang="ru-RU" sz="2400" dirty="0">
              <a:solidFill>
                <a:srgbClr val="00990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4" name="Picture 6" descr="https://fsd.kopilkaurokov.ru/up/html/2019/11/17/k_5dd066f7b7b47/527254_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8269" y="843552"/>
            <a:ext cx="2869381" cy="21508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979309" y="3099149"/>
            <a:ext cx="2886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9900"/>
                </a:solidFill>
                <a:latin typeface="Arial Black" panose="020B0A04020102020204" pitchFamily="34" charset="0"/>
              </a:rPr>
              <a:t>Хлопни, топни</a:t>
            </a:r>
            <a:endParaRPr lang="ru-RU" sz="2400" dirty="0">
              <a:solidFill>
                <a:srgbClr val="00990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6" name="Picture 8" descr="https://blogger.googleusercontent.com/img/b/R29vZ2xl/AVvXsEjMNfjkFEASacsmhGxHKV6PJEvaA7F2xACYEsN6WWklT4OTmCm34_ggL44V3nnjlQfC1pWt1k-kmoNRhn-iA_TCB8XTunWkUTSOw7JlGAcrp-NstWoC-4VvhaHwQWbsz5E0a3n1FzbFH6oF1D4zXLknhNQpY5nlMp4olJAOeikiKYXu7ffFkZZBvYzxEw/s1602/%D1%80%D0%B0%D0%B7%D0%BD%D0%BE%D1%86%D0%B2%D0%B5%D1%82%D0%BD%D1%8B%D0%B5%20%D0%B4%D0%BE%D1%80%D0%BE%D0%B6%D0%BA%D0%B8_%D0%A1%D1%82%D1%80%D0%B0%D0%BD%D0%B8%D1%86%D0%B0_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3665545"/>
            <a:ext cx="2892039" cy="20453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5902140"/>
            <a:ext cx="3845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9900"/>
                </a:solidFill>
                <a:latin typeface="Arial Black" panose="020B0A04020102020204" pitchFamily="34" charset="0"/>
              </a:rPr>
              <a:t>Волшебная дорожка</a:t>
            </a:r>
            <a:endParaRPr lang="ru-RU" sz="2400" dirty="0">
              <a:solidFill>
                <a:srgbClr val="009900"/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Picture 11" descr="P115078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699466"/>
            <a:ext cx="2730428" cy="20473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P309074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214" y="3682020"/>
            <a:ext cx="2676983" cy="20124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P309074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7197" y="3699466"/>
            <a:ext cx="2618391" cy="19775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9025913" y="5902139"/>
            <a:ext cx="1780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9900"/>
                </a:solidFill>
                <a:latin typeface="Arial Black" panose="020B0A04020102020204" pitchFamily="34" charset="0"/>
              </a:rPr>
              <a:t>Рыбалка</a:t>
            </a:r>
            <a:endParaRPr lang="ru-RU" sz="2400" dirty="0">
              <a:solidFill>
                <a:srgbClr val="00990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45119" y="5924163"/>
            <a:ext cx="3397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9900"/>
                </a:solidFill>
                <a:latin typeface="Arial Black" panose="020B0A04020102020204" pitchFamily="34" charset="0"/>
              </a:rPr>
              <a:t>Подбери ключик</a:t>
            </a:r>
            <a:endParaRPr lang="ru-RU" sz="2400" dirty="0">
              <a:solidFill>
                <a:srgbClr val="0099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40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77" y="95250"/>
            <a:ext cx="1872286" cy="2495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</a:extLst>
        </p:spPr>
      </p:pic>
      <p:pic>
        <p:nvPicPr>
          <p:cNvPr id="5" name="Picture 10" descr="P115079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1" y="95250"/>
            <a:ext cx="3333750" cy="25007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8976" y="3552954"/>
            <a:ext cx="3378027" cy="2533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0001" y="212059"/>
            <a:ext cx="3171655" cy="23787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4237" y="3552954"/>
            <a:ext cx="3377303" cy="25329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136653" y="2760757"/>
            <a:ext cx="2867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9900"/>
                </a:solidFill>
                <a:latin typeface="Arial Black" panose="020B0A04020102020204" pitchFamily="34" charset="0"/>
              </a:rPr>
              <a:t>Сухой бассейн</a:t>
            </a:r>
            <a:endParaRPr lang="ru-RU" sz="2400" dirty="0">
              <a:solidFill>
                <a:srgbClr val="009900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61282" y="2760756"/>
            <a:ext cx="2910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9900"/>
                </a:solidFill>
                <a:latin typeface="Arial Black" panose="020B0A04020102020204" pitchFamily="34" charset="0"/>
              </a:rPr>
              <a:t>Весёлый повар</a:t>
            </a:r>
            <a:endParaRPr lang="ru-RU" sz="2400" dirty="0">
              <a:solidFill>
                <a:srgbClr val="0099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32081" y="2779391"/>
            <a:ext cx="2109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9900"/>
                </a:solidFill>
                <a:latin typeface="Arial Black" panose="020B0A04020102020204" pitchFamily="34" charset="0"/>
              </a:rPr>
              <a:t>Выложи…</a:t>
            </a:r>
            <a:endParaRPr lang="ru-RU" sz="2400" dirty="0">
              <a:solidFill>
                <a:srgbClr val="00990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70165" y="6186173"/>
            <a:ext cx="4229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9900"/>
                </a:solidFill>
                <a:latin typeface="Arial Black" panose="020B0A04020102020204" pitchFamily="34" charset="0"/>
              </a:rPr>
              <a:t>Волшебные клавиши</a:t>
            </a:r>
            <a:endParaRPr lang="ru-RU" sz="2400" dirty="0">
              <a:solidFill>
                <a:srgbClr val="0099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65664" y="6186173"/>
            <a:ext cx="1916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009900"/>
                </a:solidFill>
                <a:latin typeface="Arial Black" panose="020B0A04020102020204" pitchFamily="34" charset="0"/>
              </a:rPr>
              <a:t>Бизиборд</a:t>
            </a:r>
            <a:endParaRPr lang="ru-RU" sz="2400" dirty="0">
              <a:solidFill>
                <a:srgbClr val="0099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64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7675" y="193431"/>
            <a:ext cx="11229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Упражнения с правилами</a:t>
            </a:r>
            <a:endParaRPr lang="ru-RU" sz="2800" i="1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 descr="https://polesie-igrushki.ru/upload/iblock/ad2/ad210d92ca327cf40e4d998baa5b99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1" y="3915768"/>
            <a:ext cx="3070224" cy="28169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ovcominvest.ru/uploads/photo/1039/image/8c728d927c2ea69b680ec89845e8537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839482"/>
            <a:ext cx="4422775" cy="30762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un9-17.userapi.com/impg/T2miW8wcjuotU2J5AEsJo8pR420KBGF7n6rDRA/GqvrOBJyXcE.jpg?size=1040x720&amp;quality=95&amp;sign=cb39ed9fde87f9e1e12ad7f8d12db1d7&amp;c_uniq_tag=oPTx85INB7P39F1MR_LpT4dT7suYdEJWO8GhJ-aKO1w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2075" y="968657"/>
            <a:ext cx="4070350" cy="28179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275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227469"/>
            <a:ext cx="119634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66"/>
                </a:solidFill>
                <a:latin typeface="Arial Black" panose="020B0A04020102020204" pitchFamily="34" charset="0"/>
              </a:rPr>
              <a:t>Результаты использования нейропсихологических игр в коррекционно-образовательном процессе с детьми, имеющими тяжёлые нарушения речи</a:t>
            </a:r>
            <a:endParaRPr lang="ru-RU" sz="3200" dirty="0">
              <a:solidFill>
                <a:srgbClr val="FF0066"/>
              </a:solidFill>
              <a:latin typeface="Arial Black" panose="020B0A04020102020204" pitchFamily="34" charset="0"/>
            </a:endParaRPr>
          </a:p>
          <a:p>
            <a:pPr algn="ctr"/>
            <a:endParaRPr lang="ru-RU" sz="2400" dirty="0">
              <a:solidFill>
                <a:srgbClr val="FF0066"/>
              </a:solidFill>
              <a:latin typeface="Arial Black" panose="020B0A040201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00FF"/>
                </a:solidFill>
                <a:latin typeface="Arial Black" panose="020B0A04020102020204" pitchFamily="34" charset="0"/>
              </a:rPr>
              <a:t>д</a:t>
            </a:r>
            <a:r>
              <a:rPr lang="ru-RU" sz="24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ети стали наиболее «спокойными», находят самостоятельно занятие по выбору;</a:t>
            </a:r>
            <a:endParaRPr lang="ru-RU" sz="2400" dirty="0">
              <a:solidFill>
                <a:srgbClr val="0000FF"/>
              </a:solidFill>
              <a:latin typeface="Arial Black" panose="020B0A040201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00FF"/>
                </a:solidFill>
                <a:latin typeface="Arial Black" panose="020B0A04020102020204" pitchFamily="34" charset="0"/>
              </a:rPr>
              <a:t>л</a:t>
            </a:r>
            <a:r>
              <a:rPr lang="ru-RU" sz="24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учше запоминают материал, активно отвечают на вопросы по пройденной теме;</a:t>
            </a:r>
            <a:endParaRPr lang="ru-RU" sz="2400" dirty="0">
              <a:solidFill>
                <a:srgbClr val="0000FF"/>
              </a:solidFill>
              <a:latin typeface="Arial Black" panose="020B0A040201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00FF"/>
                </a:solidFill>
                <a:latin typeface="Arial Black" panose="020B0A04020102020204" pitchFamily="34" charset="0"/>
              </a:rPr>
              <a:t>п</a:t>
            </a:r>
            <a:r>
              <a:rPr lang="ru-RU" sz="24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овысилась переключаемость с одного вида деятельности на другой, увеличился объём выполняемых заданий на занятии;</a:t>
            </a:r>
            <a:endParaRPr lang="ru-RU" sz="2400" dirty="0">
              <a:solidFill>
                <a:srgbClr val="0000FF"/>
              </a:solidFill>
              <a:latin typeface="Arial Black" panose="020B0A040201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00FF"/>
                </a:solidFill>
                <a:latin typeface="Arial Black" panose="020B0A04020102020204" pitchFamily="34" charset="0"/>
              </a:rPr>
              <a:t>д</a:t>
            </a:r>
            <a:r>
              <a:rPr lang="ru-RU" sz="24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ети слушают и слышат обращения взрослых и сверстников;</a:t>
            </a:r>
            <a:endParaRPr lang="ru-RU" sz="2400" dirty="0">
              <a:solidFill>
                <a:srgbClr val="0000FF"/>
              </a:solidFill>
              <a:latin typeface="Arial Black" panose="020B0A040201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00FF"/>
                </a:solidFill>
                <a:latin typeface="Arial Black" panose="020B0A04020102020204" pitchFamily="34" charset="0"/>
              </a:rPr>
              <a:t>н</a:t>
            </a:r>
            <a:r>
              <a:rPr lang="ru-RU" sz="24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аиболее уверены в своих действиях и высказываниях;</a:t>
            </a:r>
            <a:endParaRPr lang="ru-RU" sz="2400" dirty="0">
              <a:solidFill>
                <a:srgbClr val="0000FF"/>
              </a:solidFill>
              <a:latin typeface="Arial Black" panose="020B0A040201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нормализовался темп видов деятельности;</a:t>
            </a:r>
            <a:endParaRPr lang="ru-RU" sz="2400" dirty="0">
              <a:solidFill>
                <a:srgbClr val="0000FF"/>
              </a:solidFill>
              <a:latin typeface="Arial Black" panose="020B0A040201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лучше и быстрее заучивают стихи, участвуют в различных конкурсах и </a:t>
            </a:r>
            <a:r>
              <a:rPr lang="ru-RU" sz="2400" dirty="0">
                <a:solidFill>
                  <a:srgbClr val="0000FF"/>
                </a:solidFill>
                <a:latin typeface="Arial Black" panose="020B0A04020102020204" pitchFamily="34" charset="0"/>
              </a:rPr>
              <a:t>т.д.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8600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00150" y="675169"/>
            <a:ext cx="10610850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rgbClr val="FF0066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</a:t>
            </a:r>
            <a:r>
              <a:rPr lang="ru-RU" sz="2800" dirty="0">
                <a:solidFill>
                  <a:srgbClr val="FF0066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литературы: </a:t>
            </a:r>
            <a:endParaRPr lang="ru-RU" sz="2800" dirty="0" smtClean="0">
              <a:solidFill>
                <a:srgbClr val="FF0066"/>
              </a:solidFill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1.Покровская</a:t>
            </a:r>
            <a:r>
              <a:rPr lang="ru-RU" sz="20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С. В., Цветков А. В. Нейропсихологическая помощь детям с нарушениями речи. /С. В. Покровская, А. В. Цветков. -М. </a:t>
            </a:r>
            <a:r>
              <a:rPr lang="ru-RU" sz="2000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«Издание </a:t>
            </a:r>
            <a:r>
              <a:rPr lang="ru-RU" sz="20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книг ком», 2018.-176 с. </a:t>
            </a:r>
            <a:endParaRPr lang="ru-RU" sz="2000" dirty="0" smtClean="0">
              <a:solidFill>
                <a:srgbClr val="0000FF"/>
              </a:solidFill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Цветкова, Л. С. Актуальные проблемы нейропсихологии детского возраста : Учебное пособие/Л. С. Цветкова, А. В. Семенович, С. Н. </a:t>
            </a:r>
            <a:r>
              <a:rPr lang="ru-RU" sz="2000" dirty="0" err="1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Котягина</a:t>
            </a:r>
            <a:r>
              <a:rPr lang="ru-RU" sz="20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 ред</a:t>
            </a:r>
            <a:r>
              <a:rPr lang="ru-RU" sz="20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Л. С. Цветковой. -М. :Московский психолого-социальный институт; Воронеж: Издательство НПО «МОДЭК»,2001.-272с. </a:t>
            </a:r>
            <a:endParaRPr lang="ru-RU" sz="2000" dirty="0" smtClean="0">
              <a:solidFill>
                <a:srgbClr val="0000FF"/>
              </a:solidFill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3.Программа </a:t>
            </a:r>
            <a:r>
              <a:rPr lang="ru-RU" sz="20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«Рука-мозг», авторы А. Смолянинов, А. </a:t>
            </a:r>
            <a:r>
              <a:rPr lang="ru-RU" sz="2000" dirty="0" err="1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Ванчова</a:t>
            </a:r>
            <a:r>
              <a:rPr lang="ru-RU" sz="20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2011 г. 4</a:t>
            </a:r>
            <a:r>
              <a:rPr lang="ru-RU" sz="2000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.Семаго </a:t>
            </a:r>
            <a:r>
              <a:rPr lang="ru-RU" sz="20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Н.Я., Семаго М.М. Проблемные дети: Основы диагностической и коррекционной работы психолога. - М., АРКТИ, 2000.</a:t>
            </a:r>
          </a:p>
        </p:txBody>
      </p:sp>
    </p:spTree>
    <p:extLst>
      <p:ext uri="{BB962C8B-B14F-4D97-AF65-F5344CB8AC3E}">
        <p14:creationId xmlns:p14="http://schemas.microsoft.com/office/powerpoint/2010/main" val="277738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ebmg.ru/wp-content/uploads/2021/06/71-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54" t="-10695" r="1354" b="13541"/>
          <a:stretch/>
        </p:blipFill>
        <p:spPr bwMode="auto">
          <a:xfrm>
            <a:off x="812799" y="-807615"/>
            <a:ext cx="10550526" cy="766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372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sd.kopilkaurokov.ru/uploads/user_file_56557ea79179a/img_user_file_56557ea79179a_2_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468" y="1192209"/>
            <a:ext cx="4551654" cy="34137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un9-40.userapi.com/s/v1/if2/AlOmgvnnS54tmlLgmDn8t0bc2doIKWTMmtZQYZ8brEbLuq4XuA5m6HcveC_mLxNIkEVCBpCp8htKnIa0ZcRjExK4.jpg?size=1280x861&amp;quality=96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77785"/>
            <a:ext cx="5075014" cy="34137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prezentacii.org/upload/cloud/18/10/86019/images/screen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4" t="9434" r="7119" b="14409"/>
          <a:stretch/>
        </p:blipFill>
        <p:spPr bwMode="auto">
          <a:xfrm>
            <a:off x="6862645" y="3377584"/>
            <a:ext cx="5243630" cy="34137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436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26" y="400050"/>
            <a:ext cx="121253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FF0066"/>
                </a:solidFill>
                <a:latin typeface="Arial Black" panose="020B0A04020102020204" pitchFamily="34" charset="0"/>
              </a:rPr>
              <a:t>Нейроигры</a:t>
            </a:r>
            <a:r>
              <a:rPr lang="ru-RU" sz="36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– это различные телесно-ориентированные упражнения, которые позволяют через тело воздействовать на мозговые структуры</a:t>
            </a:r>
            <a:endParaRPr lang="ru-RU" sz="3600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pic>
        <p:nvPicPr>
          <p:cNvPr id="3076" name="Picture 4" descr="https://fsd.multiurok.ru/html/2023/05/01/s_644fcca509aee/phpKD1TY5_Naster-klass-dlya-pedagogov-Nspolzovanie-kinejzeologicheskih-uprazhnenij_html_33e581af0c77ef1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425" y="2745740"/>
            <a:ext cx="5140325" cy="41122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35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266700"/>
            <a:ext cx="12115800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66"/>
                </a:solidFill>
                <a:latin typeface="Arial Black" panose="020B0A04020102020204" pitchFamily="34" charset="0"/>
              </a:rPr>
              <a:t>Кому из детей особенно полезны нейропсихологические игры?</a:t>
            </a:r>
          </a:p>
          <a:p>
            <a:pPr algn="ctr"/>
            <a:endParaRPr lang="ru-RU" sz="3600" dirty="0" smtClean="0">
              <a:solidFill>
                <a:srgbClr val="FF0066"/>
              </a:solidFill>
              <a:latin typeface="Arial Black" panose="020B0A040201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гиперактивным</a:t>
            </a:r>
            <a:r>
              <a:rPr lang="ru-RU" sz="28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00FF"/>
                </a:solidFill>
                <a:latin typeface="Arial Black" panose="020B0A04020102020204" pitchFamily="34" charset="0"/>
              </a:rPr>
              <a:t>к</a:t>
            </a:r>
            <a:r>
              <a:rPr lang="ru-RU" sz="28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ому сложно сосредотачиваться, запоминать материал;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00FF"/>
                </a:solidFill>
                <a:latin typeface="Arial Black" panose="020B0A04020102020204" pitchFamily="34" charset="0"/>
              </a:rPr>
              <a:t>к</a:t>
            </a:r>
            <a:r>
              <a:rPr lang="ru-RU" sz="28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ому Сложно переключаться с одного вида деятельности на другой;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00FF"/>
                </a:solidFill>
                <a:latin typeface="Arial Black" panose="020B0A04020102020204" pitchFamily="34" charset="0"/>
              </a:rPr>
              <a:t>т</a:t>
            </a:r>
            <a:r>
              <a:rPr lang="ru-RU" sz="28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ем, у кого есть проблемы с поведением и обучением;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00FF"/>
                </a:solidFill>
                <a:latin typeface="Arial Black" panose="020B0A04020102020204" pitchFamily="34" charset="0"/>
              </a:rPr>
              <a:t>т</a:t>
            </a:r>
            <a:r>
              <a:rPr lang="ru-RU" sz="28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ревожным детям, которые бояться ошибок;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00FF"/>
                </a:solidFill>
                <a:latin typeface="Arial Black" panose="020B0A04020102020204" pitchFamily="34" charset="0"/>
              </a:rPr>
              <a:t>т</a:t>
            </a:r>
            <a:r>
              <a:rPr lang="ru-RU" sz="28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ем, которые порой импульсивно реагируют на что-то или, напротив, слишком медлительны;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00FF"/>
                </a:solidFill>
                <a:latin typeface="Arial Black" panose="020B0A04020102020204" pitchFamily="34" charset="0"/>
              </a:rPr>
              <a:t>т</a:t>
            </a:r>
            <a:r>
              <a:rPr lang="ru-RU" sz="28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ем, кто: «Я учил, но забыл», «Перепутал», «Не заметил», «Мне сложно представить» и т.д.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841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550" y="219075"/>
            <a:ext cx="9934575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66"/>
                </a:solidFill>
                <a:latin typeface="Arial Black" panose="020B0A04020102020204" pitchFamily="34" charset="0"/>
              </a:rPr>
              <a:t>Что развивают  </a:t>
            </a:r>
            <a:r>
              <a:rPr lang="ru-RU" sz="3600" dirty="0" err="1" smtClean="0">
                <a:solidFill>
                  <a:srgbClr val="FF0066"/>
                </a:solidFill>
                <a:latin typeface="Arial Black" panose="020B0A04020102020204" pitchFamily="34" charset="0"/>
              </a:rPr>
              <a:t>нейроигры</a:t>
            </a:r>
            <a:r>
              <a:rPr lang="ru-RU" sz="3600" dirty="0" smtClean="0">
                <a:solidFill>
                  <a:srgbClr val="FF0066"/>
                </a:solidFill>
                <a:latin typeface="Arial Black" panose="020B0A04020102020204" pitchFamily="34" charset="0"/>
              </a:rPr>
              <a:t>?</a:t>
            </a:r>
          </a:p>
          <a:p>
            <a:pPr algn="just"/>
            <a:endParaRPr lang="ru-RU" sz="2800" dirty="0">
              <a:solidFill>
                <a:srgbClr val="FF0066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sz="28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Память</a:t>
            </a:r>
          </a:p>
          <a:p>
            <a:pPr algn="just"/>
            <a:r>
              <a:rPr lang="ru-RU" sz="2800" dirty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           внимание</a:t>
            </a:r>
          </a:p>
          <a:p>
            <a:pPr algn="r"/>
            <a:r>
              <a:rPr lang="ru-RU" sz="2800" dirty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                            виды восприятия: зрительное,               слуховое, осязательное и др.</a:t>
            </a:r>
          </a:p>
          <a:p>
            <a:pPr algn="just"/>
            <a:r>
              <a:rPr lang="ru-RU" sz="2800" dirty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endParaRPr lang="ru-RU" sz="2800" dirty="0" smtClean="0">
              <a:solidFill>
                <a:srgbClr val="0000FF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sz="2800" dirty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                                логику</a:t>
            </a:r>
          </a:p>
          <a:p>
            <a:pPr algn="just"/>
            <a:r>
              <a:rPr lang="ru-RU" sz="2800" dirty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                                    </a:t>
            </a:r>
          </a:p>
          <a:p>
            <a:pPr algn="just"/>
            <a:r>
              <a:rPr lang="ru-RU" sz="2800" dirty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                                    умение делать прогнозы</a:t>
            </a:r>
          </a:p>
          <a:p>
            <a:pPr algn="just"/>
            <a:endParaRPr lang="ru-RU" sz="2800" dirty="0">
              <a:solidFill>
                <a:srgbClr val="0000FF"/>
              </a:solidFill>
              <a:latin typeface="Arial Black" panose="020B0A04020102020204" pitchFamily="34" charset="0"/>
            </a:endParaRPr>
          </a:p>
          <a:p>
            <a:pPr algn="r"/>
            <a:r>
              <a:rPr lang="ru-RU" sz="28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                                         умение приходить к выводам, основываясь </a:t>
            </a:r>
          </a:p>
          <a:p>
            <a:pPr algn="r"/>
            <a:r>
              <a:rPr lang="ru-RU" sz="28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на разных факторах</a:t>
            </a:r>
          </a:p>
          <a:p>
            <a:pPr algn="just"/>
            <a:endParaRPr lang="ru-RU" sz="2800" dirty="0" smtClean="0">
              <a:solidFill>
                <a:srgbClr val="FF0066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2333625" y="704850"/>
            <a:ext cx="3228975" cy="6286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3952875" y="704850"/>
            <a:ext cx="1600200" cy="1076325"/>
          </a:xfrm>
          <a:prstGeom prst="straightConnector1">
            <a:avLst/>
          </a:prstGeom>
          <a:ln>
            <a:solidFill>
              <a:srgbClr val="FF0066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562600" y="704850"/>
            <a:ext cx="304800" cy="1514475"/>
          </a:xfrm>
          <a:prstGeom prst="straightConnector1">
            <a:avLst/>
          </a:prstGeom>
          <a:ln>
            <a:solidFill>
              <a:srgbClr val="FF0066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562600" y="704850"/>
            <a:ext cx="0" cy="2771775"/>
          </a:xfrm>
          <a:prstGeom prst="straightConnector1">
            <a:avLst/>
          </a:prstGeom>
          <a:ln>
            <a:solidFill>
              <a:srgbClr val="FF0066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562600" y="704850"/>
            <a:ext cx="1790700" cy="36099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562600" y="704850"/>
            <a:ext cx="4381500" cy="4476750"/>
          </a:xfrm>
          <a:prstGeom prst="straightConnector1">
            <a:avLst/>
          </a:prstGeom>
          <a:ln>
            <a:solidFill>
              <a:srgbClr val="FF0066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227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3825" y="0"/>
            <a:ext cx="11906249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66"/>
                </a:solidFill>
                <a:latin typeface="Arial Black" panose="020B0A04020102020204" pitchFamily="34" charset="0"/>
              </a:rPr>
              <a:t>Упражнения, применяемые нами в коррекционной работе с детьми, имеющими тяжёлые нарушения речи:</a:t>
            </a:r>
          </a:p>
          <a:p>
            <a:pPr algn="ctr"/>
            <a:endParaRPr lang="ru-RU" sz="3600" dirty="0" smtClean="0">
              <a:solidFill>
                <a:srgbClr val="FF0066"/>
              </a:solidFill>
              <a:latin typeface="Arial Black" panose="020B0A04020102020204" pitchFamily="34" charset="0"/>
            </a:endParaRPr>
          </a:p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дыхательные, самомассаж</a:t>
            </a:r>
          </a:p>
          <a:p>
            <a:pPr marL="457200" indent="-457200" algn="ctr">
              <a:buFont typeface="Wingdings" panose="05000000000000000000" pitchFamily="2" charset="2"/>
              <a:buChar char="Ø"/>
            </a:pPr>
            <a:endParaRPr lang="ru-RU" sz="2800" i="1" dirty="0">
              <a:solidFill>
                <a:srgbClr val="0000FF"/>
              </a:solidFill>
              <a:latin typeface="Arial Black" panose="020B0A04020102020204" pitchFamily="34" charset="0"/>
            </a:endParaRPr>
          </a:p>
          <a:p>
            <a:pPr algn="ctr"/>
            <a:endParaRPr lang="ru-RU" sz="2800" i="1" dirty="0" smtClean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 descr="https://gas-kvas.com/uploads/posts/2023-01/1673578256_gas-kvas-com-p-shari-risunok-detskii-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149" y="2899969"/>
            <a:ext cx="3822699" cy="4110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915275" y="4248150"/>
            <a:ext cx="3981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9900"/>
                </a:solidFill>
                <a:latin typeface="Arial Black" panose="020B0A04020102020204" pitchFamily="34" charset="0"/>
              </a:rPr>
              <a:t>«Шарик»</a:t>
            </a:r>
            <a:endParaRPr lang="ru-RU" sz="2400" dirty="0">
              <a:solidFill>
                <a:srgbClr val="0099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77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86125" y="361950"/>
            <a:ext cx="6591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глазодвигательные</a:t>
            </a:r>
            <a:endParaRPr lang="ru-RU" sz="2800" i="1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pic>
        <p:nvPicPr>
          <p:cNvPr id="5122" name="Picture 2" descr="https://taufon.ru/uploads/scheme2-a661c94c9cebf8c95b1c637861c189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850" y="3438525"/>
            <a:ext cx="5524500" cy="2857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vseglisty.ru/wp-content/uploads/4/3/e/43e63f65c0a4b5a40bca5c04a1d7577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" t="18253" r="52865" b="48370"/>
          <a:stretch/>
        </p:blipFill>
        <p:spPr bwMode="auto">
          <a:xfrm>
            <a:off x="600075" y="1590674"/>
            <a:ext cx="4457700" cy="24384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97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1325" y="180975"/>
            <a:ext cx="7048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0000FF"/>
                </a:solidFill>
                <a:latin typeface="Arial Black" panose="020B0A04020102020204" pitchFamily="34" charset="0"/>
              </a:rPr>
              <a:t>т</a:t>
            </a:r>
            <a:r>
              <a:rPr lang="ru-RU" sz="2800" i="1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елесные перекрёстные</a:t>
            </a:r>
            <a:endParaRPr lang="ru-RU" sz="2800" i="1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4325" y="1228725"/>
            <a:ext cx="8305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9900"/>
                </a:solidFill>
                <a:latin typeface="Arial Black" panose="020B0A04020102020204" pitchFamily="34" charset="0"/>
              </a:rPr>
              <a:t>«Ухо – нос»</a:t>
            </a:r>
          </a:p>
          <a:p>
            <a:r>
              <a:rPr lang="ru-RU" sz="2800" dirty="0" smtClean="0">
                <a:solidFill>
                  <a:srgbClr val="009900"/>
                </a:solidFill>
                <a:latin typeface="Arial Black" panose="020B0A04020102020204" pitchFamily="34" charset="0"/>
              </a:rPr>
              <a:t>«Цветочек»</a:t>
            </a:r>
          </a:p>
          <a:p>
            <a:r>
              <a:rPr lang="ru-RU" sz="2800" dirty="0" smtClean="0">
                <a:solidFill>
                  <a:srgbClr val="009900"/>
                </a:solidFill>
                <a:latin typeface="Arial Black" panose="020B0A04020102020204" pitchFamily="34" charset="0"/>
              </a:rPr>
              <a:t>«Коза – корова» и др.</a:t>
            </a:r>
            <a:endParaRPr lang="ru-RU" sz="2800" dirty="0">
              <a:solidFill>
                <a:srgbClr val="009900"/>
              </a:solidFill>
              <a:latin typeface="Arial Black" panose="020B0A04020102020204" pitchFamily="34" charset="0"/>
            </a:endParaRPr>
          </a:p>
        </p:txBody>
      </p:sp>
      <p:pic>
        <p:nvPicPr>
          <p:cNvPr id="6146" name="Picture 2" descr="https://shareslide.ru/img/thumbs/4b8eaf9fecc32e39fd8e9eb405eb2ce3-800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" t="16500" r="21501" b="28333"/>
          <a:stretch/>
        </p:blipFill>
        <p:spPr bwMode="auto">
          <a:xfrm>
            <a:off x="5915025" y="3914774"/>
            <a:ext cx="4881405" cy="27432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xn--e1afbapcvjk6htb.xn--p1ai/wp-content/uploads/2ec84f6c81cc7682cfaa38c783f1a2f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2" t="71840" r="13632"/>
          <a:stretch/>
        </p:blipFill>
        <p:spPr bwMode="auto">
          <a:xfrm>
            <a:off x="200025" y="4448175"/>
            <a:ext cx="4524376" cy="1676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fsd.kopilkaurokov.ru/up/html/2020/04/17/k_5e99b92620cb7/547015_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2452" y="363980"/>
            <a:ext cx="2660650" cy="32825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33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61" y="156064"/>
            <a:ext cx="11258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Упражнения для развития мелкой моторики рук</a:t>
            </a:r>
            <a:endParaRPr lang="ru-RU" sz="2800" i="1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71" y="940775"/>
            <a:ext cx="2550390" cy="1714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275" y="940777"/>
            <a:ext cx="2493869" cy="17204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611" y="936640"/>
            <a:ext cx="2788860" cy="17186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9" r="14917"/>
          <a:stretch/>
        </p:blipFill>
        <p:spPr>
          <a:xfrm>
            <a:off x="9441939" y="936641"/>
            <a:ext cx="2602523" cy="17186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72" y="2919927"/>
            <a:ext cx="2629987" cy="17259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839" y="2944067"/>
            <a:ext cx="2733408" cy="17274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576" y="2872484"/>
            <a:ext cx="2748121" cy="17221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5" y="4895918"/>
            <a:ext cx="2381888" cy="17251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5" b="5897"/>
          <a:stretch/>
        </p:blipFill>
        <p:spPr>
          <a:xfrm>
            <a:off x="2664078" y="4895918"/>
            <a:ext cx="1849384" cy="17320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763" y="4903160"/>
            <a:ext cx="2236489" cy="17247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017" y="4888622"/>
            <a:ext cx="2286217" cy="17317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939" y="4895918"/>
            <a:ext cx="2638087" cy="17244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964722" y="2588922"/>
            <a:ext cx="1727407" cy="24320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79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480</Words>
  <Application>Microsoft Office PowerPoint</Application>
  <PresentationFormat>Широкоэкранный</PresentationFormat>
  <Paragraphs>64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22</cp:revision>
  <dcterms:created xsi:type="dcterms:W3CDTF">2023-10-27T11:27:53Z</dcterms:created>
  <dcterms:modified xsi:type="dcterms:W3CDTF">2023-11-01T07:01:50Z</dcterms:modified>
</cp:coreProperties>
</file>