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1" r:id="rId5"/>
    <p:sldId id="263" r:id="rId6"/>
    <p:sldId id="264" r:id="rId7"/>
    <p:sldId id="265" r:id="rId8"/>
    <p:sldId id="266" r:id="rId9"/>
    <p:sldId id="267" r:id="rId10"/>
    <p:sldId id="268" r:id="rId11"/>
    <p:sldId id="270" r:id="rId12"/>
    <p:sldId id="271" r:id="rId13"/>
    <p:sldId id="27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3B255"/>
    <a:srgbClr val="0C40AA"/>
    <a:srgbClr val="72A0DB"/>
    <a:srgbClr val="712703"/>
    <a:srgbClr val="251B02"/>
    <a:srgbClr val="604703"/>
    <a:srgbClr val="695109"/>
    <a:srgbClr val="F9E1BD"/>
    <a:srgbClr val="EAC485"/>
    <a:srgbClr val="F2DA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6433" autoAdjust="0"/>
  </p:normalViewPr>
  <p:slideViewPr>
    <p:cSldViewPr snapToGrid="0">
      <p:cViewPr varScale="1">
        <p:scale>
          <a:sx n="85" d="100"/>
          <a:sy n="85" d="100"/>
        </p:scale>
        <p:origin x="1267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01.12.2019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01.12.2019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01.12.2019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01.12.2019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01.12.2019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01.12.2019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01.12.2019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01.12.2019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01.12.2019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01.12.2019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01.12.2019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t>01.12.2019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udojnik-peredvijnik.ru/wp-content/uploads/2012/09/23levitan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92578" y="2065731"/>
            <a:ext cx="6358856" cy="49654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7600"/>
              </a:lnSpc>
            </a:pPr>
            <a:r>
              <a:rPr lang="ru-RU" sz="7200" b="1" dirty="0" smtClean="0">
                <a:ln w="19050">
                  <a:solidFill>
                    <a:schemeClr val="bg1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Проект </a:t>
            </a:r>
          </a:p>
          <a:p>
            <a:pPr algn="ctr">
              <a:lnSpc>
                <a:spcPts val="7600"/>
              </a:lnSpc>
            </a:pPr>
            <a:r>
              <a:rPr lang="ru-RU" sz="7200" b="1" dirty="0" smtClean="0">
                <a:ln w="19050">
                  <a:solidFill>
                    <a:schemeClr val="bg1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«Осень золотая»</a:t>
            </a:r>
          </a:p>
          <a:p>
            <a:pPr algn="r">
              <a:lnSpc>
                <a:spcPts val="7600"/>
              </a:lnSpc>
            </a:pPr>
            <a:endParaRPr lang="ru-RU" sz="3200" b="1" dirty="0" smtClean="0">
              <a:ln w="19050">
                <a:solidFill>
                  <a:schemeClr val="bg1"/>
                </a:solidFill>
              </a:ln>
              <a:solidFill>
                <a:schemeClr val="accent2">
                  <a:lumMod val="75000"/>
                </a:schemeClr>
              </a:solidFill>
              <a:effectLst>
                <a:glow rad="63500">
                  <a:schemeClr val="accent4">
                    <a:alpha val="40000"/>
                  </a:schemeClr>
                </a:glow>
              </a:effectLst>
              <a:latin typeface="Lobster" panose="02000506000000020003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ts val="7600"/>
              </a:lnSpc>
            </a:pPr>
            <a:r>
              <a:rPr lang="ru-RU" sz="3200" b="1" dirty="0" smtClean="0">
                <a:ln w="19050">
                  <a:solidFill>
                    <a:schemeClr val="bg1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Учитель: Демьянова Е.М.</a:t>
            </a:r>
            <a:endParaRPr lang="ru-RU" sz="3200" b="1" dirty="0" smtClean="0">
              <a:ln w="19050">
                <a:solidFill>
                  <a:schemeClr val="bg1"/>
                </a:solidFill>
              </a:ln>
              <a:solidFill>
                <a:schemeClr val="accent2">
                  <a:lumMod val="75000"/>
                </a:schemeClr>
              </a:solidFill>
              <a:effectLst>
                <a:glow rad="63500">
                  <a:schemeClr val="accent4">
                    <a:alpha val="40000"/>
                  </a:schemeClr>
                </a:glow>
              </a:effectLst>
              <a:latin typeface="Lobster" panose="02000506000000020003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r">
              <a:lnSpc>
                <a:spcPts val="7600"/>
              </a:lnSpc>
            </a:pPr>
            <a:r>
              <a:rPr lang="ru-RU" sz="3200" b="1" dirty="0" smtClean="0">
                <a:ln w="19050">
                  <a:solidFill>
                    <a:schemeClr val="bg1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ru-RU" sz="3200" b="1" dirty="0">
              <a:ln w="19050">
                <a:solidFill>
                  <a:schemeClr val="bg1"/>
                </a:solidFill>
              </a:ln>
              <a:solidFill>
                <a:schemeClr val="accent2">
                  <a:lumMod val="75000"/>
                </a:schemeClr>
              </a:solidFill>
              <a:effectLst>
                <a:glow rad="63500">
                  <a:schemeClr val="accent4">
                    <a:alpha val="40000"/>
                  </a:schemeClr>
                </a:glow>
              </a:effectLst>
              <a:latin typeface="Lobster" panose="02000506000000020003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214" y="327211"/>
            <a:ext cx="2417074" cy="322276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6462" y="2212787"/>
            <a:ext cx="3235138" cy="43135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5774" y="316752"/>
            <a:ext cx="2844053" cy="3792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9403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40080" y="487681"/>
            <a:ext cx="781812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Garamond" panose="02020404030301010803" pitchFamily="18" charset="0"/>
              </a:rPr>
              <a:t>8</a:t>
            </a:r>
            <a:r>
              <a:rPr lang="ru-RU" sz="2400" dirty="0" smtClean="0">
                <a:latin typeface="Garamond" panose="02020404030301010803" pitchFamily="18" charset="0"/>
              </a:rPr>
              <a:t>.Игра </a:t>
            </a:r>
            <a:r>
              <a:rPr lang="ru-RU" sz="2400" dirty="0">
                <a:latin typeface="Garamond" panose="02020404030301010803" pitchFamily="18" charset="0"/>
              </a:rPr>
              <a:t>- викторина  «Осенний марафон», «Осенние приметы».</a:t>
            </a:r>
          </a:p>
          <a:p>
            <a:r>
              <a:rPr lang="ru-RU" sz="2400" dirty="0">
                <a:latin typeface="Garamond" panose="02020404030301010803" pitchFamily="18" charset="0"/>
              </a:rPr>
              <a:t>9</a:t>
            </a:r>
            <a:r>
              <a:rPr lang="ru-RU" sz="2400" dirty="0" smtClean="0">
                <a:latin typeface="Garamond" panose="02020404030301010803" pitchFamily="18" charset="0"/>
              </a:rPr>
              <a:t>.Сочинение </a:t>
            </a:r>
            <a:r>
              <a:rPr lang="ru-RU" sz="2400" dirty="0">
                <a:latin typeface="Garamond" panose="02020404030301010803" pitchFamily="18" charset="0"/>
              </a:rPr>
              <a:t>«Осень золотая»</a:t>
            </a:r>
          </a:p>
          <a:p>
            <a:r>
              <a:rPr lang="ru-RU" sz="2400" dirty="0" smtClean="0">
                <a:latin typeface="Garamond" panose="02020404030301010803" pitchFamily="18" charset="0"/>
              </a:rPr>
              <a:t>10.Просмотр </a:t>
            </a:r>
            <a:r>
              <a:rPr lang="ru-RU" sz="2400" dirty="0">
                <a:latin typeface="Garamond" panose="02020404030301010803" pitchFamily="18" charset="0"/>
              </a:rPr>
              <a:t>видеоматериалов про осень.</a:t>
            </a:r>
          </a:p>
          <a:p>
            <a:r>
              <a:rPr lang="ru-RU" sz="2400" dirty="0" smtClean="0">
                <a:latin typeface="Garamond" panose="02020404030301010803" pitchFamily="18" charset="0"/>
              </a:rPr>
              <a:t>11.Выставка </a:t>
            </a:r>
            <a:r>
              <a:rPr lang="ru-RU" sz="2400" dirty="0">
                <a:latin typeface="Garamond" panose="02020404030301010803" pitchFamily="18" charset="0"/>
              </a:rPr>
              <a:t>осенних букетов, выставка рисунков и аппликаций.  </a:t>
            </a:r>
          </a:p>
          <a:p>
            <a:r>
              <a:rPr lang="ru-RU" sz="2400" dirty="0" smtClean="0">
                <a:latin typeface="Garamond" panose="02020404030301010803" pitchFamily="18" charset="0"/>
              </a:rPr>
              <a:t>12.Выпуск </a:t>
            </a:r>
            <a:r>
              <a:rPr lang="ru-RU" sz="2400" dirty="0">
                <a:latin typeface="Garamond" panose="02020404030301010803" pitchFamily="18" charset="0"/>
              </a:rPr>
              <a:t>стенгазеты «Красавица – осень</a:t>
            </a:r>
            <a:r>
              <a:rPr lang="ru-RU" sz="2400" dirty="0" smtClean="0">
                <a:latin typeface="Garamond" panose="02020404030301010803" pitchFamily="18" charset="0"/>
              </a:rPr>
              <a:t>»</a:t>
            </a:r>
          </a:p>
          <a:p>
            <a:endParaRPr lang="ru-RU" sz="2400" dirty="0">
              <a:latin typeface="Garamond" panose="02020404030301010803" pitchFamily="18" charset="0"/>
            </a:endParaRPr>
          </a:p>
          <a:p>
            <a:endParaRPr lang="ru-RU" sz="2400" dirty="0" smtClean="0">
              <a:latin typeface="Garamond" panose="02020404030301010803" pitchFamily="18" charset="0"/>
            </a:endParaRPr>
          </a:p>
          <a:p>
            <a:endParaRPr lang="ru-RU" sz="2400" dirty="0">
              <a:latin typeface="Garamond" panose="02020404030301010803" pitchFamily="18" charset="0"/>
            </a:endParaRPr>
          </a:p>
          <a:p>
            <a:r>
              <a:rPr lang="ru-RU" sz="2400" dirty="0" smtClean="0">
                <a:latin typeface="Garamond" panose="02020404030301010803" pitchFamily="18" charset="0"/>
              </a:rPr>
              <a:t>Вывод: каждое время года красиво по-своему, наша задача – оставить в памяти прекрасные моменты золотой осени.</a:t>
            </a:r>
            <a:endParaRPr lang="ru-RU" sz="24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05243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126" y="363071"/>
            <a:ext cx="8175810" cy="6131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9610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7" y="71717"/>
            <a:ext cx="8928847" cy="6696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2794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91463" y="1407313"/>
            <a:ext cx="7170497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600" dirty="0" smtClean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создать </a:t>
            </a:r>
            <a:r>
              <a:rPr lang="ru-RU" sz="3600" dirty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условия для развития познавательных и творческих способностей детей в процессе разработки совместного проекта «Осень золотая</a:t>
            </a:r>
            <a:r>
              <a:rPr lang="ru-RU" sz="3600" dirty="0" smtClean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».</a:t>
            </a:r>
            <a:endParaRPr lang="ru-RU" sz="3600" dirty="0"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06950" y="699427"/>
            <a:ext cx="4730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Цель проекта:</a:t>
            </a:r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91463" y="1407313"/>
            <a:ext cx="7536257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Формировать </a:t>
            </a:r>
            <a:r>
              <a:rPr lang="ru-RU" sz="2000" dirty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представления детей о многообразии природных явлений в осенний период, умение  детей  видеть красоту осенней природы.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Обогащать </a:t>
            </a:r>
            <a:r>
              <a:rPr lang="ru-RU" sz="2000" dirty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и совершенствовать представления детей о фруктах, овощах, грибах и ягодах.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Формировать </a:t>
            </a:r>
            <a:r>
              <a:rPr lang="ru-RU" sz="2000" dirty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представление учащихся о труде людей осенью.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Развивать </a:t>
            </a:r>
            <a:r>
              <a:rPr lang="ru-RU" sz="2000" dirty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художественный вкус.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Обеспечивать </a:t>
            </a:r>
            <a:r>
              <a:rPr lang="ru-RU" sz="2000" dirty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условия для тесного взаимодействия школы и семьи</a:t>
            </a:r>
          </a:p>
          <a:p>
            <a:pPr>
              <a:lnSpc>
                <a:spcPct val="150000"/>
              </a:lnSpc>
            </a:pPr>
            <a:endParaRPr lang="ru-RU" sz="2400" dirty="0"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97480" y="699427"/>
            <a:ext cx="423956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Задачи:</a:t>
            </a:r>
            <a:endParaRPr lang="ru-RU" sz="4000" b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56018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46760" y="699427"/>
            <a:ext cx="76809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Содержание </a:t>
            </a:r>
            <a:r>
              <a:rPr lang="ru-RU" sz="4000" b="1" dirty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работы </a:t>
            </a:r>
            <a:r>
              <a:rPr lang="ru-RU" sz="4000" b="1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endParaRPr lang="ru-RU" sz="4000" b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1463" y="1407313"/>
            <a:ext cx="773437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2400" dirty="0" smtClean="0">
                <a:latin typeface="Garamond" panose="02020404030301010803" pitchFamily="18" charset="0"/>
              </a:rPr>
              <a:t>Беседы</a:t>
            </a:r>
            <a:r>
              <a:rPr lang="ru-RU" sz="2400" dirty="0">
                <a:latin typeface="Garamond" panose="02020404030301010803" pitchFamily="18" charset="0"/>
              </a:rPr>
              <a:t>:  «Осень золотая», «Труд людей осенью», «Дары осени</a:t>
            </a:r>
            <a:r>
              <a:rPr lang="ru-RU" sz="2400" dirty="0" smtClean="0">
                <a:latin typeface="Garamond" panose="02020404030301010803" pitchFamily="18" charset="0"/>
              </a:rPr>
              <a:t>».</a:t>
            </a:r>
          </a:p>
          <a:p>
            <a:r>
              <a:rPr lang="ru-RU" sz="2400" dirty="0" smtClean="0">
                <a:latin typeface="Garamond" panose="02020404030301010803" pitchFamily="18" charset="0"/>
              </a:rPr>
              <a:t>2.   Прогулки</a:t>
            </a:r>
            <a:r>
              <a:rPr lang="ru-RU" sz="2400" dirty="0">
                <a:latin typeface="Garamond" panose="02020404030301010803" pitchFamily="18" charset="0"/>
              </a:rPr>
              <a:t>:  «Кто больше соберет красивых листьев», « Осенние грибы и ягоды».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587" y="3064584"/>
            <a:ext cx="4101653" cy="30762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932" y="3064584"/>
            <a:ext cx="4013908" cy="3010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0043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64" y="495299"/>
            <a:ext cx="7924801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8843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79120" y="533400"/>
            <a:ext cx="79400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onstantia" panose="02030602050306030303" pitchFamily="18" charset="0"/>
              </a:rPr>
              <a:t>3. </a:t>
            </a:r>
            <a:r>
              <a:rPr lang="ru-RU" sz="2400" dirty="0">
                <a:latin typeface="Constantia" panose="02030602050306030303" pitchFamily="18" charset="0"/>
              </a:rPr>
              <a:t>Б</a:t>
            </a:r>
            <a:r>
              <a:rPr lang="ru-RU" sz="2400" dirty="0" smtClean="0">
                <a:latin typeface="Constantia" panose="02030602050306030303" pitchFamily="18" charset="0"/>
              </a:rPr>
              <a:t>еседа </a:t>
            </a:r>
            <a:r>
              <a:rPr lang="ru-RU" sz="2400" dirty="0">
                <a:latin typeface="Constantia" panose="02030602050306030303" pitchFamily="18" charset="0"/>
              </a:rPr>
              <a:t>по картине Левитана И.И. «Золотая осень»</a:t>
            </a:r>
          </a:p>
          <a:p>
            <a:r>
              <a:rPr lang="ru-RU" sz="2400" dirty="0" smtClean="0">
                <a:latin typeface="Constantia" panose="02030602050306030303" pitchFamily="18" charset="0"/>
              </a:rPr>
              <a:t>4. Заучивание </a:t>
            </a:r>
            <a:r>
              <a:rPr lang="ru-RU" sz="2400" dirty="0">
                <a:latin typeface="Constantia" panose="02030602050306030303" pitchFamily="18" charset="0"/>
              </a:rPr>
              <a:t>стихотворений тема «Осень</a:t>
            </a:r>
            <a:r>
              <a:rPr lang="ru-RU" sz="2400" dirty="0" smtClean="0">
                <a:latin typeface="Constantia" panose="02030602050306030303" pitchFamily="18" charset="0"/>
              </a:rPr>
              <a:t>»</a:t>
            </a:r>
            <a:endParaRPr lang="ru-RU" sz="2400" dirty="0">
              <a:latin typeface="Constantia" panose="02030602050306030303" pitchFamily="18" charset="0"/>
            </a:endParaRPr>
          </a:p>
        </p:txBody>
      </p:sp>
      <p:pic>
        <p:nvPicPr>
          <p:cNvPr id="8" name="Рисунок 7" descr="http://www.hudojnik-peredvijnik.ru/wp-content/uploads/2012/09/23levitan.jpg">
            <a:hlinkClick r:id="rId3"/>
          </p:cNvPr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1084" y="1759977"/>
            <a:ext cx="6935433" cy="4318094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2060455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62000" y="563880"/>
            <a:ext cx="76657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5</a:t>
            </a:r>
            <a:r>
              <a:rPr lang="ru-RU" dirty="0" smtClean="0"/>
              <a:t>.</a:t>
            </a:r>
            <a:r>
              <a:rPr lang="ru-RU" dirty="0"/>
              <a:t> </a:t>
            </a:r>
            <a:r>
              <a:rPr lang="ru-RU" sz="2400" dirty="0" smtClean="0">
                <a:latin typeface="Garamond" panose="02020404030301010803" pitchFamily="18" charset="0"/>
              </a:rPr>
              <a:t>Аппликация </a:t>
            </a:r>
            <a:r>
              <a:rPr lang="ru-RU" sz="2400" dirty="0">
                <a:latin typeface="Garamond" panose="02020404030301010803" pitchFamily="18" charset="0"/>
              </a:rPr>
              <a:t>из  сухих  листьев с элементами рисования </a:t>
            </a:r>
            <a:endParaRPr lang="ru-RU" sz="2400" b="1" dirty="0">
              <a:latin typeface="Garamond" panose="02020404030301010803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93" y="1025545"/>
            <a:ext cx="3948268" cy="526435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4996" y="1023436"/>
            <a:ext cx="3951431" cy="526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4465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76" y="313763"/>
            <a:ext cx="3868271" cy="515769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930" y="1394011"/>
            <a:ext cx="3795433" cy="5060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6931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01040" y="533400"/>
            <a:ext cx="78181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Constantia" panose="02030602050306030303" pitchFamily="18" charset="0"/>
              </a:rPr>
              <a:t>6</a:t>
            </a:r>
            <a:r>
              <a:rPr lang="ru-RU" sz="2400" dirty="0" smtClean="0">
                <a:latin typeface="Constantia" panose="02030602050306030303" pitchFamily="18" charset="0"/>
              </a:rPr>
              <a:t>. Рисование красками</a:t>
            </a:r>
            <a:endParaRPr lang="ru-RU" sz="2400" b="1" dirty="0">
              <a:latin typeface="Constantia" panose="02030602050306030303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952" y="995065"/>
            <a:ext cx="3567954" cy="47572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4031" y="1380556"/>
            <a:ext cx="3818965" cy="5091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96002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371</TotalTime>
  <Words>210</Words>
  <Application>Microsoft Office PowerPoint</Application>
  <PresentationFormat>Экран (4:3)</PresentationFormat>
  <Paragraphs>29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2" baseType="lpstr">
      <vt:lpstr>Arial</vt:lpstr>
      <vt:lpstr>Calibri</vt:lpstr>
      <vt:lpstr>Calibri Light</vt:lpstr>
      <vt:lpstr>Constantia</vt:lpstr>
      <vt:lpstr>Garamond</vt:lpstr>
      <vt:lpstr>Garamond Premr Pro Smbd</vt:lpstr>
      <vt:lpstr>Lobster</vt:lpstr>
      <vt:lpstr>Tahoma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HP</cp:lastModifiedBy>
  <cp:revision>47</cp:revision>
  <dcterms:created xsi:type="dcterms:W3CDTF">2013-11-19T05:52:05Z</dcterms:created>
  <dcterms:modified xsi:type="dcterms:W3CDTF">2019-12-01T15:08:50Z</dcterms:modified>
</cp:coreProperties>
</file>