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9" r:id="rId3"/>
    <p:sldId id="260" r:id="rId4"/>
    <p:sldId id="269" r:id="rId5"/>
    <p:sldId id="271" r:id="rId6"/>
    <p:sldId id="270" r:id="rId7"/>
    <p:sldId id="266" r:id="rId8"/>
    <p:sldId id="282" r:id="rId9"/>
    <p:sldId id="267" r:id="rId10"/>
    <p:sldId id="268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ера Огнева" initials="ВО" lastIdx="2" clrIdx="0">
    <p:extLst>
      <p:ext uri="{19B8F6BF-5375-455C-9EA6-DF929625EA0E}">
        <p15:presenceInfo xmlns:p15="http://schemas.microsoft.com/office/powerpoint/2012/main" userId="ba86fcecf960231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39" d="100"/>
          <a:sy n="39" d="100"/>
        </p:scale>
        <p:origin x="856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882896"/>
            <a:ext cx="4050792" cy="1197864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09564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320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3970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78289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3549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4309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4116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8177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655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591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952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180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456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656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334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319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650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692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3A7110-927D-1815-8B99-EB07FDBC76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/>
              <a:t>Я – наставник: опыт по сопровождению </a:t>
            </a:r>
            <a:r>
              <a:rPr lang="ru-RU" sz="6000" dirty="0" err="1"/>
              <a:t>молодОго</a:t>
            </a:r>
            <a:r>
              <a:rPr lang="ru-RU" sz="6000" dirty="0"/>
              <a:t> специалиста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4836912-913C-D51A-7C93-6EFCA065C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21420000">
            <a:off x="983726" y="3530562"/>
            <a:ext cx="8786342" cy="550333"/>
          </a:xfrm>
        </p:spPr>
        <p:txBody>
          <a:bodyPr/>
          <a:lstStyle/>
          <a:p>
            <a:r>
              <a:rPr lang="ru-RU" dirty="0">
                <a:highlight>
                  <a:srgbClr val="FFFF00"/>
                </a:highlight>
              </a:rPr>
              <a:t>МБОУ «Гимназия г. Алдан»</a:t>
            </a:r>
          </a:p>
        </p:txBody>
      </p:sp>
    </p:spTree>
    <p:extLst>
      <p:ext uri="{BB962C8B-B14F-4D97-AF65-F5344CB8AC3E}">
        <p14:creationId xmlns:p14="http://schemas.microsoft.com/office/powerpoint/2010/main" val="11837748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B93CE1-C9C6-3770-4757-F532BA771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418" y="258418"/>
            <a:ext cx="6345302" cy="725557"/>
          </a:xfrm>
        </p:spPr>
        <p:txBody>
          <a:bodyPr/>
          <a:lstStyle/>
          <a:p>
            <a:r>
              <a:rPr lang="ru-RU" dirty="0"/>
              <a:t>Знаковая символика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D14116F-27C3-B20A-7785-1F1C96B44C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8418" y="1252330"/>
            <a:ext cx="6003234" cy="3689995"/>
          </a:xfrm>
        </p:spPr>
        <p:txBody>
          <a:bodyPr>
            <a:normAutofit/>
          </a:bodyPr>
          <a:lstStyle/>
          <a:p>
            <a:pPr algn="l"/>
            <a:r>
              <a:rPr lang="ru-RU" sz="4800" dirty="0"/>
              <a:t>+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всё понятно</a:t>
            </a:r>
          </a:p>
          <a:p>
            <a:pPr algn="l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Есть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затрудения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справился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8E46D6A-D62C-5A2E-8317-75BE86094C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2144" y="0"/>
            <a:ext cx="4719787" cy="629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863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7DF9CB4C-4FDD-D9BC-3EB0-E60F8C5CD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714" y="275515"/>
            <a:ext cx="10396882" cy="1151965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31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Универсальная технологическая карта урока с методическими приёмами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14" name="Таблица 14">
            <a:extLst>
              <a:ext uri="{FF2B5EF4-FFF2-40B4-BE49-F238E27FC236}">
                <a16:creationId xmlns:a16="http://schemas.microsoft.com/office/drawing/2014/main" id="{F638DC4B-4FB5-A5ED-610D-BFD0D0072734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743952898"/>
              </p:ext>
            </p:extLst>
          </p:nvPr>
        </p:nvGraphicFramePr>
        <p:xfrm>
          <a:off x="538646" y="1318315"/>
          <a:ext cx="10394950" cy="4764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7354">
                  <a:extLst>
                    <a:ext uri="{9D8B030D-6E8A-4147-A177-3AD203B41FA5}">
                      <a16:colId xmlns:a16="http://schemas.microsoft.com/office/drawing/2014/main" val="4134176463"/>
                    </a:ext>
                  </a:extLst>
                </a:gridCol>
                <a:gridCol w="8647596">
                  <a:extLst>
                    <a:ext uri="{9D8B030D-6E8A-4147-A177-3AD203B41FA5}">
                      <a16:colId xmlns:a16="http://schemas.microsoft.com/office/drawing/2014/main" val="25322376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3556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Цели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8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Варианты формулировок  образовательных целей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сформировать знания (УУД)…;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научить…;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закрепить…;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подвести к выводу…;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проанализировать степень усвоения материала;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сформировать понятие…;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дать общую характеристику явления…;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устранить пробелы в знаниях…;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32804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21495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CA5B7444-41AE-B123-CEF1-549EA7E6B264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814455152"/>
              </p:ext>
            </p:extLst>
          </p:nvPr>
        </p:nvGraphicFramePr>
        <p:xfrm>
          <a:off x="685800" y="347870"/>
          <a:ext cx="10394950" cy="585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1904">
                  <a:extLst>
                    <a:ext uri="{9D8B030D-6E8A-4147-A177-3AD203B41FA5}">
                      <a16:colId xmlns:a16="http://schemas.microsoft.com/office/drawing/2014/main" val="1849778723"/>
                    </a:ext>
                  </a:extLst>
                </a:gridCol>
                <a:gridCol w="9073046">
                  <a:extLst>
                    <a:ext uri="{9D8B030D-6E8A-4147-A177-3AD203B41FA5}">
                      <a16:colId xmlns:a16="http://schemas.microsoft.com/office/drawing/2014/main" val="4097360173"/>
                    </a:ext>
                  </a:extLst>
                </a:gridCol>
              </a:tblGrid>
              <a:tr h="3379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5952818"/>
                  </a:ext>
                </a:extLst>
              </a:tr>
              <a:tr h="41155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Цели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Варианты формулировок  развивающих целей урока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развивать интерес к конкретной деятельности на уроке;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развивать самостоятельность в выборе способа, режима, условий и организации работы;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формировать (закрепить, отработать) умение планирования и самоконтроля;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содействовать развитию воли и настойчивости;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развивать эмоции учащихся (посредством организации игры, соревнования команд, обсуждения занимательных ситуаций);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развивать интерес к предмету;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12288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6561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A1F24D59-9CB4-44CB-3D7B-9D6FF8E0DDAD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48206267"/>
              </p:ext>
            </p:extLst>
          </p:nvPr>
        </p:nvGraphicFramePr>
        <p:xfrm>
          <a:off x="357809" y="0"/>
          <a:ext cx="10394950" cy="671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2513">
                  <a:extLst>
                    <a:ext uri="{9D8B030D-6E8A-4147-A177-3AD203B41FA5}">
                      <a16:colId xmlns:a16="http://schemas.microsoft.com/office/drawing/2014/main" val="2836093329"/>
                    </a:ext>
                  </a:extLst>
                </a:gridCol>
                <a:gridCol w="9172437">
                  <a:extLst>
                    <a:ext uri="{9D8B030D-6E8A-4147-A177-3AD203B41FA5}">
                      <a16:colId xmlns:a16="http://schemas.microsoft.com/office/drawing/2014/main" val="35130579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350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Варианты формулировок воспитательных целей урока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пробудить чувства учащихся (удивления. гордости, уважения, сопричастности);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пробудить чувство ответственности, долга;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вызвать чувство удивления и гордости…;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подвести учащихся к выводу…;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убедить учащихся в научной, практической, жизненной, профессиональной значимости того или иного конкретного закона, открытия, изобретения;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показать учащимся…;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дать почувствовать, увидеть, что решая и выполняя всё более сложные задачи и упражнения, они продвигаются в своём  интеллектуальном, профессиональном и волевом развитии;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87514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3683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239E33-A21D-C436-DFEA-448D2F947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625" y="357809"/>
            <a:ext cx="10396882" cy="61622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Этапы урока</a:t>
            </a:r>
          </a:p>
        </p:txBody>
      </p:sp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7965751C-0901-B054-78E9-6E03AAD5CCC3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26398415"/>
              </p:ext>
            </p:extLst>
          </p:nvPr>
        </p:nvGraphicFramePr>
        <p:xfrm>
          <a:off x="99391" y="1049958"/>
          <a:ext cx="10822334" cy="47817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1496">
                  <a:extLst>
                    <a:ext uri="{9D8B030D-6E8A-4147-A177-3AD203B41FA5}">
                      <a16:colId xmlns:a16="http://schemas.microsoft.com/office/drawing/2014/main" val="1174730658"/>
                    </a:ext>
                  </a:extLst>
                </a:gridCol>
                <a:gridCol w="7800838">
                  <a:extLst>
                    <a:ext uri="{9D8B030D-6E8A-4147-A177-3AD203B41FA5}">
                      <a16:colId xmlns:a16="http://schemas.microsoft.com/office/drawing/2014/main" val="1183814476"/>
                    </a:ext>
                  </a:extLst>
                </a:gridCol>
              </a:tblGrid>
              <a:tr h="404069">
                <a:tc gridSpan="2">
                  <a:txBody>
                    <a:bodyPr/>
                    <a:lstStyle/>
                    <a:p>
                      <a:r>
                        <a:rPr lang="ru-RU" sz="3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ОРГАНИЗАЦИОННЫЙ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0025063"/>
                  </a:ext>
                </a:extLst>
              </a:tr>
              <a:tr h="4141703">
                <a:tc>
                  <a:txBody>
                    <a:bodyPr/>
                    <a:lstStyle/>
                    <a:p>
                      <a:endParaRPr lang="ru-RU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Цель:  создать условия для возникновения внутренней потребности включения в учебную деятельность</a:t>
                      </a:r>
                      <a:endParaRPr lang="ru-RU" sz="2400" b="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Стихи, пословицы, игра «Да – </a:t>
                      </a:r>
                      <a:r>
                        <a:rPr lang="ru-RU" sz="2800" b="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нетка</a:t>
                      </a: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», «Найди лишнее», «Найди общее», логическая цепочка,  загадка, мозговой штурм, «Лови ошибку», Игра «Крестики – нолики», логическая цепочка с пробелами, игра «Снежный ком», «Комплименты», цепочка слов, «Фантастическая добавка»…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59798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49190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DFD28AD5-89CF-5DE2-23FB-046ADFE1B72F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43956758"/>
              </p:ext>
            </p:extLst>
          </p:nvPr>
        </p:nvGraphicFramePr>
        <p:xfrm>
          <a:off x="387626" y="215072"/>
          <a:ext cx="10724322" cy="48240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0791">
                  <a:extLst>
                    <a:ext uri="{9D8B030D-6E8A-4147-A177-3AD203B41FA5}">
                      <a16:colId xmlns:a16="http://schemas.microsoft.com/office/drawing/2014/main" val="1371040441"/>
                    </a:ext>
                  </a:extLst>
                </a:gridCol>
                <a:gridCol w="7463531">
                  <a:extLst>
                    <a:ext uri="{9D8B030D-6E8A-4147-A177-3AD203B41FA5}">
                      <a16:colId xmlns:a16="http://schemas.microsoft.com/office/drawing/2014/main" val="142331699"/>
                    </a:ext>
                  </a:extLst>
                </a:gridCol>
              </a:tblGrid>
              <a:tr h="45602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5295663"/>
                  </a:ext>
                </a:extLst>
              </a:tr>
              <a:tr h="43680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4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Проверка домашнего задания</a:t>
                      </a:r>
                      <a:endParaRPr lang="ru-RU" sz="4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4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44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лиц-опрос по цепочке, «Верно – неверно», восстанови текст, исправь ошибку, взаимопроверка, проверка по образцу, игра «Лови мяч» …</a:t>
                      </a:r>
                      <a:endParaRPr lang="ru-RU" sz="4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4515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38772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3E21673D-3503-43AB-076B-68C6D683F711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306075606"/>
              </p:ext>
            </p:extLst>
          </p:nvPr>
        </p:nvGraphicFramePr>
        <p:xfrm>
          <a:off x="683394" y="0"/>
          <a:ext cx="10915570" cy="62842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0017">
                  <a:extLst>
                    <a:ext uri="{9D8B030D-6E8A-4147-A177-3AD203B41FA5}">
                      <a16:colId xmlns:a16="http://schemas.microsoft.com/office/drawing/2014/main" val="3626252952"/>
                    </a:ext>
                  </a:extLst>
                </a:gridCol>
                <a:gridCol w="8225553">
                  <a:extLst>
                    <a:ext uri="{9D8B030D-6E8A-4147-A177-3AD203B41FA5}">
                      <a16:colId xmlns:a16="http://schemas.microsoft.com/office/drawing/2014/main" val="2919369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Изучение нового материала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проблемной ситуации, Подводящий диалог, Мозговой штурм, Столкновение противоречий, Проведи исследование, Раздели на группы…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68385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Закрепление изученного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32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Составь рекламу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32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Опрос по цепочке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3200" b="0" i="0" u="sng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Синквейн</a:t>
                      </a:r>
                      <a:endParaRPr lang="ru-RU" sz="3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32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Составь загадку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32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Исправь ошибку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32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Графический диктант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32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Ромашка Блума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32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Составь вопросы по содержанию правила или прочитанного материала</a:t>
                      </a:r>
                      <a:endParaRPr lang="ru-RU" sz="3200" b="0" i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386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73940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5F06A9-E1B4-03A1-4B5E-912751B1D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105" y="357809"/>
            <a:ext cx="10396882" cy="1151965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C000"/>
                </a:solidFill>
              </a:rPr>
              <a:t>Рефлексия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4366065-AC84-ED6D-BF8C-1BF92A76D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89" y="1509774"/>
            <a:ext cx="5487904" cy="411019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A0E36DB-1F4E-6BC9-EB2A-46B9D3145D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0160" y="1509774"/>
            <a:ext cx="6064651" cy="4362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968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97C013-045C-5673-C266-980FAD587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753" y="174705"/>
            <a:ext cx="10394707" cy="809269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Варианты формулировок  деятельности учителя и обучающихся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F7D8EB5-3BC1-7538-137B-78B2E6B1A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1" y="983974"/>
            <a:ext cx="4856158" cy="427383"/>
          </a:xfrm>
        </p:spPr>
        <p:txBody>
          <a:bodyPr/>
          <a:lstStyle/>
          <a:p>
            <a:r>
              <a:rPr lang="ru-RU" dirty="0"/>
              <a:t>Деятельность учителя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CA2B7B7-0381-17CB-3B80-FB39CC3BCC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993969" y="983974"/>
            <a:ext cx="4864491" cy="427383"/>
          </a:xfrm>
        </p:spPr>
        <p:txBody>
          <a:bodyPr/>
          <a:lstStyle/>
          <a:p>
            <a:r>
              <a:rPr lang="ru-RU" dirty="0"/>
              <a:t>Деятельность учащихся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8527BFB9-9483-ED02-8D9B-E92ABF7162A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93969" y="1411357"/>
            <a:ext cx="5088713" cy="3963228"/>
          </a:xfrm>
        </p:spPr>
        <p:txBody>
          <a:bodyPr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Записывают слова, предложения.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Делят (звуки, слова и т.д.) на группы.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Выполняют упражнение в тетради.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очереди комментируют…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Обосновывают выбор написания…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Пишут под диктовку.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70B432AA-35FA-ADF3-54A9-9C841B11792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9330" y="1282148"/>
            <a:ext cx="5665184" cy="4919869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9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Проверяет готовность обучающихся к уроку.</a:t>
            </a:r>
            <a:endParaRPr lang="ru-RU" sz="9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9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Озвучивает тему и цель урока.</a:t>
            </a:r>
            <a:endParaRPr lang="ru-RU" sz="9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9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Уточняет понимание учащимися поставленных целей урока.</a:t>
            </a:r>
            <a:endParaRPr lang="ru-RU" sz="9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9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Выдвигает проблему.</a:t>
            </a:r>
            <a:endParaRPr lang="ru-RU" sz="9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9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Создает эмоциональный настрой на…</a:t>
            </a:r>
            <a:endParaRPr lang="ru-RU" sz="9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9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Формулирует задание…</a:t>
            </a:r>
            <a:endParaRPr lang="ru-RU" sz="9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9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Напоминает обучающимся, как…</a:t>
            </a:r>
            <a:endParaRPr lang="ru-RU" sz="9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Предлагает индивидуальные задания.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95345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1A1374-1475-B6F6-C97C-A66F51E115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387626"/>
            <a:ext cx="10396882" cy="993913"/>
          </a:xfrm>
        </p:spPr>
        <p:txBody>
          <a:bodyPr/>
          <a:lstStyle/>
          <a:p>
            <a:pPr algn="r"/>
            <a:r>
              <a:rPr lang="ru-RU" dirty="0"/>
              <a:t>Спасибо за внимание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14A927DF-5177-C913-DFC1-03D1F5E52A9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16475" t="16569" b="44107"/>
          <a:stretch/>
        </p:blipFill>
        <p:spPr>
          <a:xfrm>
            <a:off x="3633834" y="1769165"/>
            <a:ext cx="7998804" cy="319046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0957393-2402-3B73-AC36-D442624C35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571" b="19548"/>
          <a:stretch/>
        </p:blipFill>
        <p:spPr>
          <a:xfrm rot="761360">
            <a:off x="6938894" y="3021526"/>
            <a:ext cx="719536" cy="35780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6E51057-26C3-DD47-A520-35B0B42297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571" b="19548"/>
          <a:stretch/>
        </p:blipFill>
        <p:spPr>
          <a:xfrm rot="1447448">
            <a:off x="10306879" y="4350395"/>
            <a:ext cx="795130" cy="46713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E9C2C46-97D4-FD4B-8215-59C14B0BA5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571" b="19548"/>
          <a:stretch/>
        </p:blipFill>
        <p:spPr>
          <a:xfrm rot="1285025">
            <a:off x="3635559" y="2087089"/>
            <a:ext cx="594769" cy="43739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B66A9CE-818C-5520-1FC6-347E752772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571" b="19548"/>
          <a:stretch/>
        </p:blipFill>
        <p:spPr>
          <a:xfrm rot="1447448" flipH="1">
            <a:off x="3493117" y="4004847"/>
            <a:ext cx="835920" cy="46713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7AC3617-CF1D-D741-FAA3-3B1E499139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571" b="19548"/>
          <a:stretch/>
        </p:blipFill>
        <p:spPr>
          <a:xfrm rot="1447448" flipH="1">
            <a:off x="5201121" y="4746281"/>
            <a:ext cx="835920" cy="46713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86BE5D9-A7BF-2EF4-54E7-ECA28216D9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571" b="19548"/>
          <a:stretch/>
        </p:blipFill>
        <p:spPr>
          <a:xfrm rot="761360">
            <a:off x="10681552" y="3248263"/>
            <a:ext cx="461322" cy="23226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335D883-510D-F3B3-25E6-A30BEBAEB13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571" b="19548"/>
          <a:stretch/>
        </p:blipFill>
        <p:spPr>
          <a:xfrm rot="1285025">
            <a:off x="5253501" y="1468869"/>
            <a:ext cx="594769" cy="43739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6B1E78D-9679-6E84-7D2E-BAACD6874F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571" b="19548"/>
          <a:stretch/>
        </p:blipFill>
        <p:spPr>
          <a:xfrm rot="1285025">
            <a:off x="8116022" y="1550465"/>
            <a:ext cx="594769" cy="437399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84D316F-E1E8-0F70-E0EC-802DECE7663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199" r="10329" b="9183"/>
          <a:stretch/>
        </p:blipFill>
        <p:spPr>
          <a:xfrm>
            <a:off x="146142" y="193580"/>
            <a:ext cx="3345434" cy="3775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3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318D9-1B13-1D15-13D2-24700C3F0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79761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работы в качестве наставника</a:t>
            </a:r>
            <a:r>
              <a:rPr lang="ru-RU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highlight>
                <a:srgbClr val="FFFF00"/>
              </a:highligh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F79FA8B-7F70-702D-00F4-2205DC8419E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spcAft>
                <a:spcPts val="750"/>
              </a:spcAft>
            </a:pP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вижу в  создании условий для успешной адаптации молодого педагога в педагогической деятельности, оказание помощи в развитии его профессиональной компетенции, чтобы он смог стать успешным и в дальнейшем на более высоком профессиональном уровне самостоятельно решал педагогические задачи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7712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2C03A5-75E2-107D-1C6D-B6B99C5B6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85801"/>
            <a:ext cx="10396882" cy="777240"/>
          </a:xfrm>
        </p:spPr>
        <p:txBody>
          <a:bodyPr>
            <a:normAutofit fontScale="90000"/>
          </a:bodyPr>
          <a:lstStyle/>
          <a:p>
            <a:r>
              <a:rPr lang="ru-RU" dirty="0"/>
              <a:t>Задачи: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B11540-904D-3D9D-79AB-20E19454BDD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98384" y="1155032"/>
            <a:ext cx="10782124" cy="4610501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помочь адаптироваться молодому учителю в коллективе;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затруднения в педагогической практике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оказать  методическую помощь;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развития профессиональных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навыков  молодого педагога, в том числе навыков применения различных средств, форм обучения и воспитания, психологии общения со школьниками и их родителями;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потребность и мотивацию у молодого педагога к самообразованию, самосовершенствованию в педагогической деятельности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9234" y="741"/>
            <a:ext cx="2195476" cy="2924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6503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551E19-4DBE-B39B-23E0-3E527456C7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383" y="922900"/>
            <a:ext cx="7262769" cy="544707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8D5C1C-385E-4C43-9B3C-F728BEEF7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235821"/>
            <a:ext cx="10396882" cy="861460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Практическая работа с молодым педагогом</a:t>
            </a:r>
          </a:p>
        </p:txBody>
      </p:sp>
    </p:spTree>
    <p:extLst>
      <p:ext uri="{BB962C8B-B14F-4D97-AF65-F5344CB8AC3E}">
        <p14:creationId xmlns:p14="http://schemas.microsoft.com/office/powerpoint/2010/main" val="3524872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C64021F-9B2B-B270-3235-B26BD6BBC5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369" y="0"/>
            <a:ext cx="8653668" cy="649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862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B1AE408-3853-BFDB-EBA8-3A76D99070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60" y="327991"/>
            <a:ext cx="7712764" cy="578457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0F31CB-E876-AEE7-9A9F-9FD717DAC2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9579" y="2460107"/>
            <a:ext cx="4802421" cy="4069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6905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06F335-B930-A773-A965-BDB3BB519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131" y="238539"/>
            <a:ext cx="10396882" cy="1151965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Безотметочное</a:t>
            </a:r>
            <a:r>
              <a:rPr lang="ru-RU" dirty="0"/>
              <a:t> обучение в 1 классе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90CD4F1-5F45-C3B0-42CD-9C0472A47F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13" t="3626" r="3002" b="49397"/>
          <a:stretch/>
        </p:blipFill>
        <p:spPr>
          <a:xfrm>
            <a:off x="152964" y="1241659"/>
            <a:ext cx="8769655" cy="244481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99455E5-C460-04EE-F04C-5FFE06F45E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90" b="14807"/>
          <a:stretch/>
        </p:blipFill>
        <p:spPr>
          <a:xfrm>
            <a:off x="8226222" y="2079411"/>
            <a:ext cx="3478098" cy="4119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088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AB7941F-4BA7-6B24-3B63-A613684FE7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4814" y="1655900"/>
            <a:ext cx="5178840" cy="409175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DEDFB69-17DF-91BD-D99B-1E9A902DDA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969" y="1910574"/>
            <a:ext cx="6474876" cy="4656537"/>
          </a:xfrm>
          <a:prstGeom prst="rect">
            <a:avLst/>
          </a:prstGeom>
        </p:spPr>
      </p:pic>
      <p:sp>
        <p:nvSpPr>
          <p:cNvPr id="9" name="Объект 8">
            <a:extLst>
              <a:ext uri="{FF2B5EF4-FFF2-40B4-BE49-F238E27FC236}">
                <a16:creationId xmlns:a16="http://schemas.microsoft.com/office/drawing/2014/main" id="{1EC9B111-3FCA-D6C5-7099-1E89DCEED0B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98646" y="290890"/>
            <a:ext cx="10394707" cy="9988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FFC000"/>
                </a:solidFill>
              </a:rPr>
              <a:t>Приём « Светофор »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A17BE1F-39C8-A52C-049B-2AB74E2CDA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59959"/>
            <a:ext cx="6474876" cy="4656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215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63907E-155B-6CD0-0937-1E10C3A0C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38539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Безотметочное</a:t>
            </a:r>
            <a:r>
              <a:rPr lang="ru-RU" dirty="0"/>
              <a:t> обучение 1 класс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42018D31-A676-DDE5-5EC2-203B3E712E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57809" y="924339"/>
            <a:ext cx="6673293" cy="4147195"/>
          </a:xfrm>
        </p:spPr>
        <p:txBody>
          <a:bodyPr>
            <a:norm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Линеечка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цукерман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E868866-921C-FA33-5C0F-DD7C7F19D8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04" y="1318376"/>
            <a:ext cx="6673292" cy="500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1090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EE8011"/>
      </a:accent1>
      <a:accent2>
        <a:srgbClr val="CEC079"/>
      </a:accent2>
      <a:accent3>
        <a:srgbClr val="93A569"/>
      </a:accent3>
      <a:accent4>
        <a:srgbClr val="69A58B"/>
      </a:accent4>
      <a:accent5>
        <a:srgbClr val="6DAABD"/>
      </a:accent5>
      <a:accent6>
        <a:srgbClr val="B24A4B"/>
      </a:accent6>
      <a:hlink>
        <a:srgbClr val="EE8E11"/>
      </a:hlink>
      <a:folHlink>
        <a:srgbClr val="BFAE7F"/>
      </a:folHlink>
    </a:clrScheme>
    <a:fontScheme name="Главное мероприятие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686B1E04-F35C-4AB5-985D-0C358CA1105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704</TotalTime>
  <Words>593</Words>
  <Application>Microsoft Office PowerPoint</Application>
  <PresentationFormat>Широкоэкранный</PresentationFormat>
  <Paragraphs>86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Impact</vt:lpstr>
      <vt:lpstr>Times New Roman</vt:lpstr>
      <vt:lpstr>Главное мероприятие</vt:lpstr>
      <vt:lpstr>Я – наставник: опыт по сопровождению молодОго специалиста</vt:lpstr>
      <vt:lpstr>Цель работы в качестве наставника </vt:lpstr>
      <vt:lpstr>Задачи: </vt:lpstr>
      <vt:lpstr>Практическая работа с молодым педагогом</vt:lpstr>
      <vt:lpstr>Презентация PowerPoint</vt:lpstr>
      <vt:lpstr>Презентация PowerPoint</vt:lpstr>
      <vt:lpstr>Безотметочное обучение в 1 классе</vt:lpstr>
      <vt:lpstr>Презентация PowerPoint</vt:lpstr>
      <vt:lpstr>Безотметочное обучение 1 класс</vt:lpstr>
      <vt:lpstr>Знаковая символика</vt:lpstr>
      <vt:lpstr> Универсальная технологическая карта урока с методическими приёмами </vt:lpstr>
      <vt:lpstr>Презентация PowerPoint</vt:lpstr>
      <vt:lpstr>Презентация PowerPoint</vt:lpstr>
      <vt:lpstr>Этапы урока</vt:lpstr>
      <vt:lpstr>Презентация PowerPoint</vt:lpstr>
      <vt:lpstr>Презентация PowerPoint</vt:lpstr>
      <vt:lpstr>Рефлексия</vt:lpstr>
      <vt:lpstr>  Варианты формулировок  деятельности учителя и обучающихся 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– наставник: опыт по сопровождению молодОго специалиста</dc:title>
  <dc:creator>Вера Огнева</dc:creator>
  <cp:lastModifiedBy>Вера Огнева</cp:lastModifiedBy>
  <cp:revision>12</cp:revision>
  <dcterms:created xsi:type="dcterms:W3CDTF">2023-03-22T05:05:58Z</dcterms:created>
  <dcterms:modified xsi:type="dcterms:W3CDTF">2024-01-04T08:28:39Z</dcterms:modified>
</cp:coreProperties>
</file>