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handoutMasterIdLst>
    <p:handoutMasterId r:id="rId123"/>
  </p:handoutMasterIdLst>
  <p:sldIdLst>
    <p:sldId id="285" r:id="rId2"/>
    <p:sldId id="257" r:id="rId3"/>
    <p:sldId id="265" r:id="rId4"/>
    <p:sldId id="266" r:id="rId5"/>
    <p:sldId id="267" r:id="rId6"/>
    <p:sldId id="268" r:id="rId7"/>
    <p:sldId id="369" r:id="rId8"/>
    <p:sldId id="269" r:id="rId9"/>
    <p:sldId id="260" r:id="rId10"/>
    <p:sldId id="261" r:id="rId11"/>
    <p:sldId id="262" r:id="rId12"/>
    <p:sldId id="263" r:id="rId13"/>
    <p:sldId id="264" r:id="rId14"/>
    <p:sldId id="270" r:id="rId15"/>
    <p:sldId id="271" r:id="rId16"/>
    <p:sldId id="272" r:id="rId17"/>
    <p:sldId id="273" r:id="rId18"/>
    <p:sldId id="274" r:id="rId19"/>
    <p:sldId id="275" r:id="rId20"/>
    <p:sldId id="371" r:id="rId21"/>
    <p:sldId id="276" r:id="rId22"/>
    <p:sldId id="279" r:id="rId23"/>
    <p:sldId id="278" r:id="rId24"/>
    <p:sldId id="370" r:id="rId25"/>
    <p:sldId id="277" r:id="rId26"/>
    <p:sldId id="313" r:id="rId27"/>
    <p:sldId id="320" r:id="rId28"/>
    <p:sldId id="372" r:id="rId29"/>
    <p:sldId id="314" r:id="rId30"/>
    <p:sldId id="321" r:id="rId31"/>
    <p:sldId id="322" r:id="rId32"/>
    <p:sldId id="259" r:id="rId33"/>
    <p:sldId id="286" r:id="rId34"/>
    <p:sldId id="287" r:id="rId35"/>
    <p:sldId id="305" r:id="rId36"/>
    <p:sldId id="306" r:id="rId37"/>
    <p:sldId id="307" r:id="rId38"/>
    <p:sldId id="373" r:id="rId39"/>
    <p:sldId id="295" r:id="rId40"/>
    <p:sldId id="296" r:id="rId41"/>
    <p:sldId id="376" r:id="rId42"/>
    <p:sldId id="297" r:id="rId43"/>
    <p:sldId id="299" r:id="rId44"/>
    <p:sldId id="298" r:id="rId45"/>
    <p:sldId id="300" r:id="rId46"/>
    <p:sldId id="302" r:id="rId47"/>
    <p:sldId id="301" r:id="rId48"/>
    <p:sldId id="303" r:id="rId49"/>
    <p:sldId id="304" r:id="rId50"/>
    <p:sldId id="280" r:id="rId51"/>
    <p:sldId id="281" r:id="rId52"/>
    <p:sldId id="282" r:id="rId53"/>
    <p:sldId id="375" r:id="rId54"/>
    <p:sldId id="283" r:id="rId55"/>
    <p:sldId id="284" r:id="rId56"/>
    <p:sldId id="329" r:id="rId57"/>
    <p:sldId id="374" r:id="rId58"/>
    <p:sldId id="326" r:id="rId59"/>
    <p:sldId id="330" r:id="rId60"/>
    <p:sldId id="328" r:id="rId61"/>
    <p:sldId id="327" r:id="rId62"/>
    <p:sldId id="377" r:id="rId63"/>
    <p:sldId id="379" r:id="rId64"/>
    <p:sldId id="380" r:id="rId65"/>
    <p:sldId id="381" r:id="rId66"/>
    <p:sldId id="382" r:id="rId67"/>
    <p:sldId id="383" r:id="rId68"/>
    <p:sldId id="429" r:id="rId69"/>
    <p:sldId id="384" r:id="rId70"/>
    <p:sldId id="385" r:id="rId71"/>
    <p:sldId id="386" r:id="rId72"/>
    <p:sldId id="387" r:id="rId73"/>
    <p:sldId id="388" r:id="rId74"/>
    <p:sldId id="389" r:id="rId75"/>
    <p:sldId id="390" r:id="rId76"/>
    <p:sldId id="431" r:id="rId77"/>
    <p:sldId id="391" r:id="rId78"/>
    <p:sldId id="392" r:id="rId79"/>
    <p:sldId id="393" r:id="rId80"/>
    <p:sldId id="394" r:id="rId81"/>
    <p:sldId id="395" r:id="rId82"/>
    <p:sldId id="396" r:id="rId83"/>
    <p:sldId id="397" r:id="rId84"/>
    <p:sldId id="398" r:id="rId85"/>
    <p:sldId id="399" r:id="rId86"/>
    <p:sldId id="400" r:id="rId87"/>
    <p:sldId id="401" r:id="rId88"/>
    <p:sldId id="402" r:id="rId89"/>
    <p:sldId id="403" r:id="rId90"/>
    <p:sldId id="378" r:id="rId91"/>
    <p:sldId id="404" r:id="rId92"/>
    <p:sldId id="405" r:id="rId93"/>
    <p:sldId id="406" r:id="rId94"/>
    <p:sldId id="407" r:id="rId95"/>
    <p:sldId id="408" r:id="rId96"/>
    <p:sldId id="409" r:id="rId97"/>
    <p:sldId id="410" r:id="rId98"/>
    <p:sldId id="411" r:id="rId99"/>
    <p:sldId id="412" r:id="rId100"/>
    <p:sldId id="413" r:id="rId101"/>
    <p:sldId id="430" r:id="rId102"/>
    <p:sldId id="424" r:id="rId103"/>
    <p:sldId id="425" r:id="rId104"/>
    <p:sldId id="426" r:id="rId105"/>
    <p:sldId id="427" r:id="rId106"/>
    <p:sldId id="428" r:id="rId107"/>
    <p:sldId id="414" r:id="rId108"/>
    <p:sldId id="415" r:id="rId109"/>
    <p:sldId id="432" r:id="rId110"/>
    <p:sldId id="418" r:id="rId111"/>
    <p:sldId id="417" r:id="rId112"/>
    <p:sldId id="416" r:id="rId113"/>
    <p:sldId id="420" r:id="rId114"/>
    <p:sldId id="419" r:id="rId115"/>
    <p:sldId id="421" r:id="rId116"/>
    <p:sldId id="422" r:id="rId117"/>
    <p:sldId id="423" r:id="rId118"/>
    <p:sldId id="336" r:id="rId119"/>
    <p:sldId id="339" r:id="rId120"/>
    <p:sldId id="340" r:id="rId121"/>
    <p:sldId id="341" r:id="rId12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000099"/>
    <a:srgbClr val="62CE2C"/>
    <a:srgbClr val="FF3300"/>
    <a:srgbClr val="3333CC"/>
    <a:srgbClr val="6600CC"/>
    <a:srgbClr val="9AE317"/>
    <a:srgbClr val="00CC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84" autoAdjust="0"/>
    <p:restoredTop sz="94683" autoAdjust="0"/>
  </p:normalViewPr>
  <p:slideViewPr>
    <p:cSldViewPr>
      <p:cViewPr>
        <p:scale>
          <a:sx n="90" d="100"/>
          <a:sy n="90" d="100"/>
        </p:scale>
        <p:origin x="-1404" y="-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2408"/>
    </p:cViewPr>
  </p:sorterViewPr>
  <p:notesViewPr>
    <p:cSldViewPr>
      <p:cViewPr varScale="1">
        <p:scale>
          <a:sx n="58" d="100"/>
          <a:sy n="58" d="100"/>
        </p:scale>
        <p:origin x="-2202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5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E325B3F-32EB-4E1B-825E-F38BCC7D2A44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145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5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5ADE53B-8ED0-4EFD-ADFD-FCD6223404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7531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7532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BC56F8-B885-48FB-B7E5-CE3240AA3BEB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46D7B7-FCBF-4854-9C9A-99813AB6DE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B1E46F-BFBB-40AC-AD5C-3186DECE7291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C4205C-1EC4-43DD-81DC-926FA986DC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11BB4D-BFA6-4030-B18A-EA89220B5244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CBD25A-C60F-4466-B74D-48275069D2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EBA9D5-28E8-41EE-9316-2F9F4CEE97DE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D98E0D-0CF1-498A-8806-2DD66FF628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201500-8940-41DA-9EE1-E30C47901565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49E704-51EB-491C-8497-13227565E2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75CA94-5E5C-4E1C-81F9-4EA03F845520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719A87-0ACC-4DC5-B4EB-1E312667C6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064A98-75CE-4959-B8E2-4AA0D7C5E2CD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ECD121-257E-439F-AFA1-4C2D07254D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8B4FB4-4AB4-4019-9A7C-EFF1BF766BA0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70CC19-B0D9-4266-872D-42B70DEF84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6F8DC7-749D-4803-9241-1E7E9A518ED7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59DD4D-30EE-43AF-88FD-737581AD10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7AF31F-68A3-4023-BE96-AEB676E7F6C4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C0B8D4-D77C-4883-8BFD-31EBE58648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BB6B0B-48C5-4AC1-B34C-466F9B101DBB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98A31B-9973-4F5F-A541-E09E61F2D1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fld id="{BB03E879-14C1-42E5-A23A-72FF87AEEF2D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81A5288B-3977-456C-8378-27722868F6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106502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6503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6504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6505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6506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06507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6508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6509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6510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6511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3" r:id="rId1"/>
    <p:sldLayoutId id="2147483662" r:id="rId2"/>
    <p:sldLayoutId id="2147483661" r:id="rId3"/>
    <p:sldLayoutId id="2147483660" r:id="rId4"/>
    <p:sldLayoutId id="2147483659" r:id="rId5"/>
    <p:sldLayoutId id="2147483658" r:id="rId6"/>
    <p:sldLayoutId id="2147483657" r:id="rId7"/>
    <p:sldLayoutId id="2147483656" r:id="rId8"/>
    <p:sldLayoutId id="2147483655" r:id="rId9"/>
    <p:sldLayoutId id="2147483654" r:id="rId10"/>
    <p:sldLayoutId id="2147483653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18.xml"/><Relationship Id="rId5" Type="http://schemas.openxmlformats.org/officeDocument/2006/relationships/slide" Target="slide90.xml"/><Relationship Id="rId4" Type="http://schemas.openxmlformats.org/officeDocument/2006/relationships/slide" Target="slide6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slide" Target="slide90.xml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90.xml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slide" Target="slide90.xml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slide" Target="slide9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jpe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slide" Target="slide9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slide" Target="slide9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slide" Target="slide9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slide" Target="slide90.xml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slide" Target="slide90.xml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9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slide" Target="slide90.xml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slide" Target="slide90.xml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slide" Target="slide90.xml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slide" Target="slide90.xml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slide" Target="slide90.xml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slide" Target="slide90.xml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slide" Target="slide90.xml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slide" Target="slide90.xml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" Target="slide120.xml"/><Relationship Id="rId2" Type="http://schemas.openxmlformats.org/officeDocument/2006/relationships/slide" Target="slide11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.xml"/><Relationship Id="rId4" Type="http://schemas.openxmlformats.org/officeDocument/2006/relationships/slide" Target="slide121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slide" Target="slide11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slide" Target="slide1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3.jpeg"/><Relationship Id="rId5" Type="http://schemas.openxmlformats.org/officeDocument/2006/relationships/image" Target="../media/image92.jpeg"/><Relationship Id="rId4" Type="http://schemas.openxmlformats.org/officeDocument/2006/relationships/image" Target="../media/image91.jpe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slide" Target="slide11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18" Type="http://schemas.openxmlformats.org/officeDocument/2006/relationships/slide" Target="slide21.xml"/><Relationship Id="rId26" Type="http://schemas.openxmlformats.org/officeDocument/2006/relationships/slide" Target="slide31.xml"/><Relationship Id="rId3" Type="http://schemas.openxmlformats.org/officeDocument/2006/relationships/slide" Target="slide4.xml"/><Relationship Id="rId21" Type="http://schemas.openxmlformats.org/officeDocument/2006/relationships/slide" Target="slide25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17" Type="http://schemas.openxmlformats.org/officeDocument/2006/relationships/slide" Target="slide19.xml"/><Relationship Id="rId25" Type="http://schemas.openxmlformats.org/officeDocument/2006/relationships/slide" Target="slide30.xml"/><Relationship Id="rId2" Type="http://schemas.openxmlformats.org/officeDocument/2006/relationships/slide" Target="slide3.xml"/><Relationship Id="rId16" Type="http://schemas.openxmlformats.org/officeDocument/2006/relationships/slide" Target="slide18.xml"/><Relationship Id="rId20" Type="http://schemas.openxmlformats.org/officeDocument/2006/relationships/slide" Target="slide2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24" Type="http://schemas.openxmlformats.org/officeDocument/2006/relationships/slide" Target="slide29.xml"/><Relationship Id="rId5" Type="http://schemas.openxmlformats.org/officeDocument/2006/relationships/slide" Target="slide6.xml"/><Relationship Id="rId15" Type="http://schemas.openxmlformats.org/officeDocument/2006/relationships/slide" Target="slide17.xml"/><Relationship Id="rId23" Type="http://schemas.openxmlformats.org/officeDocument/2006/relationships/slide" Target="slide27.xml"/><Relationship Id="rId10" Type="http://schemas.openxmlformats.org/officeDocument/2006/relationships/slide" Target="slide12.xml"/><Relationship Id="rId19" Type="http://schemas.openxmlformats.org/officeDocument/2006/relationships/slide" Target="slide22.xml"/><Relationship Id="rId4" Type="http://schemas.openxmlformats.org/officeDocument/2006/relationships/slide" Target="slide5.xml"/><Relationship Id="rId9" Type="http://schemas.openxmlformats.org/officeDocument/2006/relationships/slide" Target="slide11.xml"/><Relationship Id="rId14" Type="http://schemas.openxmlformats.org/officeDocument/2006/relationships/slide" Target="slide16.xml"/><Relationship Id="rId22" Type="http://schemas.openxmlformats.org/officeDocument/2006/relationships/slide" Target="slide26.xml"/><Relationship Id="rId27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40.xml"/><Relationship Id="rId13" Type="http://schemas.openxmlformats.org/officeDocument/2006/relationships/slide" Target="slide46.xml"/><Relationship Id="rId18" Type="http://schemas.openxmlformats.org/officeDocument/2006/relationships/slide" Target="slide51.xml"/><Relationship Id="rId26" Type="http://schemas.openxmlformats.org/officeDocument/2006/relationships/slide" Target="slide61.xml"/><Relationship Id="rId3" Type="http://schemas.openxmlformats.org/officeDocument/2006/relationships/slide" Target="slide34.xml"/><Relationship Id="rId21" Type="http://schemas.openxmlformats.org/officeDocument/2006/relationships/slide" Target="slide55.xml"/><Relationship Id="rId7" Type="http://schemas.openxmlformats.org/officeDocument/2006/relationships/slide" Target="slide39.xml"/><Relationship Id="rId12" Type="http://schemas.openxmlformats.org/officeDocument/2006/relationships/slide" Target="slide45.xml"/><Relationship Id="rId17" Type="http://schemas.openxmlformats.org/officeDocument/2006/relationships/slide" Target="slide50.xml"/><Relationship Id="rId25" Type="http://schemas.openxmlformats.org/officeDocument/2006/relationships/slide" Target="slide60.xml"/><Relationship Id="rId2" Type="http://schemas.openxmlformats.org/officeDocument/2006/relationships/slide" Target="slide33.xml"/><Relationship Id="rId16" Type="http://schemas.openxmlformats.org/officeDocument/2006/relationships/slide" Target="slide49.xml"/><Relationship Id="rId20" Type="http://schemas.openxmlformats.org/officeDocument/2006/relationships/slide" Target="slide5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7.xml"/><Relationship Id="rId11" Type="http://schemas.openxmlformats.org/officeDocument/2006/relationships/slide" Target="slide44.xml"/><Relationship Id="rId24" Type="http://schemas.openxmlformats.org/officeDocument/2006/relationships/slide" Target="slide59.xml"/><Relationship Id="rId5" Type="http://schemas.openxmlformats.org/officeDocument/2006/relationships/slide" Target="slide36.xml"/><Relationship Id="rId15" Type="http://schemas.openxmlformats.org/officeDocument/2006/relationships/slide" Target="slide48.xml"/><Relationship Id="rId23" Type="http://schemas.openxmlformats.org/officeDocument/2006/relationships/slide" Target="slide58.xml"/><Relationship Id="rId10" Type="http://schemas.openxmlformats.org/officeDocument/2006/relationships/slide" Target="slide43.xml"/><Relationship Id="rId19" Type="http://schemas.openxmlformats.org/officeDocument/2006/relationships/slide" Target="slide52.xml"/><Relationship Id="rId4" Type="http://schemas.openxmlformats.org/officeDocument/2006/relationships/slide" Target="slide35.xml"/><Relationship Id="rId9" Type="http://schemas.openxmlformats.org/officeDocument/2006/relationships/slide" Target="slide42.xml"/><Relationship Id="rId14" Type="http://schemas.openxmlformats.org/officeDocument/2006/relationships/slide" Target="slide47.xml"/><Relationship Id="rId22" Type="http://schemas.openxmlformats.org/officeDocument/2006/relationships/slide" Target="slide56.xml"/><Relationship Id="rId27" Type="http://schemas.openxmlformats.org/officeDocument/2006/relationships/slide" Target="slide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57.xml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75.xml"/><Relationship Id="rId18" Type="http://schemas.openxmlformats.org/officeDocument/2006/relationships/slide" Target="slide81.xml"/><Relationship Id="rId26" Type="http://schemas.openxmlformats.org/officeDocument/2006/relationships/slide" Target="slide89.xml"/><Relationship Id="rId3" Type="http://schemas.openxmlformats.org/officeDocument/2006/relationships/slide" Target="slide64.xml"/><Relationship Id="rId21" Type="http://schemas.openxmlformats.org/officeDocument/2006/relationships/slide" Target="slide84.xml"/><Relationship Id="rId7" Type="http://schemas.openxmlformats.org/officeDocument/2006/relationships/slide" Target="slide68.xml"/><Relationship Id="rId12" Type="http://schemas.openxmlformats.org/officeDocument/2006/relationships/slide" Target="slide74.xml"/><Relationship Id="rId17" Type="http://schemas.openxmlformats.org/officeDocument/2006/relationships/slide" Target="slide80.xml"/><Relationship Id="rId25" Type="http://schemas.openxmlformats.org/officeDocument/2006/relationships/slide" Target="slide88.xml"/><Relationship Id="rId2" Type="http://schemas.openxmlformats.org/officeDocument/2006/relationships/slide" Target="slide63.xml"/><Relationship Id="rId16" Type="http://schemas.openxmlformats.org/officeDocument/2006/relationships/slide" Target="slide79.xml"/><Relationship Id="rId20" Type="http://schemas.openxmlformats.org/officeDocument/2006/relationships/slide" Target="slide8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7.xml"/><Relationship Id="rId11" Type="http://schemas.openxmlformats.org/officeDocument/2006/relationships/slide" Target="slide73.xml"/><Relationship Id="rId24" Type="http://schemas.openxmlformats.org/officeDocument/2006/relationships/slide" Target="slide87.xml"/><Relationship Id="rId5" Type="http://schemas.openxmlformats.org/officeDocument/2006/relationships/slide" Target="slide66.xml"/><Relationship Id="rId15" Type="http://schemas.openxmlformats.org/officeDocument/2006/relationships/slide" Target="slide78.xml"/><Relationship Id="rId23" Type="http://schemas.openxmlformats.org/officeDocument/2006/relationships/slide" Target="slide86.xml"/><Relationship Id="rId10" Type="http://schemas.openxmlformats.org/officeDocument/2006/relationships/slide" Target="slide72.xml"/><Relationship Id="rId19" Type="http://schemas.openxmlformats.org/officeDocument/2006/relationships/slide" Target="slide82.xml"/><Relationship Id="rId4" Type="http://schemas.openxmlformats.org/officeDocument/2006/relationships/slide" Target="slide65.xml"/><Relationship Id="rId9" Type="http://schemas.openxmlformats.org/officeDocument/2006/relationships/slide" Target="slide71.xml"/><Relationship Id="rId14" Type="http://schemas.openxmlformats.org/officeDocument/2006/relationships/slide" Target="slide76.xml"/><Relationship Id="rId22" Type="http://schemas.openxmlformats.org/officeDocument/2006/relationships/slide" Target="slide85.xml"/><Relationship Id="rId27" Type="http://schemas.openxmlformats.org/officeDocument/2006/relationships/slide" Target="slide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slide" Target="slide97.xml"/><Relationship Id="rId13" Type="http://schemas.openxmlformats.org/officeDocument/2006/relationships/slide" Target="slide103.xml"/><Relationship Id="rId18" Type="http://schemas.openxmlformats.org/officeDocument/2006/relationships/slide" Target="slide108.xml"/><Relationship Id="rId26" Type="http://schemas.openxmlformats.org/officeDocument/2006/relationships/slide" Target="slide117.xml"/><Relationship Id="rId3" Type="http://schemas.openxmlformats.org/officeDocument/2006/relationships/slide" Target="slide92.xml"/><Relationship Id="rId21" Type="http://schemas.openxmlformats.org/officeDocument/2006/relationships/slide" Target="slide112.xml"/><Relationship Id="rId7" Type="http://schemas.openxmlformats.org/officeDocument/2006/relationships/slide" Target="slide96.xml"/><Relationship Id="rId12" Type="http://schemas.openxmlformats.org/officeDocument/2006/relationships/slide" Target="slide101.xml"/><Relationship Id="rId17" Type="http://schemas.openxmlformats.org/officeDocument/2006/relationships/slide" Target="slide107.xml"/><Relationship Id="rId25" Type="http://schemas.openxmlformats.org/officeDocument/2006/relationships/slide" Target="slide116.xml"/><Relationship Id="rId2" Type="http://schemas.openxmlformats.org/officeDocument/2006/relationships/slide" Target="slide91.xml"/><Relationship Id="rId16" Type="http://schemas.openxmlformats.org/officeDocument/2006/relationships/slide" Target="slide106.xml"/><Relationship Id="rId20" Type="http://schemas.openxmlformats.org/officeDocument/2006/relationships/slide" Target="slide11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95.xml"/><Relationship Id="rId11" Type="http://schemas.openxmlformats.org/officeDocument/2006/relationships/slide" Target="slide100.xml"/><Relationship Id="rId24" Type="http://schemas.openxmlformats.org/officeDocument/2006/relationships/slide" Target="slide115.xml"/><Relationship Id="rId5" Type="http://schemas.openxmlformats.org/officeDocument/2006/relationships/slide" Target="slide94.xml"/><Relationship Id="rId15" Type="http://schemas.openxmlformats.org/officeDocument/2006/relationships/slide" Target="slide105.xml"/><Relationship Id="rId23" Type="http://schemas.openxmlformats.org/officeDocument/2006/relationships/slide" Target="slide114.xml"/><Relationship Id="rId10" Type="http://schemas.openxmlformats.org/officeDocument/2006/relationships/slide" Target="slide99.xml"/><Relationship Id="rId19" Type="http://schemas.openxmlformats.org/officeDocument/2006/relationships/slide" Target="slide109.xml"/><Relationship Id="rId4" Type="http://schemas.openxmlformats.org/officeDocument/2006/relationships/slide" Target="slide93.xml"/><Relationship Id="rId9" Type="http://schemas.openxmlformats.org/officeDocument/2006/relationships/slide" Target="slide98.xml"/><Relationship Id="rId14" Type="http://schemas.openxmlformats.org/officeDocument/2006/relationships/slide" Target="slide104.xml"/><Relationship Id="rId22" Type="http://schemas.openxmlformats.org/officeDocument/2006/relationships/slide" Target="slide113.xml"/><Relationship Id="rId27" Type="http://schemas.openxmlformats.org/officeDocument/2006/relationships/slide" Target="slide1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slide" Target="slide90.xml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slide" Target="slide90.xml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slide" Target="slide90.xml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slide" Target="slide90.xml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slide" Target="slide90.xml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slide" Target="slide90.xml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slide" Target="slide90.xml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slide" Target="slide90.xml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slide" Target="slide9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81063" y="274638"/>
            <a:ext cx="78057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>
                <a:latin typeface="Comic Sans MS" pitchFamily="66" charset="0"/>
              </a:rPr>
              <a:t>План игры</a:t>
            </a:r>
          </a:p>
        </p:txBody>
      </p:sp>
      <p:sp>
        <p:nvSpPr>
          <p:cNvPr id="1638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371600" y="1628775"/>
            <a:ext cx="7772400" cy="4035425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Comic Sans MS" pitchFamily="66" charset="0"/>
                <a:hlinkClick r:id="rId2" action="ppaction://hlinksldjump"/>
              </a:rPr>
              <a:t>1 раунд</a:t>
            </a:r>
            <a:endParaRPr lang="ru-RU" dirty="0" smtClean="0">
              <a:latin typeface="Comic Sans MS" pitchFamily="66" charset="0"/>
            </a:endParaRPr>
          </a:p>
          <a:p>
            <a:pPr eaLnBrk="1" hangingPunct="1">
              <a:defRPr/>
            </a:pPr>
            <a:r>
              <a:rPr lang="ru-RU" dirty="0" smtClean="0">
                <a:latin typeface="Comic Sans MS" pitchFamily="66" charset="0"/>
                <a:hlinkClick r:id="rId3" action="ppaction://hlinksldjump"/>
              </a:rPr>
              <a:t>2 раунд</a:t>
            </a:r>
            <a:endParaRPr lang="ru-RU" dirty="0" smtClean="0">
              <a:latin typeface="Comic Sans MS" pitchFamily="66" charset="0"/>
            </a:endParaRPr>
          </a:p>
          <a:p>
            <a:pPr eaLnBrk="1" hangingPunct="1">
              <a:defRPr/>
            </a:pPr>
            <a:r>
              <a:rPr lang="ru-RU" dirty="0" smtClean="0">
                <a:latin typeface="Comic Sans MS" pitchFamily="66" charset="0"/>
                <a:hlinkClick r:id="rId4" action="ppaction://hlinksldjump"/>
              </a:rPr>
              <a:t>3 раунд</a:t>
            </a:r>
            <a:endParaRPr lang="ru-RU" dirty="0" smtClean="0">
              <a:latin typeface="Comic Sans MS" pitchFamily="66" charset="0"/>
            </a:endParaRPr>
          </a:p>
          <a:p>
            <a:pPr eaLnBrk="1" hangingPunct="1">
              <a:defRPr/>
            </a:pPr>
            <a:r>
              <a:rPr lang="ru-RU" dirty="0" smtClean="0">
                <a:latin typeface="Comic Sans MS" pitchFamily="66" charset="0"/>
                <a:hlinkClick r:id="rId5" action="ppaction://hlinksldjump"/>
              </a:rPr>
              <a:t>4 раунд</a:t>
            </a:r>
            <a:endParaRPr lang="ru-RU" dirty="0" smtClean="0">
              <a:latin typeface="Comic Sans MS" pitchFamily="66" charset="0"/>
            </a:endParaRPr>
          </a:p>
          <a:p>
            <a:pPr eaLnBrk="1" hangingPunct="1">
              <a:defRPr/>
            </a:pPr>
            <a:r>
              <a:rPr lang="ru-RU" dirty="0" smtClean="0">
                <a:latin typeface="Comic Sans MS" pitchFamily="66" charset="0"/>
                <a:hlinkClick r:id="rId6" action="ppaction://hlinksldjump"/>
              </a:rPr>
              <a:t>Финальный раунд</a:t>
            </a:r>
            <a:endParaRPr lang="ru-RU" dirty="0" smtClean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Мир до Потопа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>
                <a:latin typeface="Comic Sans MS" pitchFamily="66" charset="0"/>
              </a:rPr>
              <a:t>- 200</a:t>
            </a:r>
          </a:p>
        </p:txBody>
      </p:sp>
      <p:sp>
        <p:nvSpPr>
          <p:cNvPr id="24578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187450" y="1700213"/>
            <a:ext cx="7416800" cy="44958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Как называется учение, которое считает, что мир произошел случайно?</a:t>
            </a:r>
            <a:endParaRPr lang="ru-RU" dirty="0">
              <a:latin typeface="Arial" charset="0"/>
            </a:endParaRPr>
          </a:p>
        </p:txBody>
      </p:sp>
      <p:sp>
        <p:nvSpPr>
          <p:cNvPr id="24579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6610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Завоевания Рима - 500</a:t>
            </a:r>
            <a:endParaRPr lang="ru-RU" sz="3600" dirty="0" smtClean="0">
              <a:latin typeface="Comic Sans MS" pitchFamily="66" charset="0"/>
            </a:endParaRP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55576" y="1412776"/>
            <a:ext cx="7240587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Какая это битва? Когда, кто?</a:t>
            </a:r>
          </a:p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Какой отчаянный шаг сделал до этого карфагенский полководец?</a:t>
            </a:r>
          </a:p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Какую ошибку потом он сделал?</a:t>
            </a: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123" name="Picture 3" descr="D:\Downloads\викторины по истории\5 класс-картинки\рим\канны.jpg"/>
          <p:cNvPicPr>
            <a:picLocks noChangeAspect="1" noChangeArrowheads="1"/>
          </p:cNvPicPr>
          <p:nvPr/>
        </p:nvPicPr>
        <p:blipFill>
          <a:blip r:embed="rId3"/>
          <a:srcRect l="6482" t="23634" b="28449"/>
          <a:stretch>
            <a:fillRect/>
          </a:stretch>
        </p:blipFill>
        <p:spPr bwMode="auto">
          <a:xfrm>
            <a:off x="1428728" y="3500438"/>
            <a:ext cx="7215174" cy="27726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30250" y="274638"/>
            <a:ext cx="795655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Культура Рима </a:t>
            </a:r>
            <a:r>
              <a:rPr lang="ru-RU" dirty="0" smtClean="0">
                <a:latin typeface="Comic Sans MS" pitchFamily="66" charset="0"/>
              </a:rPr>
              <a:t>- </a:t>
            </a:r>
            <a:r>
              <a:rPr lang="ru-RU" dirty="0" smtClean="0">
                <a:latin typeface="Comic Sans MS" pitchFamily="66" charset="0"/>
              </a:rPr>
              <a:t>100</a:t>
            </a:r>
          </a:p>
        </p:txBody>
      </p:sp>
      <p:sp>
        <p:nvSpPr>
          <p:cNvPr id="65538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187450" y="1700213"/>
            <a:ext cx="7416800" cy="4495800"/>
          </a:xfrm>
        </p:spPr>
        <p:txBody>
          <a:bodyPr/>
          <a:lstStyle/>
          <a:p>
            <a:pPr eaLnBrk="1" hangingPunct="1">
              <a:defRPr/>
            </a:pPr>
            <a:endParaRPr lang="ru-RU" sz="3600" smtClean="0">
              <a:latin typeface="Arial" charset="0"/>
            </a:endParaRPr>
          </a:p>
        </p:txBody>
      </p:sp>
      <p:sp>
        <p:nvSpPr>
          <p:cNvPr id="71683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71684" name="Picture 6" descr="10-40-72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250" y="1412875"/>
            <a:ext cx="693420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Культура Рима - </a:t>
            </a:r>
            <a:r>
              <a:rPr lang="ru-RU" sz="3600" dirty="0" smtClean="0">
                <a:latin typeface="Arial" charset="0"/>
              </a:rPr>
              <a:t>100</a:t>
            </a:r>
            <a:endParaRPr lang="ru-RU" sz="3600" dirty="0" smtClean="0">
              <a:latin typeface="Comic Sans MS" pitchFamily="66" charset="0"/>
            </a:endParaRP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55576" y="1412776"/>
            <a:ext cx="7240587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Строительный материал изобретенный римлянами</a:t>
            </a:r>
            <a:r>
              <a:rPr lang="ru-RU" sz="2800" dirty="0" smtClean="0">
                <a:latin typeface="Arial" charset="0"/>
              </a:rPr>
              <a:t>?</a:t>
            </a:r>
            <a:endParaRPr lang="ru-RU" sz="2800" dirty="0" smtClean="0">
              <a:latin typeface="Arial" charset="0"/>
            </a:endParaRP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026" name="Picture 2" descr="D:\Downloads\викторины по истории\5 класс-картинки\рим\бетон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2214553"/>
            <a:ext cx="5857916" cy="45192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Культура Рима - 200</a:t>
            </a:r>
            <a:endParaRPr lang="ru-RU" sz="3600" dirty="0" smtClean="0">
              <a:latin typeface="Comic Sans MS" pitchFamily="66" charset="0"/>
            </a:endParaRP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55576" y="1412776"/>
            <a:ext cx="7240587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Что это такое?</a:t>
            </a:r>
            <a:endParaRPr lang="ru-RU" sz="2800" dirty="0" smtClean="0">
              <a:latin typeface="Arial" charset="0"/>
            </a:endParaRP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050" name="Picture 2" descr="D:\Downloads\викторины по истории\5 класс-картинки\рим\акведук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2000240"/>
            <a:ext cx="6072230" cy="2675898"/>
          </a:xfrm>
          <a:prstGeom prst="rect">
            <a:avLst/>
          </a:prstGeom>
          <a:noFill/>
        </p:spPr>
      </p:pic>
      <p:pic>
        <p:nvPicPr>
          <p:cNvPr id="2051" name="Picture 3" descr="D:\Downloads\викторины по истории\5 класс-картинки\рим\акведук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3429000"/>
            <a:ext cx="4000528" cy="300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Культура Рима - 300</a:t>
            </a:r>
            <a:endParaRPr lang="ru-RU" sz="3600" dirty="0" smtClean="0">
              <a:latin typeface="Comic Sans MS" pitchFamily="66" charset="0"/>
            </a:endParaRP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55576" y="1412776"/>
            <a:ext cx="7240587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Чем прославился Рим</a:t>
            </a:r>
            <a:r>
              <a:rPr lang="ru-RU" sz="2800" dirty="0" smtClean="0">
                <a:latin typeface="Arial" charset="0"/>
              </a:rPr>
              <a:t>? «Все ….. Ведут в Рим!»</a:t>
            </a:r>
            <a:endParaRPr lang="ru-RU" sz="2800" dirty="0" smtClean="0">
              <a:latin typeface="Arial" charset="0"/>
            </a:endParaRP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075" name="Picture 3" descr="D:\Downloads\викторины по истории\5 класс-картинки\рим\дороги3.jpg"/>
          <p:cNvPicPr>
            <a:picLocks noChangeAspect="1" noChangeArrowheads="1"/>
          </p:cNvPicPr>
          <p:nvPr/>
        </p:nvPicPr>
        <p:blipFill>
          <a:blip r:embed="rId3" cstate="print"/>
          <a:srcRect b="14378"/>
          <a:stretch>
            <a:fillRect/>
          </a:stretch>
        </p:blipFill>
        <p:spPr bwMode="auto">
          <a:xfrm>
            <a:off x="4286248" y="4143380"/>
            <a:ext cx="3962400" cy="2505090"/>
          </a:xfrm>
          <a:prstGeom prst="rect">
            <a:avLst/>
          </a:prstGeom>
          <a:noFill/>
        </p:spPr>
      </p:pic>
      <p:pic>
        <p:nvPicPr>
          <p:cNvPr id="3076" name="Picture 4" descr="D:\Downloads\викторины по истории\5 класс-картинки\рим\дороги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2571744"/>
            <a:ext cx="3643338" cy="2881273"/>
          </a:xfrm>
          <a:prstGeom prst="rect">
            <a:avLst/>
          </a:prstGeom>
          <a:noFill/>
        </p:spPr>
      </p:pic>
      <p:pic>
        <p:nvPicPr>
          <p:cNvPr id="3074" name="Picture 2" descr="D:\Downloads\викторины по истории\5 класс-картинки\рим\дороги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2000240"/>
            <a:ext cx="3743272" cy="21055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Культура Рима - 400</a:t>
            </a:r>
            <a:endParaRPr lang="ru-RU" sz="3600" dirty="0" smtClean="0">
              <a:latin typeface="Comic Sans MS" pitchFamily="66" charset="0"/>
            </a:endParaRP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55576" y="1412776"/>
            <a:ext cx="8245580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Как эти </a:t>
            </a:r>
            <a:r>
              <a:rPr lang="ru-RU" sz="2800" dirty="0" smtClean="0">
                <a:latin typeface="Arial" charset="0"/>
              </a:rPr>
              <a:t>сооружения назывались у римлян</a:t>
            </a:r>
            <a:r>
              <a:rPr lang="ru-RU" sz="2800" dirty="0" smtClean="0">
                <a:latin typeface="Arial" charset="0"/>
              </a:rPr>
              <a:t>?</a:t>
            </a:r>
            <a:endParaRPr lang="ru-RU" sz="2800" dirty="0" smtClean="0">
              <a:latin typeface="Arial" charset="0"/>
            </a:endParaRP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4098" name="Picture 2" descr="D:\Downloads\викторины по истории\5 класс-картинки\рим\пантео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1928802"/>
            <a:ext cx="3214710" cy="2346739"/>
          </a:xfrm>
          <a:prstGeom prst="rect">
            <a:avLst/>
          </a:prstGeom>
          <a:noFill/>
        </p:spPr>
      </p:pic>
      <p:pic>
        <p:nvPicPr>
          <p:cNvPr id="4099" name="Picture 3" descr="D:\Downloads\викторины по истории\5 класс-картинки\рим\термы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4429132"/>
            <a:ext cx="3812429" cy="2286016"/>
          </a:xfrm>
          <a:prstGeom prst="rect">
            <a:avLst/>
          </a:prstGeom>
          <a:noFill/>
        </p:spPr>
      </p:pic>
      <p:pic>
        <p:nvPicPr>
          <p:cNvPr id="4100" name="Picture 4" descr="D:\Downloads\викторины по истории\5 класс-картинки\рим\maxresdefault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1928802"/>
            <a:ext cx="4544987" cy="2556555"/>
          </a:xfrm>
          <a:prstGeom prst="rect">
            <a:avLst/>
          </a:prstGeom>
          <a:noFill/>
        </p:spPr>
      </p:pic>
      <p:pic>
        <p:nvPicPr>
          <p:cNvPr id="4101" name="Picture 5" descr="D:\Downloads\викторины по истории\5 класс-картинки\рим\колизей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728" y="4286256"/>
            <a:ext cx="3620068" cy="22802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Культура Рима - 500</a:t>
            </a:r>
            <a:endParaRPr lang="ru-RU" sz="3600" dirty="0" smtClean="0">
              <a:latin typeface="Comic Sans MS" pitchFamily="66" charset="0"/>
            </a:endParaRP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55576" y="1412776"/>
            <a:ext cx="7240587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Великая катастрофа? Когда это случилось и кто ее описал из римских авторов?</a:t>
            </a:r>
            <a:endParaRPr lang="ru-RU" sz="2800" dirty="0" smtClean="0">
              <a:latin typeface="Arial" charset="0"/>
            </a:endParaRP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122" name="Picture 2" descr="D:\Downloads\викторины по истории\5 класс-картинки\рим\помпеи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9454" y="3905272"/>
            <a:ext cx="2214546" cy="2952728"/>
          </a:xfrm>
          <a:prstGeom prst="rect">
            <a:avLst/>
          </a:prstGeom>
          <a:noFill/>
        </p:spPr>
      </p:pic>
      <p:pic>
        <p:nvPicPr>
          <p:cNvPr id="5123" name="Picture 3" descr="D:\Downloads\викторины по истории\5 класс-картинки\рим\помпеи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9" y="2643183"/>
            <a:ext cx="2786082" cy="1775494"/>
          </a:xfrm>
          <a:prstGeom prst="rect">
            <a:avLst/>
          </a:prstGeom>
          <a:noFill/>
        </p:spPr>
      </p:pic>
      <p:pic>
        <p:nvPicPr>
          <p:cNvPr id="5124" name="Picture 4" descr="D:\Downloads\викторины по истории\5 класс-картинки\рим\помпеи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2643182"/>
            <a:ext cx="4085060" cy="2874968"/>
          </a:xfrm>
          <a:prstGeom prst="rect">
            <a:avLst/>
          </a:prstGeom>
          <a:noFill/>
        </p:spPr>
      </p:pic>
      <p:pic>
        <p:nvPicPr>
          <p:cNvPr id="5125" name="Picture 5" descr="D:\Downloads\викторины по истории\5 класс-картинки\рим\помпеи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28926" y="4632269"/>
            <a:ext cx="3714776" cy="22257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Гражданские войны в Риме - 100</a:t>
            </a:r>
            <a:endParaRPr lang="ru-RU" sz="3600" dirty="0" smtClean="0">
              <a:latin typeface="Comic Sans MS" pitchFamily="66" charset="0"/>
            </a:endParaRP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55576" y="1412776"/>
            <a:ext cx="7240587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Первый диктатор в Риме?</a:t>
            </a: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6146" name="Picture 2" descr="D:\Downloads\викторины по истории\5 класс-картинки\рим\сулл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2143115"/>
            <a:ext cx="3476628" cy="44327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Гражданские войны в Риме - 200</a:t>
            </a:r>
            <a:endParaRPr lang="ru-RU" sz="3600" dirty="0" smtClean="0">
              <a:latin typeface="Comic Sans MS" pitchFamily="66" charset="0"/>
            </a:endParaRP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55576" y="1412776"/>
            <a:ext cx="7240587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Что означает фраза «Перейти Рубикон»? Когда это было?</a:t>
            </a: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7170" name="Picture 2" descr="D:\Downloads\викторины по истории\5 класс-картинки\рим\рубикон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6474" y="2571744"/>
            <a:ext cx="7448923" cy="371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9143999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>
                <a:latin typeface="Arial" charset="0"/>
              </a:rPr>
              <a:t>Гражданские войны в Риме - 300</a:t>
            </a:r>
            <a:endParaRPr lang="ru-RU" sz="4000" dirty="0">
              <a:latin typeface="Comic Sans MS" pitchFamily="66" charset="0"/>
            </a:endParaRPr>
          </a:p>
        </p:txBody>
      </p:sp>
      <p:sp>
        <p:nvSpPr>
          <p:cNvPr id="6758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67588" name="Picture 6" descr="33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1928802"/>
            <a:ext cx="30480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Мир до Потопа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>
                <a:latin typeface="Comic Sans MS" pitchFamily="66" charset="0"/>
              </a:rPr>
              <a:t>– 300</a:t>
            </a:r>
          </a:p>
        </p:txBody>
      </p:sp>
      <p:sp>
        <p:nvSpPr>
          <p:cNvPr id="2560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666038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Жили динозавры с людьми до Потопа?</a:t>
            </a:r>
          </a:p>
        </p:txBody>
      </p:sp>
      <p:sp>
        <p:nvSpPr>
          <p:cNvPr id="2560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6610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Гражданские войны в Риме - 300</a:t>
            </a:r>
            <a:endParaRPr lang="ru-RU" sz="3600" dirty="0" smtClean="0">
              <a:latin typeface="Comic Sans MS" pitchFamily="66" charset="0"/>
            </a:endParaRP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55576" y="1412776"/>
            <a:ext cx="7240587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Эта царица очаровала двоих императоров? И очень таинственно окончила жизнь?</a:t>
            </a: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0242" name="Picture 2" descr="D:\Downloads\викторины по истории\5 класс-картинки\рим\Kleopatra-i-YUliy-TSeza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2571744"/>
            <a:ext cx="6500858" cy="40599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Гражданские войны в Риме - 400</a:t>
            </a:r>
            <a:endParaRPr lang="ru-RU" sz="3600" dirty="0" smtClean="0">
              <a:latin typeface="Comic Sans MS" pitchFamily="66" charset="0"/>
            </a:endParaRP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55576" y="1412776"/>
            <a:ext cx="7240587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Что это за битва? Когда?</a:t>
            </a: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9218" name="Picture 2" descr="D:\Downloads\викторины по истории\5 класс-картинки\рим\Schlacht_bei_Actium.png"/>
          <p:cNvPicPr>
            <a:picLocks noChangeAspect="1" noChangeArrowheads="1"/>
          </p:cNvPicPr>
          <p:nvPr/>
        </p:nvPicPr>
        <p:blipFill>
          <a:blip r:embed="rId3" cstate="print"/>
          <a:srcRect l="33971" t="22589"/>
          <a:stretch>
            <a:fillRect/>
          </a:stretch>
        </p:blipFill>
        <p:spPr bwMode="auto">
          <a:xfrm>
            <a:off x="3286116" y="2071678"/>
            <a:ext cx="4998700" cy="435769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643570" y="3643314"/>
            <a:ext cx="500066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Гражданские войны в Риме - 500</a:t>
            </a:r>
            <a:endParaRPr lang="ru-RU" sz="3600" dirty="0" smtClean="0">
              <a:latin typeface="Comic Sans MS" pitchFamily="66" charset="0"/>
            </a:endParaRP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55576" y="1412776"/>
            <a:ext cx="7240587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Что это за событие? Когда и почему? Какие были последствия?</a:t>
            </a: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8194" name="Picture 2" descr="D:\Downloads\викторины по истории\5 класс-картинки\рим\цезарь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2643182"/>
            <a:ext cx="5715000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Кризис в империи - 100</a:t>
            </a:r>
            <a:endParaRPr lang="ru-RU" sz="3600" dirty="0" smtClean="0">
              <a:latin typeface="Comic Sans MS" pitchFamily="66" charset="0"/>
            </a:endParaRP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55576" y="1412776"/>
            <a:ext cx="7240587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Кто такие колоны?</a:t>
            </a: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Кризис в империи - 200</a:t>
            </a:r>
            <a:endParaRPr lang="ru-RU" sz="3600" dirty="0" smtClean="0">
              <a:latin typeface="Comic Sans MS" pitchFamily="66" charset="0"/>
            </a:endParaRP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55576" y="1412776"/>
            <a:ext cx="7240587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Земельная реформа Тиберия и Гая </a:t>
            </a:r>
            <a:r>
              <a:rPr lang="ru-RU" sz="2800" dirty="0" err="1" smtClean="0">
                <a:latin typeface="Arial" charset="0"/>
              </a:rPr>
              <a:t>Гракхов</a:t>
            </a:r>
            <a:r>
              <a:rPr lang="ru-RU" sz="2800" dirty="0" smtClean="0">
                <a:latin typeface="Arial" charset="0"/>
              </a:rPr>
              <a:t>?</a:t>
            </a: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1266" name="Picture 2" descr="D:\Downloads\викторины по истории\5 класс-картинки\рим\гракхи.jpg"/>
          <p:cNvPicPr>
            <a:picLocks noChangeAspect="1" noChangeArrowheads="1"/>
          </p:cNvPicPr>
          <p:nvPr/>
        </p:nvPicPr>
        <p:blipFill>
          <a:blip r:embed="rId3"/>
          <a:srcRect b="16477"/>
          <a:stretch>
            <a:fillRect/>
          </a:stretch>
        </p:blipFill>
        <p:spPr bwMode="auto">
          <a:xfrm>
            <a:off x="2143108" y="2500306"/>
            <a:ext cx="6470780" cy="4071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Кризис в империи - 300</a:t>
            </a:r>
            <a:endParaRPr lang="ru-RU" sz="3600" dirty="0" smtClean="0">
              <a:latin typeface="Comic Sans MS" pitchFamily="66" charset="0"/>
            </a:endParaRP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00034" y="1428736"/>
            <a:ext cx="3030606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Расскажите об этом восстании?</a:t>
            </a:r>
          </a:p>
          <a:p>
            <a:pPr eaLnBrk="1" hangingPunct="1">
              <a:lnSpc>
                <a:spcPct val="85000"/>
              </a:lnSpc>
              <a:defRPr/>
            </a:pPr>
            <a:endParaRPr lang="ru-RU" sz="2800" dirty="0" smtClean="0">
              <a:latin typeface="Arial" charset="0"/>
            </a:endParaRP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2290" name="Picture 2" descr="D:\Downloads\викторины по истории\5 класс-картинки\рим\Spartakpng.png"/>
          <p:cNvPicPr>
            <a:picLocks noChangeAspect="1" noChangeArrowheads="1"/>
          </p:cNvPicPr>
          <p:nvPr/>
        </p:nvPicPr>
        <p:blipFill>
          <a:blip r:embed="rId3"/>
          <a:srcRect r="33069"/>
          <a:stretch>
            <a:fillRect/>
          </a:stretch>
        </p:blipFill>
        <p:spPr bwMode="auto">
          <a:xfrm>
            <a:off x="3643306" y="1571612"/>
            <a:ext cx="5282410" cy="4857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Кризис в империи - 400</a:t>
            </a:r>
            <a:endParaRPr lang="ru-RU" sz="3600" dirty="0" smtClean="0">
              <a:latin typeface="Comic Sans MS" pitchFamily="66" charset="0"/>
            </a:endParaRP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55576" y="1412776"/>
            <a:ext cx="7240587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Кто это? Кто и за что сделал с ними это? Когда их гонения прекратятся?</a:t>
            </a: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3314" name="Picture 2" descr="D:\Downloads\викторины по истории\5 класс-картинки\рим\христиане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2285992"/>
            <a:ext cx="5394330" cy="43769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85786" y="28572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Кризис в империи - 500</a:t>
            </a:r>
            <a:endParaRPr lang="ru-RU" sz="3600" dirty="0" smtClean="0">
              <a:latin typeface="Comic Sans MS" pitchFamily="66" charset="0"/>
            </a:endParaRP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85720" y="1214422"/>
            <a:ext cx="8643998" cy="785818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000" dirty="0" smtClean="0">
                <a:latin typeface="Arial" charset="0"/>
              </a:rPr>
              <a:t>Когда раскололась Римская империя? Когда был сожжен Рим варварами? В чем ирония конца Рима?</a:t>
            </a: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4338" name="Picture 2" descr="D:\Downloads\викторины по истории\5 класс-картинки\рим\рим-распад.jpg"/>
          <p:cNvPicPr>
            <a:picLocks noChangeAspect="1" noChangeArrowheads="1"/>
          </p:cNvPicPr>
          <p:nvPr/>
        </p:nvPicPr>
        <p:blipFill>
          <a:blip r:embed="rId3"/>
          <a:srcRect t="243" b="20745"/>
          <a:stretch>
            <a:fillRect/>
          </a:stretch>
        </p:blipFill>
        <p:spPr bwMode="auto">
          <a:xfrm>
            <a:off x="1785918" y="2071678"/>
            <a:ext cx="7019925" cy="4643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>
                <a:latin typeface="Comic Sans MS" pitchFamily="66" charset="0"/>
              </a:rPr>
              <a:t>Финальный раунд</a:t>
            </a:r>
          </a:p>
        </p:txBody>
      </p:sp>
      <p:sp>
        <p:nvSpPr>
          <p:cNvPr id="97282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u="sng" dirty="0" smtClean="0">
                <a:solidFill>
                  <a:schemeClr val="hlink"/>
                </a:solidFill>
                <a:latin typeface="Arial" charset="0"/>
                <a:cs typeface="Times New Roman" pitchFamily="18" charset="0"/>
                <a:hlinkClick r:id="rId2" action="ppaction://hlinksldjump"/>
              </a:rPr>
              <a:t>Загадка</a:t>
            </a:r>
            <a:endParaRPr lang="ru-RU" u="sng" dirty="0" smtClean="0">
              <a:solidFill>
                <a:schemeClr val="hlink"/>
              </a:solidFill>
              <a:latin typeface="Arial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ru-RU" u="sng" dirty="0" smtClean="0">
                <a:solidFill>
                  <a:schemeClr val="hlink"/>
                </a:solidFill>
                <a:latin typeface="Arial" charset="0"/>
                <a:cs typeface="Times New Roman" pitchFamily="18" charset="0"/>
                <a:hlinkClick r:id="rId3" action="ppaction://hlinksldjump"/>
              </a:rPr>
              <a:t>Символы</a:t>
            </a:r>
            <a:endParaRPr lang="ru-RU" u="sng" dirty="0" smtClean="0">
              <a:solidFill>
                <a:schemeClr val="hlink"/>
              </a:solidFill>
              <a:latin typeface="Arial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ru-RU" u="sng" dirty="0" smtClean="0">
                <a:solidFill>
                  <a:schemeClr val="hlink"/>
                </a:solidFill>
                <a:latin typeface="Arial" charset="0"/>
                <a:cs typeface="Times New Roman" pitchFamily="18" charset="0"/>
                <a:hlinkClick r:id="rId4" action="ppaction://hlinksldjump"/>
              </a:rPr>
              <a:t>Странности</a:t>
            </a:r>
            <a:r>
              <a:rPr lang="ru-RU" u="sng" dirty="0" smtClean="0">
                <a:solidFill>
                  <a:schemeClr val="hlink"/>
                </a:solidFill>
                <a:latin typeface="Arial" charset="0"/>
                <a:cs typeface="Times New Roman" pitchFamily="18" charset="0"/>
                <a:hlinkClick r:id="rId4" action="ppaction://hlinksldjump"/>
              </a:rPr>
              <a:t>…</a:t>
            </a:r>
            <a:endParaRPr lang="ru-RU" u="sng" dirty="0" smtClean="0">
              <a:solidFill>
                <a:schemeClr val="hlink"/>
              </a:solidFill>
              <a:latin typeface="Arial" charset="0"/>
              <a:cs typeface="Times New Roman" pitchFamily="18" charset="0"/>
            </a:endParaRPr>
          </a:p>
          <a:p>
            <a:pPr eaLnBrk="1" hangingPunct="1">
              <a:defRPr/>
            </a:pPr>
            <a:endParaRPr lang="ru-RU" u="sng" dirty="0" smtClean="0">
              <a:solidFill>
                <a:schemeClr val="hlink"/>
              </a:solidFill>
              <a:cs typeface="Times New Roman" pitchFamily="18" charset="0"/>
            </a:endParaRPr>
          </a:p>
        </p:txBody>
      </p:sp>
      <p:sp>
        <p:nvSpPr>
          <p:cNvPr id="108547" name="AutoShape 4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649288" cy="647700"/>
          </a:xfrm>
          <a:prstGeom prst="actionButtonHome">
            <a:avLst/>
          </a:prstGeom>
          <a:solidFill>
            <a:srgbClr val="62CE2C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81063" y="274638"/>
            <a:ext cx="78057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Загадка</a:t>
            </a:r>
          </a:p>
        </p:txBody>
      </p:sp>
      <p:sp>
        <p:nvSpPr>
          <p:cNvPr id="9933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7544" y="1412776"/>
            <a:ext cx="8027987" cy="5257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dirty="0" smtClean="0">
                <a:latin typeface="Arial" charset="0"/>
              </a:rPr>
              <a:t>Что это за надписи?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dirty="0" smtClean="0">
              <a:latin typeface="Arial" charset="0"/>
            </a:endParaRPr>
          </a:p>
        </p:txBody>
      </p:sp>
      <p:sp>
        <p:nvSpPr>
          <p:cNvPr id="109571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790575" cy="647700"/>
          </a:xfrm>
          <a:prstGeom prst="actionButtonHome">
            <a:avLst/>
          </a:prstGeom>
          <a:solidFill>
            <a:schemeClr val="folHlink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5362" name="Picture 2" descr="D:\Downloads\викторины по истории\5 класс-картинки\рим\проскрипции.jpg"/>
          <p:cNvPicPr>
            <a:picLocks noChangeAspect="1" noChangeArrowheads="1"/>
          </p:cNvPicPr>
          <p:nvPr/>
        </p:nvPicPr>
        <p:blipFill>
          <a:blip r:embed="rId3"/>
          <a:srcRect l="5467" r="5247"/>
          <a:stretch>
            <a:fillRect/>
          </a:stretch>
        </p:blipFill>
        <p:spPr bwMode="auto">
          <a:xfrm>
            <a:off x="1643042" y="2214554"/>
            <a:ext cx="6858048" cy="43275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9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9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29" grpId="0"/>
      <p:bldP spid="99330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Мир до Потопа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>
                <a:latin typeface="Comic Sans MS" pitchFamily="66" charset="0"/>
              </a:rPr>
              <a:t>- 400</a:t>
            </a:r>
          </a:p>
        </p:txBody>
      </p:sp>
      <p:sp>
        <p:nvSpPr>
          <p:cNvPr id="2662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666038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Учение, что весь мир сотворен Богом?</a:t>
            </a:r>
          </a:p>
        </p:txBody>
      </p:sp>
      <p:sp>
        <p:nvSpPr>
          <p:cNvPr id="2662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6610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Символы</a:t>
            </a:r>
          </a:p>
        </p:txBody>
      </p:sp>
      <p:sp>
        <p:nvSpPr>
          <p:cNvPr id="10035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28596" y="1428736"/>
            <a:ext cx="7894638" cy="4525963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dirty="0" smtClean="0">
                <a:latin typeface="Arial" charset="0"/>
              </a:rPr>
              <a:t>Что объединяет эти символы?</a:t>
            </a:r>
            <a:endParaRPr lang="ru-RU" dirty="0" smtClean="0">
              <a:latin typeface="Comic Sans MS" pitchFamily="66" charset="0"/>
            </a:endParaRPr>
          </a:p>
        </p:txBody>
      </p:sp>
      <p:sp>
        <p:nvSpPr>
          <p:cNvPr id="11059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790575" cy="647700"/>
          </a:xfrm>
          <a:prstGeom prst="actionButtonHome">
            <a:avLst/>
          </a:prstGeom>
          <a:solidFill>
            <a:schemeClr val="folHlink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6386" name="Picture 2" descr="D:\Downloads\викторины по истории\5 класс-картинки\рим\христос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4366004"/>
            <a:ext cx="2500330" cy="2491996"/>
          </a:xfrm>
          <a:prstGeom prst="rect">
            <a:avLst/>
          </a:prstGeom>
          <a:noFill/>
        </p:spPr>
      </p:pic>
      <p:pic>
        <p:nvPicPr>
          <p:cNvPr id="16387" name="Picture 3" descr="D:\Downloads\викторины по истории\5 класс-картинки\рим\fish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2071678"/>
            <a:ext cx="3456680" cy="2302149"/>
          </a:xfrm>
          <a:prstGeom prst="rect">
            <a:avLst/>
          </a:prstGeom>
          <a:noFill/>
        </p:spPr>
      </p:pic>
      <p:pic>
        <p:nvPicPr>
          <p:cNvPr id="16389" name="Picture 5" descr="D:\Downloads\викторины по истории\5 класс-картинки\рим\рыба.jpg"/>
          <p:cNvPicPr>
            <a:picLocks noChangeAspect="1" noChangeArrowheads="1"/>
          </p:cNvPicPr>
          <p:nvPr/>
        </p:nvPicPr>
        <p:blipFill>
          <a:blip r:embed="rId5" cstate="print"/>
          <a:srcRect l="15625"/>
          <a:stretch>
            <a:fillRect/>
          </a:stretch>
        </p:blipFill>
        <p:spPr bwMode="auto">
          <a:xfrm>
            <a:off x="214282" y="2143116"/>
            <a:ext cx="3086096" cy="2057400"/>
          </a:xfrm>
          <a:prstGeom prst="rect">
            <a:avLst/>
          </a:prstGeom>
          <a:noFill/>
        </p:spPr>
      </p:pic>
      <p:pic>
        <p:nvPicPr>
          <p:cNvPr id="16388" name="Picture 4" descr="D:\Downloads\викторины по истории\5 класс-картинки\рим\пастух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00364" y="2878670"/>
            <a:ext cx="2786082" cy="3979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88640"/>
            <a:ext cx="9144000" cy="912812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>
                <a:latin typeface="Arial" charset="0"/>
              </a:rPr>
              <a:t>Странности…</a:t>
            </a:r>
            <a:endParaRPr lang="ru-RU" sz="4000" dirty="0" smtClean="0">
              <a:latin typeface="Comic Sans MS" pitchFamily="66" charset="0"/>
            </a:endParaRPr>
          </a:p>
        </p:txBody>
      </p:sp>
      <p:sp>
        <p:nvSpPr>
          <p:cNvPr id="111619" name="AutoShape 3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790575" cy="647700"/>
          </a:xfrm>
          <a:prstGeom prst="actionButtonHome">
            <a:avLst/>
          </a:prstGeom>
          <a:solidFill>
            <a:schemeClr val="folHlink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7410" name="Picture 2" descr="D:\Downloads\викторины по истории\5 класс-картинки\рим\конь.jpg"/>
          <p:cNvPicPr>
            <a:picLocks noChangeAspect="1" noChangeArrowheads="1"/>
          </p:cNvPicPr>
          <p:nvPr/>
        </p:nvPicPr>
        <p:blipFill>
          <a:blip r:embed="rId3"/>
          <a:srcRect l="13045" r="13284" b="27694"/>
          <a:stretch>
            <a:fillRect/>
          </a:stretch>
        </p:blipFill>
        <p:spPr bwMode="auto">
          <a:xfrm>
            <a:off x="785786" y="1214422"/>
            <a:ext cx="7929618" cy="43778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Мир до Потопа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>
                <a:latin typeface="Comic Sans MS" pitchFamily="66" charset="0"/>
              </a:rPr>
              <a:t>- 500</a:t>
            </a:r>
          </a:p>
        </p:txBody>
      </p:sp>
      <p:sp>
        <p:nvSpPr>
          <p:cNvPr id="27650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6980238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Приведите примеры, что цивилизация до Потопа была более развитой</a:t>
            </a:r>
          </a:p>
        </p:txBody>
      </p:sp>
      <p:sp>
        <p:nvSpPr>
          <p:cNvPr id="27651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6610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Египет </a:t>
            </a:r>
            <a:r>
              <a:rPr lang="ru-RU" dirty="0" smtClean="0">
                <a:latin typeface="Comic Sans MS" pitchFamily="66" charset="0"/>
              </a:rPr>
              <a:t>- 100</a:t>
            </a:r>
          </a:p>
        </p:txBody>
      </p:sp>
      <p:sp>
        <p:nvSpPr>
          <p:cNvPr id="2867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187450" y="1412875"/>
            <a:ext cx="7200900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Главная река в Египте</a:t>
            </a:r>
          </a:p>
        </p:txBody>
      </p:sp>
      <p:sp>
        <p:nvSpPr>
          <p:cNvPr id="28675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6610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71600" y="333375"/>
            <a:ext cx="7772400" cy="12065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Египет </a:t>
            </a:r>
            <a:r>
              <a:rPr lang="ru-RU" dirty="0" smtClean="0">
                <a:latin typeface="Comic Sans MS" pitchFamily="66" charset="0"/>
              </a:rPr>
              <a:t>- 200</a:t>
            </a:r>
          </a:p>
        </p:txBody>
      </p:sp>
      <p:sp>
        <p:nvSpPr>
          <p:cNvPr id="29698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403350" y="1484313"/>
            <a:ext cx="7456488" cy="4495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800" dirty="0" smtClean="0">
                <a:latin typeface="Arial" charset="0"/>
              </a:rPr>
              <a:t>Правитель Египта</a:t>
            </a:r>
          </a:p>
        </p:txBody>
      </p:sp>
      <p:sp>
        <p:nvSpPr>
          <p:cNvPr id="29699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6610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Египет </a:t>
            </a:r>
            <a:r>
              <a:rPr lang="ru-RU" dirty="0" smtClean="0">
                <a:latin typeface="Comic Sans MS" pitchFamily="66" charset="0"/>
              </a:rPr>
              <a:t>- 300</a:t>
            </a:r>
          </a:p>
        </p:txBody>
      </p:sp>
      <p:sp>
        <p:nvSpPr>
          <p:cNvPr id="3072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666038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Тростник, из которого делали писчий материал в Египте</a:t>
            </a:r>
          </a:p>
        </p:txBody>
      </p:sp>
      <p:sp>
        <p:nvSpPr>
          <p:cNvPr id="3072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6610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Египет </a:t>
            </a:r>
            <a:r>
              <a:rPr lang="ru-RU" dirty="0" smtClean="0">
                <a:latin typeface="Comic Sans MS" pitchFamily="66" charset="0"/>
              </a:rPr>
              <a:t>- 400</a:t>
            </a:r>
          </a:p>
        </p:txBody>
      </p:sp>
      <p:sp>
        <p:nvSpPr>
          <p:cNvPr id="3174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820025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Первая столица Египта</a:t>
            </a:r>
          </a:p>
        </p:txBody>
      </p:sp>
      <p:sp>
        <p:nvSpPr>
          <p:cNvPr id="3174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6610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Египет </a:t>
            </a:r>
            <a:r>
              <a:rPr lang="ru-RU" dirty="0" smtClean="0">
                <a:latin typeface="Comic Sans MS" pitchFamily="66" charset="0"/>
              </a:rPr>
              <a:t>- 500</a:t>
            </a:r>
          </a:p>
        </p:txBody>
      </p:sp>
      <p:sp>
        <p:nvSpPr>
          <p:cNvPr id="3277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894638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Как называли Египтяне свою землю</a:t>
            </a:r>
          </a:p>
        </p:txBody>
      </p:sp>
      <p:sp>
        <p:nvSpPr>
          <p:cNvPr id="32771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6610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84455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err="1" smtClean="0">
                <a:latin typeface="Arial" charset="0"/>
              </a:rPr>
              <a:t>Мессопотамия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>
                <a:latin typeface="Comic Sans MS" pitchFamily="66" charset="0"/>
              </a:rPr>
              <a:t>- 100</a:t>
            </a:r>
          </a:p>
        </p:txBody>
      </p:sp>
      <p:sp>
        <p:nvSpPr>
          <p:cNvPr id="3379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258888" y="1341438"/>
            <a:ext cx="2160587" cy="8636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endParaRPr lang="ru-RU" sz="2800" smtClean="0">
              <a:latin typeface="Arial" charset="0"/>
            </a:endParaRPr>
          </a:p>
        </p:txBody>
      </p:sp>
      <p:sp>
        <p:nvSpPr>
          <p:cNvPr id="33795" name="AutoShape 2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3796" name="Picture 7" descr="332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8038" y="3141663"/>
            <a:ext cx="30480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984" name="Group 208"/>
          <p:cNvGraphicFramePr>
            <a:graphicFrameLocks noGrp="1"/>
          </p:cNvGraphicFramePr>
          <p:nvPr/>
        </p:nvGraphicFramePr>
        <p:xfrm>
          <a:off x="1331913" y="1484313"/>
          <a:ext cx="7488237" cy="4392614"/>
        </p:xfrm>
        <a:graphic>
          <a:graphicData uri="http://schemas.openxmlformats.org/drawingml/2006/table">
            <a:tbl>
              <a:tblPr/>
              <a:tblGrid>
                <a:gridCol w="2592387"/>
                <a:gridCol w="935038"/>
                <a:gridCol w="1008062"/>
                <a:gridCol w="1009650"/>
                <a:gridCol w="1008063"/>
                <a:gridCol w="935037"/>
              </a:tblGrid>
              <a:tr h="877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Исторические дисциплины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3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4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5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6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9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Мир до Потопа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7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8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9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0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1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7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Египет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2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3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4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5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6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9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Мессопотамия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7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8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9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0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1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7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Азия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2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3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4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5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6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453" name="Rectangle 200"/>
          <p:cNvSpPr>
            <a:spLocks noGrp="1" noChangeArrowheads="1"/>
          </p:cNvSpPr>
          <p:nvPr>
            <p:ph type="title" idx="4294967295"/>
          </p:nvPr>
        </p:nvSpPr>
        <p:spPr>
          <a:xfrm>
            <a:off x="1338263" y="274638"/>
            <a:ext cx="7348537" cy="77787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>
                <a:latin typeface="Comic Sans MS" pitchFamily="66" charset="0"/>
              </a:rPr>
              <a:t>1 раунд</a:t>
            </a:r>
          </a:p>
        </p:txBody>
      </p:sp>
      <p:sp>
        <p:nvSpPr>
          <p:cNvPr id="16430" name="AutoShape 209">
            <a:hlinkClick r:id="rId2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649288" cy="647700"/>
          </a:xfrm>
          <a:prstGeom prst="actionButtonHome">
            <a:avLst/>
          </a:prstGeom>
          <a:solidFill>
            <a:srgbClr val="62CE2C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84455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err="1" smtClean="0">
                <a:latin typeface="Arial" charset="0"/>
              </a:rPr>
              <a:t>Мессопотамия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>
                <a:latin typeface="Comic Sans MS" pitchFamily="66" charset="0"/>
              </a:rPr>
              <a:t>- 100</a:t>
            </a:r>
          </a:p>
        </p:txBody>
      </p:sp>
      <p:sp>
        <p:nvSpPr>
          <p:cNvPr id="3379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258888" y="1341438"/>
            <a:ext cx="4176712" cy="2405062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Что это?</a:t>
            </a:r>
            <a:endParaRPr lang="ru-RU" sz="2800" dirty="0">
              <a:latin typeface="Arial" charset="0"/>
            </a:endParaRPr>
          </a:p>
        </p:txBody>
      </p:sp>
      <p:sp>
        <p:nvSpPr>
          <p:cNvPr id="34819" name="AutoShape 2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026" name="Picture 2" descr="C:\Users\user\Desktop\fullsiz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2060848"/>
            <a:ext cx="5549280" cy="3566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19200" y="333375"/>
            <a:ext cx="7924800" cy="892175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err="1" smtClean="0">
                <a:latin typeface="Arial" charset="0"/>
              </a:rPr>
              <a:t>Мессопотамия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>
                <a:latin typeface="Comic Sans MS" pitchFamily="66" charset="0"/>
              </a:rPr>
              <a:t>- 200</a:t>
            </a:r>
          </a:p>
        </p:txBody>
      </p:sp>
      <p:sp>
        <p:nvSpPr>
          <p:cNvPr id="34818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187450" y="1196975"/>
            <a:ext cx="6768926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На чем писали в </a:t>
            </a:r>
            <a:r>
              <a:rPr lang="ru-RU" sz="2800" dirty="0" err="1" smtClean="0">
                <a:latin typeface="Arial" charset="0"/>
              </a:rPr>
              <a:t>Мессопотамии</a:t>
            </a:r>
            <a:r>
              <a:rPr lang="ru-RU" sz="2800" dirty="0" smtClean="0">
                <a:latin typeface="Arial" charset="0"/>
              </a:rPr>
              <a:t>?</a:t>
            </a:r>
          </a:p>
          <a:p>
            <a:pPr eaLnBrk="1" hangingPunct="1">
              <a:defRPr/>
            </a:pPr>
            <a:endParaRPr lang="ru-RU" sz="2800" dirty="0" smtClean="0"/>
          </a:p>
        </p:txBody>
      </p:sp>
      <p:sp>
        <p:nvSpPr>
          <p:cNvPr id="35843" name="AutoShape 20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769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19200" y="260350"/>
            <a:ext cx="7924800" cy="820738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err="1" smtClean="0">
                <a:latin typeface="Arial" charset="0"/>
              </a:rPr>
              <a:t>Мессопотамия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>
                <a:latin typeface="Comic Sans MS" pitchFamily="66" charset="0"/>
              </a:rPr>
              <a:t>- 300</a:t>
            </a:r>
          </a:p>
        </p:txBody>
      </p:sp>
      <p:sp>
        <p:nvSpPr>
          <p:cNvPr id="35842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476375" y="1196975"/>
            <a:ext cx="4897438" cy="4495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800" dirty="0" smtClean="0">
                <a:latin typeface="Arial" charset="0"/>
              </a:rPr>
              <a:t>Главные реки </a:t>
            </a:r>
            <a:r>
              <a:rPr lang="ru-RU" sz="2800" dirty="0" err="1" smtClean="0">
                <a:latin typeface="Arial" charset="0"/>
              </a:rPr>
              <a:t>Мессопотамии</a:t>
            </a:r>
            <a:r>
              <a:rPr lang="ru-RU" sz="2800" dirty="0" smtClean="0">
                <a:latin typeface="Arial" charset="0"/>
              </a:rPr>
              <a:t>?</a:t>
            </a:r>
            <a:endParaRPr lang="ru-RU" sz="2800" dirty="0">
              <a:latin typeface="Arial" charset="0"/>
            </a:endParaRPr>
          </a:p>
        </p:txBody>
      </p:sp>
      <p:sp>
        <p:nvSpPr>
          <p:cNvPr id="36867" name="AutoShape 3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5949950"/>
            <a:ext cx="719137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19200" y="304800"/>
            <a:ext cx="7924800" cy="747713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err="1" smtClean="0">
                <a:latin typeface="Arial" charset="0"/>
              </a:rPr>
              <a:t>Мессопотамия</a:t>
            </a:r>
            <a:r>
              <a:rPr lang="ru-RU" sz="4000" dirty="0" smtClean="0">
                <a:latin typeface="Comic Sans MS" pitchFamily="66" charset="0"/>
              </a:rPr>
              <a:t> - </a:t>
            </a:r>
            <a:r>
              <a:rPr lang="ru-RU" sz="4000" dirty="0">
                <a:latin typeface="Comic Sans MS" pitchFamily="66" charset="0"/>
              </a:rPr>
              <a:t>400</a:t>
            </a:r>
          </a:p>
        </p:txBody>
      </p:sp>
      <p:sp>
        <p:nvSpPr>
          <p:cNvPr id="36866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331913" y="1125538"/>
            <a:ext cx="7056437" cy="44958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2400" smtClean="0">
                <a:latin typeface="Arial" charset="0"/>
                <a:hlinkClick r:id="rId2" action="ppaction://hlinksldjump"/>
              </a:rPr>
              <a:t>Вопрос</a:t>
            </a:r>
            <a:endParaRPr lang="ru-RU" sz="2400" smtClean="0">
              <a:latin typeface="Arial" charset="0"/>
            </a:endParaRPr>
          </a:p>
        </p:txBody>
      </p:sp>
      <p:sp>
        <p:nvSpPr>
          <p:cNvPr id="37891" name="AutoShape 23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8769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892" name="AutoShape 8" descr="2Q==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893" name="AutoShape 10" descr="2Q==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37894" name="Picture 14" descr="10-40-72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350" y="1657350"/>
            <a:ext cx="6934200" cy="450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19200" y="304800"/>
            <a:ext cx="7924800" cy="747713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err="1" smtClean="0">
                <a:latin typeface="Arial" charset="0"/>
              </a:rPr>
              <a:t>Мессопотамия</a:t>
            </a:r>
            <a:r>
              <a:rPr lang="ru-RU" sz="4000" dirty="0" smtClean="0">
                <a:latin typeface="Comic Sans MS" pitchFamily="66" charset="0"/>
              </a:rPr>
              <a:t> </a:t>
            </a:r>
            <a:r>
              <a:rPr lang="ru-RU" sz="4000" dirty="0">
                <a:latin typeface="Comic Sans MS" pitchFamily="66" charset="0"/>
              </a:rPr>
              <a:t>- 400</a:t>
            </a:r>
          </a:p>
        </p:txBody>
      </p:sp>
      <p:sp>
        <p:nvSpPr>
          <p:cNvPr id="36866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331913" y="1125538"/>
            <a:ext cx="7056437" cy="4495800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dirty="0" smtClean="0">
                <a:latin typeface="Arial" charset="0"/>
              </a:rPr>
              <a:t>О каком царе говорит этот камень и что он сделал для </a:t>
            </a:r>
            <a:r>
              <a:rPr lang="ru-RU" sz="2400" dirty="0" err="1" smtClean="0">
                <a:latin typeface="Arial" charset="0"/>
              </a:rPr>
              <a:t>Вавилонии</a:t>
            </a:r>
            <a:r>
              <a:rPr lang="ru-RU" sz="2400" dirty="0" smtClean="0">
                <a:latin typeface="Arial" charset="0"/>
              </a:rPr>
              <a:t>?</a:t>
            </a:r>
          </a:p>
        </p:txBody>
      </p:sp>
      <p:sp>
        <p:nvSpPr>
          <p:cNvPr id="38915" name="AutoShape 2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8769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916" name="AutoShape 5" descr="2Q==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8917" name="AutoShape 6" descr="2Q==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b910440a0c97153cc7b2220da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2204864"/>
            <a:ext cx="5542533" cy="45347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19200" y="304800"/>
            <a:ext cx="7924800" cy="89217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err="1" smtClean="0">
                <a:latin typeface="Arial" charset="0"/>
              </a:rPr>
              <a:t>Мессопотамия</a:t>
            </a:r>
            <a:r>
              <a:rPr lang="ru-RU" sz="4000" dirty="0" smtClean="0">
                <a:latin typeface="Comic Sans MS" pitchFamily="66" charset="0"/>
              </a:rPr>
              <a:t> - </a:t>
            </a:r>
            <a:r>
              <a:rPr lang="ru-RU" sz="4000" dirty="0">
                <a:latin typeface="Comic Sans MS" pitchFamily="66" charset="0"/>
              </a:rPr>
              <a:t>500</a:t>
            </a:r>
          </a:p>
        </p:txBody>
      </p:sp>
      <p:sp>
        <p:nvSpPr>
          <p:cNvPr id="37890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196752"/>
            <a:ext cx="4608512" cy="4495800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 smtClean="0">
                <a:latin typeface="Arial" charset="0"/>
              </a:rPr>
              <a:t>Как зовут этого героя  вавилонского мифа?</a:t>
            </a:r>
          </a:p>
          <a:p>
            <a:pPr eaLnBrk="1" hangingPunct="1">
              <a:defRPr/>
            </a:pPr>
            <a:r>
              <a:rPr lang="ru-RU" sz="2800" dirty="0" smtClean="0">
                <a:latin typeface="Arial" charset="0"/>
              </a:rPr>
              <a:t>Какой еще известный библейский рассказ нашли ученые в этом мифе? </a:t>
            </a:r>
            <a:endParaRPr lang="ru-RU" sz="2800" dirty="0">
              <a:latin typeface="Arial" charset="0"/>
            </a:endParaRPr>
          </a:p>
        </p:txBody>
      </p:sp>
      <p:sp>
        <p:nvSpPr>
          <p:cNvPr id="39939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8769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40" name="AutoShape 9" descr="2Q==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9941" name="AutoShape 11" descr="2Q==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9942" name="AutoShape 13" descr="2Q==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3074" name="Picture 2" descr="C:\Users\user\Desktop\6fingers_op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484784"/>
            <a:ext cx="3657600" cy="4873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Азия</a:t>
            </a:r>
            <a:r>
              <a:rPr lang="ru-RU" dirty="0" smtClean="0">
                <a:latin typeface="Comic Sans MS" pitchFamily="66" charset="0"/>
              </a:rPr>
              <a:t>- 100</a:t>
            </a:r>
          </a:p>
        </p:txBody>
      </p:sp>
      <p:sp>
        <p:nvSpPr>
          <p:cNvPr id="3891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894638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Главные реки </a:t>
            </a:r>
            <a:r>
              <a:rPr lang="ru-RU" dirty="0" err="1" smtClean="0">
                <a:latin typeface="Arial" charset="0"/>
              </a:rPr>
              <a:t>Мессопотамии</a:t>
            </a:r>
            <a:endParaRPr lang="ru-RU" dirty="0" smtClean="0">
              <a:latin typeface="Arial" charset="0"/>
            </a:endParaRPr>
          </a:p>
          <a:p>
            <a:pPr eaLnBrk="1" hangingPunct="1">
              <a:defRPr/>
            </a:pPr>
            <a:endParaRPr lang="ru-RU" dirty="0" smtClean="0">
              <a:latin typeface="Arial" charset="0"/>
            </a:endParaRPr>
          </a:p>
        </p:txBody>
      </p:sp>
      <p:sp>
        <p:nvSpPr>
          <p:cNvPr id="4096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8769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Азия </a:t>
            </a:r>
            <a:r>
              <a:rPr lang="ru-RU" dirty="0" smtClean="0">
                <a:latin typeface="Comic Sans MS" pitchFamily="66" charset="0"/>
              </a:rPr>
              <a:t>- 200</a:t>
            </a:r>
          </a:p>
        </p:txBody>
      </p:sp>
      <p:sp>
        <p:nvSpPr>
          <p:cNvPr id="39938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endParaRPr lang="ru-RU" smtClean="0">
              <a:latin typeface="Arial" charset="0"/>
            </a:endParaRPr>
          </a:p>
        </p:txBody>
      </p:sp>
      <p:sp>
        <p:nvSpPr>
          <p:cNvPr id="4198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8769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988" name="AutoShape 6" descr="9k=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989" name="AutoShape 8" descr="9k=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41990" name="Picture 12" descr="332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513" y="1773238"/>
            <a:ext cx="3889375" cy="376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Азия </a:t>
            </a:r>
            <a:r>
              <a:rPr lang="ru-RU" dirty="0" smtClean="0">
                <a:latin typeface="Comic Sans MS" pitchFamily="66" charset="0"/>
              </a:rPr>
              <a:t>- 200</a:t>
            </a:r>
          </a:p>
        </p:txBody>
      </p:sp>
      <p:sp>
        <p:nvSpPr>
          <p:cNvPr id="3993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536" y="1412776"/>
            <a:ext cx="2664296" cy="4525963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dirty="0" smtClean="0">
                <a:latin typeface="Arial" charset="0"/>
              </a:rPr>
              <a:t>Где изобрели эту древнюю игру?</a:t>
            </a:r>
          </a:p>
        </p:txBody>
      </p:sp>
      <p:sp>
        <p:nvSpPr>
          <p:cNvPr id="43011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8769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3012" name="AutoShape 5" descr="9k=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013" name="AutoShape 6" descr="9k=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i-95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1268760"/>
            <a:ext cx="4032448" cy="2687002"/>
          </a:xfrm>
          <a:prstGeom prst="rect">
            <a:avLst/>
          </a:prstGeom>
          <a:noFill/>
        </p:spPr>
      </p:pic>
      <p:pic>
        <p:nvPicPr>
          <p:cNvPr id="4099" name="Picture 3" descr="C:\Users\user\Desktop\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4005064"/>
            <a:ext cx="5328592" cy="26728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Азия </a:t>
            </a:r>
            <a:r>
              <a:rPr lang="ru-RU" dirty="0" smtClean="0">
                <a:latin typeface="Comic Sans MS" pitchFamily="66" charset="0"/>
              </a:rPr>
              <a:t>- 300</a:t>
            </a:r>
          </a:p>
        </p:txBody>
      </p:sp>
      <p:sp>
        <p:nvSpPr>
          <p:cNvPr id="40962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dirty="0" smtClean="0">
                <a:latin typeface="Arial" charset="0"/>
              </a:rPr>
              <a:t>Главные реки Индии</a:t>
            </a:r>
          </a:p>
        </p:txBody>
      </p:sp>
      <p:sp>
        <p:nvSpPr>
          <p:cNvPr id="4403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8769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Исторические дисциплины</a:t>
            </a:r>
            <a:r>
              <a:rPr lang="ru-RU" dirty="0" smtClean="0">
                <a:latin typeface="Comic Sans MS" pitchFamily="66" charset="0"/>
              </a:rPr>
              <a:t>- 100</a:t>
            </a:r>
          </a:p>
        </p:txBody>
      </p:sp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Историческая дисциплина на изучении истории по ископаемым останкам</a:t>
            </a:r>
          </a:p>
        </p:txBody>
      </p:sp>
      <p:sp>
        <p:nvSpPr>
          <p:cNvPr id="17411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64928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Азия </a:t>
            </a:r>
            <a:r>
              <a:rPr lang="ru-RU" dirty="0" smtClean="0">
                <a:latin typeface="Comic Sans MS" pitchFamily="66" charset="0"/>
              </a:rPr>
              <a:t>- 400</a:t>
            </a:r>
          </a:p>
        </p:txBody>
      </p:sp>
      <p:sp>
        <p:nvSpPr>
          <p:cNvPr id="41986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403350" y="1628775"/>
            <a:ext cx="5832946" cy="44958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Главные реки Китая?</a:t>
            </a:r>
          </a:p>
        </p:txBody>
      </p:sp>
      <p:sp>
        <p:nvSpPr>
          <p:cNvPr id="45059" name="AutoShape 10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8769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Азия </a:t>
            </a:r>
            <a:r>
              <a:rPr lang="ru-RU" dirty="0" smtClean="0">
                <a:latin typeface="Comic Sans MS" pitchFamily="66" charset="0"/>
              </a:rPr>
              <a:t>- 500</a:t>
            </a:r>
          </a:p>
        </p:txBody>
      </p:sp>
      <p:sp>
        <p:nvSpPr>
          <p:cNvPr id="43010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Что это за растение, из которого делали экзотическое лакомство, где его родина?</a:t>
            </a:r>
          </a:p>
        </p:txBody>
      </p:sp>
      <p:sp>
        <p:nvSpPr>
          <p:cNvPr id="4608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8769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123" name="Picture 3" descr="C:\Users\user\Desktop\mini_1.jpg"/>
          <p:cNvPicPr>
            <a:picLocks noChangeAspect="1" noChangeArrowheads="1"/>
          </p:cNvPicPr>
          <p:nvPr/>
        </p:nvPicPr>
        <p:blipFill>
          <a:blip r:embed="rId3" cstate="print"/>
          <a:srcRect t="3516" b="3304"/>
          <a:stretch>
            <a:fillRect/>
          </a:stretch>
        </p:blipFill>
        <p:spPr bwMode="auto">
          <a:xfrm>
            <a:off x="3347864" y="2852936"/>
            <a:ext cx="5238750" cy="3816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032" name="Group 48"/>
          <p:cNvGraphicFramePr>
            <a:graphicFrameLocks noGrp="1"/>
          </p:cNvGraphicFramePr>
          <p:nvPr/>
        </p:nvGraphicFramePr>
        <p:xfrm>
          <a:off x="1331913" y="1484313"/>
          <a:ext cx="7488237" cy="4392614"/>
        </p:xfrm>
        <a:graphic>
          <a:graphicData uri="http://schemas.openxmlformats.org/drawingml/2006/table">
            <a:tbl>
              <a:tblPr/>
              <a:tblGrid>
                <a:gridCol w="2592387"/>
                <a:gridCol w="935038"/>
                <a:gridCol w="1008062"/>
                <a:gridCol w="1009650"/>
                <a:gridCol w="1008063"/>
                <a:gridCol w="935037"/>
              </a:tblGrid>
              <a:tr h="877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Карта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3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4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5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6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9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Даты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7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8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9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0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1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7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Боги Египта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2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3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4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5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6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9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Удивительное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7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8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9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0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1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7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Наука и техника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2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3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4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5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6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077" name="Rectangle 46"/>
          <p:cNvSpPr>
            <a:spLocks noGrp="1" noChangeArrowheads="1"/>
          </p:cNvSpPr>
          <p:nvPr>
            <p:ph type="title" idx="4294967295"/>
          </p:nvPr>
        </p:nvSpPr>
        <p:spPr>
          <a:xfrm>
            <a:off x="1338263" y="274638"/>
            <a:ext cx="7348537" cy="77787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>
                <a:latin typeface="Comic Sans MS" pitchFamily="66" charset="0"/>
              </a:rPr>
              <a:t>2 раунд</a:t>
            </a:r>
          </a:p>
        </p:txBody>
      </p:sp>
      <p:sp>
        <p:nvSpPr>
          <p:cNvPr id="47150" name="AutoShape 48">
            <a:hlinkClick r:id="rId2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876925"/>
            <a:ext cx="649288" cy="647700"/>
          </a:xfrm>
          <a:prstGeom prst="actionButtonHome">
            <a:avLst/>
          </a:prstGeom>
          <a:solidFill>
            <a:srgbClr val="62CE2C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88640"/>
            <a:ext cx="4415209" cy="1354162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>
                <a:latin typeface="Arial" charset="0"/>
              </a:rPr>
              <a:t>Карта</a:t>
            </a:r>
            <a:r>
              <a:rPr lang="ru-RU" dirty="0">
                <a:latin typeface="Comic Sans MS" pitchFamily="66" charset="0"/>
              </a:rPr>
              <a:t> - 100</a:t>
            </a:r>
          </a:p>
        </p:txBody>
      </p:sp>
      <p:sp>
        <p:nvSpPr>
          <p:cNvPr id="48131" name="AutoShape 1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6146" name="Picture 2" descr="C:\Users\user\Desktop\20120125203606420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08116" y="0"/>
            <a:ext cx="493588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27584" y="332656"/>
            <a:ext cx="7443787" cy="820738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>
                <a:latin typeface="Arial" charset="0"/>
              </a:rPr>
              <a:t>Карта</a:t>
            </a:r>
            <a:r>
              <a:rPr lang="ru-RU" dirty="0">
                <a:latin typeface="Comic Sans MS" pitchFamily="66" charset="0"/>
              </a:rPr>
              <a:t> - 200</a:t>
            </a:r>
          </a:p>
        </p:txBody>
      </p:sp>
      <p:sp>
        <p:nvSpPr>
          <p:cNvPr id="4915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7170" name="Picture 2" descr="C:\Users\user\Desktop\drevnyaya-mesopotamiya-3000-539-gg-do-n-e.jpg"/>
          <p:cNvPicPr>
            <a:picLocks noChangeAspect="1" noChangeArrowheads="1"/>
          </p:cNvPicPr>
          <p:nvPr/>
        </p:nvPicPr>
        <p:blipFill>
          <a:blip r:embed="rId3" cstate="print"/>
          <a:srcRect r="21133"/>
          <a:stretch>
            <a:fillRect/>
          </a:stretch>
        </p:blipFill>
        <p:spPr bwMode="auto">
          <a:xfrm>
            <a:off x="1619672" y="1484783"/>
            <a:ext cx="7128792" cy="52171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Карта</a:t>
            </a:r>
            <a:r>
              <a:rPr lang="ru-RU">
                <a:latin typeface="Comic Sans MS" pitchFamily="66" charset="0"/>
              </a:rPr>
              <a:t> - 300</a:t>
            </a:r>
          </a:p>
        </p:txBody>
      </p:sp>
      <p:sp>
        <p:nvSpPr>
          <p:cNvPr id="50179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8195" name="Picture 3" descr="C:\Users\user\Desktop\drevniy-kitay-1100-g-do-n-e-220-g-n-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1412776"/>
            <a:ext cx="5808980" cy="5196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Comic Sans MS" pitchFamily="66" charset="0"/>
              </a:rPr>
              <a:t>К</a:t>
            </a:r>
            <a:r>
              <a:rPr lang="ru-RU">
                <a:latin typeface="Arial" charset="0"/>
              </a:rPr>
              <a:t>арта</a:t>
            </a:r>
            <a:r>
              <a:rPr lang="ru-RU">
                <a:latin typeface="Comic Sans MS" pitchFamily="66" charset="0"/>
              </a:rPr>
              <a:t> - 400</a:t>
            </a:r>
          </a:p>
        </p:txBody>
      </p:sp>
      <p:sp>
        <p:nvSpPr>
          <p:cNvPr id="51203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9218" name="Picture 2" descr="C:\Users\user\Desktop\hist_drevneaea_India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61649" y="1916832"/>
            <a:ext cx="9305650" cy="34563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Comic Sans MS" pitchFamily="66" charset="0"/>
              </a:rPr>
              <a:t>К</a:t>
            </a:r>
            <a:r>
              <a:rPr lang="ru-RU">
                <a:latin typeface="Arial" charset="0"/>
              </a:rPr>
              <a:t>арта</a:t>
            </a:r>
            <a:r>
              <a:rPr lang="ru-RU">
                <a:latin typeface="Comic Sans MS" pitchFamily="66" charset="0"/>
              </a:rPr>
              <a:t> - 500</a:t>
            </a:r>
          </a:p>
        </p:txBody>
      </p:sp>
      <p:sp>
        <p:nvSpPr>
          <p:cNvPr id="4915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7437438" cy="4525963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endParaRPr lang="ru-RU" sz="2800" smtClean="0">
              <a:latin typeface="Arial" charset="0"/>
            </a:endParaRPr>
          </a:p>
        </p:txBody>
      </p:sp>
      <p:sp>
        <p:nvSpPr>
          <p:cNvPr id="52227" name="AutoShape 1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2228" name="AutoShape 12" descr="usa18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2229" name="AutoShape 14" descr="usa18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52230" name="Picture 13" descr="10-40-72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8888" y="1657350"/>
            <a:ext cx="693420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Comic Sans MS" pitchFamily="66" charset="0"/>
              </a:rPr>
              <a:t>К</a:t>
            </a:r>
            <a:r>
              <a:rPr lang="ru-RU">
                <a:latin typeface="Arial" charset="0"/>
              </a:rPr>
              <a:t>арта</a:t>
            </a:r>
            <a:r>
              <a:rPr lang="ru-RU">
                <a:latin typeface="Comic Sans MS" pitchFamily="66" charset="0"/>
              </a:rPr>
              <a:t> - 500</a:t>
            </a:r>
          </a:p>
        </p:txBody>
      </p:sp>
      <p:sp>
        <p:nvSpPr>
          <p:cNvPr id="4915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7437438" cy="4525963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Что это за карта? </a:t>
            </a:r>
          </a:p>
        </p:txBody>
      </p:sp>
      <p:sp>
        <p:nvSpPr>
          <p:cNvPr id="53251" name="AutoShape 1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3252" name="AutoShape 12" descr="usa18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3253" name="AutoShape 14" descr="usa18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026" name="Picture 2" descr="D:\Downloads\викторины по истории\5 класс-картинки\Персия.jpg"/>
          <p:cNvPicPr>
            <a:picLocks noChangeAspect="1" noChangeArrowheads="1"/>
          </p:cNvPicPr>
          <p:nvPr/>
        </p:nvPicPr>
        <p:blipFill>
          <a:blip r:embed="rId3"/>
          <a:srcRect t="24120" b="14421"/>
          <a:stretch>
            <a:fillRect/>
          </a:stretch>
        </p:blipFill>
        <p:spPr bwMode="auto">
          <a:xfrm>
            <a:off x="1285852" y="2357430"/>
            <a:ext cx="7858148" cy="36221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Даты</a:t>
            </a:r>
            <a:r>
              <a:rPr lang="ru-RU">
                <a:latin typeface="Comic Sans MS" pitchFamily="66" charset="0"/>
              </a:rPr>
              <a:t> - 100</a:t>
            </a:r>
          </a:p>
        </p:txBody>
      </p:sp>
      <p:sp>
        <p:nvSpPr>
          <p:cNvPr id="5017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894638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3000 г. до н.э.</a:t>
            </a:r>
          </a:p>
        </p:txBody>
      </p:sp>
      <p:sp>
        <p:nvSpPr>
          <p:cNvPr id="5427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200" dirty="0" smtClean="0">
                <a:latin typeface="Arial" charset="0"/>
              </a:rPr>
              <a:t>Исторические дисциплины</a:t>
            </a:r>
            <a:r>
              <a:rPr lang="ru-RU" sz="3200" dirty="0" smtClean="0">
                <a:latin typeface="Comic Sans MS" pitchFamily="66" charset="0"/>
              </a:rPr>
              <a:t>- </a:t>
            </a:r>
            <a:r>
              <a:rPr lang="ru-RU" dirty="0" smtClean="0">
                <a:latin typeface="Comic Sans MS" pitchFamily="66" charset="0"/>
              </a:rPr>
              <a:t>200</a:t>
            </a:r>
          </a:p>
        </p:txBody>
      </p:sp>
      <p:sp>
        <p:nvSpPr>
          <p:cNvPr id="1945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286625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Наука о гербах и флагах</a:t>
            </a:r>
          </a:p>
        </p:txBody>
      </p:sp>
      <p:sp>
        <p:nvSpPr>
          <p:cNvPr id="1843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64928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Даты</a:t>
            </a:r>
            <a:r>
              <a:rPr lang="ru-RU">
                <a:latin typeface="Comic Sans MS" pitchFamily="66" charset="0"/>
              </a:rPr>
              <a:t> - 200</a:t>
            </a:r>
          </a:p>
        </p:txBody>
      </p:sp>
      <p:sp>
        <p:nvSpPr>
          <p:cNvPr id="51202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>
              <a:latin typeface="Arial" charset="0"/>
            </a:endParaRPr>
          </a:p>
        </p:txBody>
      </p:sp>
      <p:sp>
        <p:nvSpPr>
          <p:cNvPr id="55299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5300" name="Picture 6" descr="332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6238" y="2133600"/>
            <a:ext cx="30480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Даты</a:t>
            </a:r>
            <a:r>
              <a:rPr lang="ru-RU">
                <a:latin typeface="Comic Sans MS" pitchFamily="66" charset="0"/>
              </a:rPr>
              <a:t> - 200</a:t>
            </a:r>
          </a:p>
        </p:txBody>
      </p:sp>
      <p:sp>
        <p:nvSpPr>
          <p:cNvPr id="51202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612 г. до н.э.</a:t>
            </a:r>
          </a:p>
        </p:txBody>
      </p:sp>
      <p:sp>
        <p:nvSpPr>
          <p:cNvPr id="5632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71600" y="333375"/>
            <a:ext cx="7772400" cy="1206500"/>
          </a:xfrm>
        </p:spPr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Даты</a:t>
            </a:r>
            <a:r>
              <a:rPr lang="ru-RU">
                <a:latin typeface="Comic Sans MS" pitchFamily="66" charset="0"/>
              </a:rPr>
              <a:t> - 300</a:t>
            </a:r>
          </a:p>
        </p:txBody>
      </p:sp>
      <p:sp>
        <p:nvSpPr>
          <p:cNvPr id="5222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219200" y="1484313"/>
            <a:ext cx="7772400" cy="4611687"/>
          </a:xfrm>
        </p:spPr>
        <p:txBody>
          <a:bodyPr/>
          <a:lstStyle/>
          <a:p>
            <a:pPr eaLnBrk="1" hangingPunct="1">
              <a:lnSpc>
                <a:spcPct val="85000"/>
              </a:lnSpc>
              <a:spcBef>
                <a:spcPct val="0"/>
              </a:spcBef>
              <a:defRPr/>
            </a:pPr>
            <a:endParaRPr lang="ru-RU" sz="2400" dirty="0" smtClean="0">
              <a:latin typeface="Arial" charset="0"/>
            </a:endParaRPr>
          </a:p>
          <a:p>
            <a:pPr eaLnBrk="1" hangingPunct="1">
              <a:lnSpc>
                <a:spcPct val="85000"/>
              </a:lnSpc>
              <a:spcBef>
                <a:spcPct val="0"/>
              </a:spcBef>
              <a:defRPr/>
            </a:pPr>
            <a:r>
              <a:rPr lang="ru-RU" dirty="0" smtClean="0">
                <a:latin typeface="Arial" charset="0"/>
              </a:rPr>
              <a:t>Год захвата Египта </a:t>
            </a:r>
            <a:r>
              <a:rPr lang="ru-RU" dirty="0" err="1" smtClean="0">
                <a:latin typeface="Arial" charset="0"/>
              </a:rPr>
              <a:t>гиксосами</a:t>
            </a:r>
            <a:r>
              <a:rPr lang="ru-RU" dirty="0" smtClean="0">
                <a:latin typeface="Arial" charset="0"/>
              </a:rPr>
              <a:t>?</a:t>
            </a:r>
          </a:p>
          <a:p>
            <a:pPr eaLnBrk="1" hangingPunct="1">
              <a:defRPr/>
            </a:pPr>
            <a:endParaRPr lang="ru-RU" dirty="0" smtClean="0"/>
          </a:p>
        </p:txBody>
      </p:sp>
      <p:sp>
        <p:nvSpPr>
          <p:cNvPr id="5734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Даты</a:t>
            </a:r>
            <a:r>
              <a:rPr lang="ru-RU">
                <a:latin typeface="Comic Sans MS" pitchFamily="66" charset="0"/>
              </a:rPr>
              <a:t> - 400</a:t>
            </a:r>
          </a:p>
        </p:txBody>
      </p:sp>
      <p:sp>
        <p:nvSpPr>
          <p:cNvPr id="53250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219200" y="1600200"/>
            <a:ext cx="7240588" cy="478155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539 г. до н.э.</a:t>
            </a:r>
          </a:p>
        </p:txBody>
      </p:sp>
      <p:sp>
        <p:nvSpPr>
          <p:cNvPr id="58371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Даты</a:t>
            </a:r>
            <a:r>
              <a:rPr lang="ru-RU">
                <a:latin typeface="Comic Sans MS" pitchFamily="66" charset="0"/>
              </a:rPr>
              <a:t> - 500</a:t>
            </a:r>
          </a:p>
        </p:txBody>
      </p:sp>
      <p:sp>
        <p:nvSpPr>
          <p:cNvPr id="54274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Год объединения Китая?</a:t>
            </a:r>
          </a:p>
        </p:txBody>
      </p:sp>
      <p:sp>
        <p:nvSpPr>
          <p:cNvPr id="5939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Боги Египта </a:t>
            </a:r>
            <a:r>
              <a:rPr lang="ru-RU" dirty="0" smtClean="0">
                <a:latin typeface="Comic Sans MS" pitchFamily="66" charset="0"/>
              </a:rPr>
              <a:t>- 100</a:t>
            </a:r>
          </a:p>
        </p:txBody>
      </p:sp>
      <p:sp>
        <p:nvSpPr>
          <p:cNvPr id="60419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2290" name="Picture 2" descr="C:\Users\user\Desktop\r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1772816"/>
            <a:ext cx="4536504" cy="453650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Боги Египта </a:t>
            </a:r>
            <a:r>
              <a:rPr lang="ru-RU" dirty="0" smtClean="0">
                <a:latin typeface="Comic Sans MS" pitchFamily="66" charset="0"/>
              </a:rPr>
              <a:t>- 200</a:t>
            </a:r>
          </a:p>
        </p:txBody>
      </p:sp>
      <p:sp>
        <p:nvSpPr>
          <p:cNvPr id="6144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3314" name="Picture 2" descr="C:\Users\user\Desktop\statuets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1340768"/>
            <a:ext cx="4533651" cy="5373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33375"/>
            <a:ext cx="9144000" cy="12065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>
                <a:latin typeface="Arial" charset="0"/>
              </a:rPr>
              <a:t>Боги Египта </a:t>
            </a:r>
            <a:r>
              <a:rPr lang="ru-RU" sz="4000" dirty="0" smtClean="0">
                <a:latin typeface="Comic Sans MS" pitchFamily="66" charset="0"/>
              </a:rPr>
              <a:t>- 300</a:t>
            </a:r>
          </a:p>
        </p:txBody>
      </p:sp>
      <p:sp>
        <p:nvSpPr>
          <p:cNvPr id="6246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4338" name="Picture 2" descr="C:\Users\user\Desktop\Goddess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1772816"/>
            <a:ext cx="5832648" cy="45206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Боги Египта </a:t>
            </a:r>
            <a:r>
              <a:rPr lang="ru-RU" dirty="0" smtClean="0">
                <a:latin typeface="Comic Sans MS" pitchFamily="66" charset="0"/>
              </a:rPr>
              <a:t>- 400</a:t>
            </a:r>
          </a:p>
        </p:txBody>
      </p:sp>
      <p:sp>
        <p:nvSpPr>
          <p:cNvPr id="63491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5362" name="Picture 2" descr="C:\Users\user\Desktop\trismegist-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1844824"/>
            <a:ext cx="6264696" cy="42166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Боги Египта </a:t>
            </a:r>
            <a:r>
              <a:rPr lang="ru-RU" dirty="0" smtClean="0">
                <a:latin typeface="Comic Sans MS" pitchFamily="66" charset="0"/>
              </a:rPr>
              <a:t>- 500</a:t>
            </a:r>
          </a:p>
        </p:txBody>
      </p:sp>
      <p:sp>
        <p:nvSpPr>
          <p:cNvPr id="5939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536" y="1484784"/>
            <a:ext cx="8229600" cy="4525963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dirty="0" smtClean="0">
                <a:latin typeface="Arial" charset="0"/>
              </a:rPr>
              <a:t>Какой фараон отважился бросить вызов богам?</a:t>
            </a:r>
          </a:p>
        </p:txBody>
      </p:sp>
      <p:sp>
        <p:nvSpPr>
          <p:cNvPr id="6451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6387" name="Picture 3" descr="C:\Users\user\Desktop\akhenaten-with-nefertiti-and-their-family1360275845797-810x68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2132855"/>
            <a:ext cx="5400600" cy="45605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Исторические дисциплины</a:t>
            </a:r>
            <a:r>
              <a:rPr lang="ru-RU" sz="3600" dirty="0" smtClean="0">
                <a:latin typeface="Comic Sans MS" pitchFamily="66" charset="0"/>
              </a:rPr>
              <a:t>- </a:t>
            </a:r>
            <a:r>
              <a:rPr lang="ru-RU" dirty="0" smtClean="0">
                <a:latin typeface="Comic Sans MS" pitchFamily="66" charset="0"/>
              </a:rPr>
              <a:t>300</a:t>
            </a:r>
          </a:p>
        </p:txBody>
      </p:sp>
      <p:sp>
        <p:nvSpPr>
          <p:cNvPr id="20482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187450" y="1557338"/>
            <a:ext cx="7488238" cy="4495800"/>
          </a:xfrm>
        </p:spPr>
        <p:txBody>
          <a:bodyPr/>
          <a:lstStyle/>
          <a:p>
            <a:r>
              <a:rPr lang="ru-RU" sz="4000" dirty="0" smtClean="0">
                <a:cs typeface="+mj-cs"/>
              </a:rPr>
              <a:t>Наука о изучении монет</a:t>
            </a:r>
            <a:endParaRPr lang="ru-RU" sz="4000" dirty="0">
              <a:cs typeface="+mj-cs"/>
            </a:endParaRPr>
          </a:p>
        </p:txBody>
      </p:sp>
      <p:sp>
        <p:nvSpPr>
          <p:cNvPr id="19459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64928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81063" y="274638"/>
            <a:ext cx="78057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Удивительное </a:t>
            </a:r>
            <a:r>
              <a:rPr lang="ru-RU" dirty="0" smtClean="0">
                <a:latin typeface="Comic Sans MS" pitchFamily="66" charset="0"/>
              </a:rPr>
              <a:t>- </a:t>
            </a:r>
            <a:r>
              <a:rPr lang="ru-RU" dirty="0">
                <a:latin typeface="Comic Sans MS" pitchFamily="66" charset="0"/>
              </a:rPr>
              <a:t>100</a:t>
            </a:r>
          </a:p>
        </p:txBody>
      </p:sp>
      <p:sp>
        <p:nvSpPr>
          <p:cNvPr id="60418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51521" y="1484784"/>
            <a:ext cx="3960440" cy="4929188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dirty="0" smtClean="0">
                <a:latin typeface="Arial" charset="0"/>
              </a:rPr>
              <a:t>Где их приручили впервые?</a:t>
            </a:r>
          </a:p>
        </p:txBody>
      </p:sp>
      <p:sp>
        <p:nvSpPr>
          <p:cNvPr id="65539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7411" name="Picture 3" descr="C:\Users\user\Desktop\indii-slonov-festival-kartinki-koshki-sobaki-smeshnye-zhivotnye-kote_29432012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268760"/>
            <a:ext cx="4032448" cy="53831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81063" y="274638"/>
            <a:ext cx="7805737" cy="982662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Удивительное  </a:t>
            </a:r>
            <a:r>
              <a:rPr lang="ru-RU" dirty="0" smtClean="0">
                <a:latin typeface="Comic Sans MS" pitchFamily="66" charset="0"/>
              </a:rPr>
              <a:t>- </a:t>
            </a:r>
            <a:r>
              <a:rPr lang="ru-RU" dirty="0">
                <a:latin typeface="Comic Sans MS" pitchFamily="66" charset="0"/>
              </a:rPr>
              <a:t>200</a:t>
            </a:r>
          </a:p>
        </p:txBody>
      </p:sp>
      <p:sp>
        <p:nvSpPr>
          <p:cNvPr id="66563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0482" name="Picture 2" descr="C:\Users\user\Desktop\sfink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1628800"/>
            <a:ext cx="6667501" cy="40671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Удивительное  </a:t>
            </a:r>
            <a:r>
              <a:rPr lang="ru-RU" dirty="0" smtClean="0">
                <a:latin typeface="Comic Sans MS" pitchFamily="66" charset="0"/>
              </a:rPr>
              <a:t>- </a:t>
            </a:r>
            <a:r>
              <a:rPr lang="ru-RU" dirty="0">
                <a:latin typeface="Comic Sans MS" pitchFamily="66" charset="0"/>
              </a:rPr>
              <a:t>300</a:t>
            </a:r>
          </a:p>
        </p:txBody>
      </p:sp>
      <p:sp>
        <p:nvSpPr>
          <p:cNvPr id="6246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591425" cy="4525963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endParaRPr lang="ru-RU" smtClean="0">
              <a:latin typeface="Arial" charset="0"/>
            </a:endParaRPr>
          </a:p>
        </p:txBody>
      </p:sp>
      <p:sp>
        <p:nvSpPr>
          <p:cNvPr id="6758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67588" name="Picture 6" descr="332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8538" y="2708275"/>
            <a:ext cx="30480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Удивительное  </a:t>
            </a:r>
            <a:r>
              <a:rPr lang="ru-RU" dirty="0" smtClean="0">
                <a:latin typeface="Comic Sans MS" pitchFamily="66" charset="0"/>
              </a:rPr>
              <a:t>- </a:t>
            </a:r>
            <a:r>
              <a:rPr lang="ru-RU" dirty="0">
                <a:latin typeface="Comic Sans MS" pitchFamily="66" charset="0"/>
              </a:rPr>
              <a:t>300</a:t>
            </a:r>
          </a:p>
        </p:txBody>
      </p:sp>
      <p:sp>
        <p:nvSpPr>
          <p:cNvPr id="6246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591425" cy="4525963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dirty="0" smtClean="0">
                <a:latin typeface="Arial" charset="0"/>
              </a:rPr>
              <a:t>Кого в Египте называли «живые-убитые», почему?</a:t>
            </a:r>
          </a:p>
        </p:txBody>
      </p:sp>
      <p:sp>
        <p:nvSpPr>
          <p:cNvPr id="68611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8434" name="Picture 2" descr="C:\Users\user\Desktop\raby-drevnij-egipet.jpg"/>
          <p:cNvPicPr>
            <a:picLocks noChangeAspect="1" noChangeArrowheads="1"/>
          </p:cNvPicPr>
          <p:nvPr/>
        </p:nvPicPr>
        <p:blipFill>
          <a:blip r:embed="rId3" cstate="print"/>
          <a:srcRect l="1756" t="2381" r="6050" b="11900"/>
          <a:stretch>
            <a:fillRect/>
          </a:stretch>
        </p:blipFill>
        <p:spPr bwMode="auto">
          <a:xfrm>
            <a:off x="2843808" y="2780928"/>
            <a:ext cx="5630695" cy="38610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30250" y="274638"/>
            <a:ext cx="7956550" cy="1049337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Удивительное </a:t>
            </a:r>
            <a:r>
              <a:rPr lang="ru-RU" dirty="0" smtClean="0">
                <a:latin typeface="Comic Sans MS" pitchFamily="66" charset="0"/>
              </a:rPr>
              <a:t>- </a:t>
            </a:r>
            <a:r>
              <a:rPr lang="ru-RU" dirty="0">
                <a:latin typeface="Comic Sans MS" pitchFamily="66" charset="0"/>
              </a:rPr>
              <a:t>400</a:t>
            </a:r>
          </a:p>
        </p:txBody>
      </p:sp>
      <p:sp>
        <p:nvSpPr>
          <p:cNvPr id="63490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187624" y="1700808"/>
            <a:ext cx="3096344" cy="3456384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Ее называли «желтая река», а еще река «тысячи бед», почему? В какой стране она течет?</a:t>
            </a:r>
          </a:p>
        </p:txBody>
      </p:sp>
      <p:sp>
        <p:nvSpPr>
          <p:cNvPr id="69635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9458" name="Picture 2" descr="C:\Users\user\Desktop\yellowri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435623"/>
            <a:ext cx="4062611" cy="54223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58850" y="274638"/>
            <a:ext cx="7727950" cy="982662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Удивительное </a:t>
            </a:r>
            <a:r>
              <a:rPr lang="ru-RU" dirty="0" smtClean="0">
                <a:latin typeface="Comic Sans MS" pitchFamily="66" charset="0"/>
              </a:rPr>
              <a:t>- </a:t>
            </a:r>
            <a:r>
              <a:rPr lang="ru-RU" dirty="0">
                <a:latin typeface="Comic Sans MS" pitchFamily="66" charset="0"/>
              </a:rPr>
              <a:t>500</a:t>
            </a:r>
          </a:p>
        </p:txBody>
      </p:sp>
      <p:sp>
        <p:nvSpPr>
          <p:cNvPr id="70659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043608" y="1556792"/>
            <a:ext cx="6697663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tabLst/>
              <a:defRPr/>
            </a:pPr>
            <a:r>
              <a:rPr kumimoji="0" lang="ru-RU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charset="0"/>
                <a:ea typeface="+mn-ea"/>
                <a:cs typeface="+mn-cs"/>
              </a:rPr>
              <a:t>Какую очень дорогую ткань потом сделают из них?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6" name="Picture 2" descr="C:\Users\user\Desktop\1247599299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2780928"/>
            <a:ext cx="6232797" cy="35170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30250" y="274638"/>
            <a:ext cx="795655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Наука и техника</a:t>
            </a:r>
            <a:r>
              <a:rPr lang="ru-RU" smtClean="0">
                <a:latin typeface="Comic Sans MS" pitchFamily="66" charset="0"/>
              </a:rPr>
              <a:t> - 100</a:t>
            </a:r>
          </a:p>
        </p:txBody>
      </p:sp>
      <p:sp>
        <p:nvSpPr>
          <p:cNvPr id="65538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187450" y="1700213"/>
            <a:ext cx="7416800" cy="4495800"/>
          </a:xfrm>
        </p:spPr>
        <p:txBody>
          <a:bodyPr/>
          <a:lstStyle/>
          <a:p>
            <a:pPr eaLnBrk="1" hangingPunct="1">
              <a:defRPr/>
            </a:pPr>
            <a:endParaRPr lang="ru-RU" sz="3600" smtClean="0">
              <a:latin typeface="Arial" charset="0"/>
            </a:endParaRPr>
          </a:p>
        </p:txBody>
      </p:sp>
      <p:sp>
        <p:nvSpPr>
          <p:cNvPr id="71683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71684" name="Picture 6" descr="10-40-72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250" y="1412875"/>
            <a:ext cx="693420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30250" y="274638"/>
            <a:ext cx="795655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Наука и техника</a:t>
            </a:r>
            <a:r>
              <a:rPr lang="ru-RU" smtClean="0">
                <a:latin typeface="Comic Sans MS" pitchFamily="66" charset="0"/>
              </a:rPr>
              <a:t> - 100</a:t>
            </a:r>
          </a:p>
        </p:txBody>
      </p:sp>
      <p:sp>
        <p:nvSpPr>
          <p:cNvPr id="65538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187450" y="1700213"/>
            <a:ext cx="7416800" cy="44958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Назовите это приспособление</a:t>
            </a:r>
          </a:p>
        </p:txBody>
      </p:sp>
      <p:sp>
        <p:nvSpPr>
          <p:cNvPr id="72707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1506" name="Picture 2" descr="C:\Users\user\Desktop\mqtl11b4gvc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564904"/>
            <a:ext cx="4741540" cy="4054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Наука и техника</a:t>
            </a:r>
            <a:r>
              <a:rPr lang="ru-RU" smtClean="0">
                <a:latin typeface="Comic Sans MS" pitchFamily="66" charset="0"/>
              </a:rPr>
              <a:t> - 200</a:t>
            </a:r>
          </a:p>
        </p:txBody>
      </p:sp>
      <p:sp>
        <p:nvSpPr>
          <p:cNvPr id="66562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187450" y="1628775"/>
            <a:ext cx="7129463" cy="4968875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 smtClean="0">
                <a:latin typeface="Arial" charset="0"/>
              </a:rPr>
              <a:t>Как звали ученого, который расшифровал египетское письмо?</a:t>
            </a:r>
            <a:endParaRPr lang="ru-RU" sz="2800" dirty="0" smtClean="0">
              <a:latin typeface="Comic Sans MS" pitchFamily="66" charset="0"/>
            </a:endParaRPr>
          </a:p>
        </p:txBody>
      </p:sp>
      <p:sp>
        <p:nvSpPr>
          <p:cNvPr id="73731" name="AutoShape 1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2530" name="Picture 2" descr="C:\Users\user\Desktop\607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2780928"/>
            <a:ext cx="6120680" cy="37199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30250" y="274638"/>
            <a:ext cx="795655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Наука и техника</a:t>
            </a:r>
            <a:r>
              <a:rPr lang="ru-RU" smtClean="0">
                <a:latin typeface="Comic Sans MS" pitchFamily="66" charset="0"/>
              </a:rPr>
              <a:t> - 300</a:t>
            </a:r>
          </a:p>
        </p:txBody>
      </p:sp>
      <p:sp>
        <p:nvSpPr>
          <p:cNvPr id="67586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7894638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dirty="0" smtClean="0">
                <a:latin typeface="Arial" charset="0"/>
              </a:rPr>
              <a:t>У кого египтяне переняли это оружие?</a:t>
            </a:r>
            <a:endParaRPr lang="ru-RU" sz="2800" dirty="0" smtClean="0"/>
          </a:p>
        </p:txBody>
      </p:sp>
      <p:sp>
        <p:nvSpPr>
          <p:cNvPr id="74755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3555" name="Picture 3" descr="C:\Users\user\Desktop\6a6e69c12d7e.jpg"/>
          <p:cNvPicPr>
            <a:picLocks noChangeAspect="1" noChangeArrowheads="1"/>
          </p:cNvPicPr>
          <p:nvPr/>
        </p:nvPicPr>
        <p:blipFill>
          <a:blip r:embed="rId3" cstate="print"/>
          <a:srcRect t="3310" b="2348"/>
          <a:stretch>
            <a:fillRect/>
          </a:stretch>
        </p:blipFill>
        <p:spPr bwMode="auto">
          <a:xfrm>
            <a:off x="2267744" y="2276872"/>
            <a:ext cx="6408712" cy="43873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Исторические дисциплины</a:t>
            </a:r>
            <a:r>
              <a:rPr lang="ru-RU" sz="3600" dirty="0" smtClean="0">
                <a:latin typeface="Comic Sans MS" pitchFamily="66" charset="0"/>
              </a:rPr>
              <a:t>- </a:t>
            </a:r>
            <a:r>
              <a:rPr lang="ru-RU" dirty="0" smtClean="0">
                <a:latin typeface="Comic Sans MS" pitchFamily="66" charset="0"/>
              </a:rPr>
              <a:t>400</a:t>
            </a:r>
          </a:p>
        </p:txBody>
      </p:sp>
      <p:sp>
        <p:nvSpPr>
          <p:cNvPr id="21506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dirty="0" smtClean="0">
                <a:latin typeface="Arial" charset="0"/>
                <a:hlinkClick r:id="rId2" action="ppaction://hlinksldjump"/>
              </a:rPr>
              <a:t>Вопрос</a:t>
            </a:r>
            <a:endParaRPr lang="ru-RU" dirty="0" smtClean="0">
              <a:latin typeface="Arial" charset="0"/>
            </a:endParaRPr>
          </a:p>
        </p:txBody>
      </p:sp>
      <p:sp>
        <p:nvSpPr>
          <p:cNvPr id="20483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64928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0484" name="Picture 6" descr="slide_4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650" y="2205038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5950" y="327025"/>
            <a:ext cx="8005763" cy="10922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Наука и техника</a:t>
            </a:r>
            <a:r>
              <a:rPr lang="ru-RU" smtClean="0">
                <a:latin typeface="Comic Sans MS" pitchFamily="66" charset="0"/>
              </a:rPr>
              <a:t> - 400</a:t>
            </a:r>
          </a:p>
        </p:txBody>
      </p:sp>
      <p:sp>
        <p:nvSpPr>
          <p:cNvPr id="68610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7437438" cy="4525963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Как назывался этот способ письма?</a:t>
            </a:r>
          </a:p>
        </p:txBody>
      </p:sp>
      <p:sp>
        <p:nvSpPr>
          <p:cNvPr id="75779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4578" name="Picture 2" descr="C:\Users\user\Desktop\auto_17-58663c43a45d823537937e4a9b94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2276872"/>
            <a:ext cx="7038620" cy="4464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Наука и техника</a:t>
            </a:r>
            <a:r>
              <a:rPr lang="ru-RU" smtClean="0">
                <a:latin typeface="Comic Sans MS" pitchFamily="66" charset="0"/>
              </a:rPr>
              <a:t> - 500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55576" y="1412776"/>
            <a:ext cx="7240587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Что можно сказать о египетских знаниях по этим находкам?</a:t>
            </a: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5602" name="Picture 2" descr="C:\Users\user\Desktop\107665941_Mumiya_i_sarkofag.jpg"/>
          <p:cNvPicPr>
            <a:picLocks noChangeAspect="1" noChangeArrowheads="1"/>
          </p:cNvPicPr>
          <p:nvPr/>
        </p:nvPicPr>
        <p:blipFill>
          <a:blip r:embed="rId3" cstate="print"/>
          <a:srcRect b="18711"/>
          <a:stretch>
            <a:fillRect/>
          </a:stretch>
        </p:blipFill>
        <p:spPr bwMode="auto">
          <a:xfrm>
            <a:off x="1547664" y="2420888"/>
            <a:ext cx="7323773" cy="39604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032" name="Group 48"/>
          <p:cNvGraphicFramePr>
            <a:graphicFrameLocks noGrp="1"/>
          </p:cNvGraphicFramePr>
          <p:nvPr/>
        </p:nvGraphicFramePr>
        <p:xfrm>
          <a:off x="1331913" y="1484313"/>
          <a:ext cx="7488237" cy="4703446"/>
        </p:xfrm>
        <a:graphic>
          <a:graphicData uri="http://schemas.openxmlformats.org/drawingml/2006/table">
            <a:tbl>
              <a:tblPr/>
              <a:tblGrid>
                <a:gridCol w="2592387"/>
                <a:gridCol w="935038"/>
                <a:gridCol w="1008062"/>
                <a:gridCol w="1009650"/>
                <a:gridCol w="1008063"/>
                <a:gridCol w="935037"/>
              </a:tblGrid>
              <a:tr h="877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Афины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3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4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5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6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9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Спарта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7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8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9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0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1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7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Греко-персидские воины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2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3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4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5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6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9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Культура Греции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7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8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9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0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1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7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Александр Македонский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2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3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4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5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6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077" name="Rectangle 46"/>
          <p:cNvSpPr>
            <a:spLocks noGrp="1" noChangeArrowheads="1"/>
          </p:cNvSpPr>
          <p:nvPr>
            <p:ph type="title" idx="4294967295"/>
          </p:nvPr>
        </p:nvSpPr>
        <p:spPr>
          <a:xfrm>
            <a:off x="1338263" y="274638"/>
            <a:ext cx="7348537" cy="77787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Comic Sans MS" pitchFamily="66" charset="0"/>
              </a:rPr>
              <a:t>3 </a:t>
            </a:r>
            <a:r>
              <a:rPr lang="ru-RU" sz="3600" dirty="0">
                <a:latin typeface="Comic Sans MS" pitchFamily="66" charset="0"/>
              </a:rPr>
              <a:t>раунд</a:t>
            </a:r>
          </a:p>
        </p:txBody>
      </p:sp>
      <p:sp>
        <p:nvSpPr>
          <p:cNvPr id="47150" name="AutoShape 48">
            <a:hlinkClick r:id="rId2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876925"/>
            <a:ext cx="649288" cy="647700"/>
          </a:xfrm>
          <a:prstGeom prst="actionButtonHome">
            <a:avLst/>
          </a:prstGeom>
          <a:solidFill>
            <a:srgbClr val="62CE2C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Афины - 100</a:t>
            </a:r>
            <a:endParaRPr lang="ru-RU" dirty="0" smtClean="0">
              <a:latin typeface="Comic Sans MS" pitchFamily="66" charset="0"/>
            </a:endParaRP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55576" y="1412776"/>
            <a:ext cx="7240587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Как называлась главная площадь в Афинах? Что на ней происходило?</a:t>
            </a: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050" name="Picture 2" descr="D:\Downloads\викторины по истории\5 класс-картинки\агора.jpg"/>
          <p:cNvPicPr>
            <a:picLocks noChangeAspect="1" noChangeArrowheads="1"/>
          </p:cNvPicPr>
          <p:nvPr/>
        </p:nvPicPr>
        <p:blipFill>
          <a:blip r:embed="rId3"/>
          <a:srcRect l="6041" t="23796" r="10364" b="4328"/>
          <a:stretch>
            <a:fillRect/>
          </a:stretch>
        </p:blipFill>
        <p:spPr bwMode="auto">
          <a:xfrm>
            <a:off x="2357422" y="2357430"/>
            <a:ext cx="6215106" cy="40078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Афины - 200</a:t>
            </a:r>
            <a:endParaRPr lang="ru-RU" dirty="0" smtClean="0">
              <a:latin typeface="Comic Sans MS" pitchFamily="66" charset="0"/>
            </a:endParaRP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55576" y="1412776"/>
            <a:ext cx="7240587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Что означал этот глиняный черепок?</a:t>
            </a: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074" name="Picture 2" descr="D:\Downloads\викторины по истории\5 класс-картинки\остракон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2285992"/>
            <a:ext cx="6357982" cy="43504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Афины - 300</a:t>
            </a:r>
            <a:endParaRPr lang="ru-RU" dirty="0" smtClean="0">
              <a:latin typeface="Comic Sans MS" pitchFamily="66" charset="0"/>
            </a:endParaRP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55576" y="1412776"/>
            <a:ext cx="7240587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Человек, который отменил долговое рабство в Афинах? Когда?</a:t>
            </a: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4098" name="Picture 2" descr="D:\Downloads\викторины по истории\5 класс-картинки\солон.jpg"/>
          <p:cNvPicPr>
            <a:picLocks noChangeAspect="1" noChangeArrowheads="1"/>
          </p:cNvPicPr>
          <p:nvPr/>
        </p:nvPicPr>
        <p:blipFill>
          <a:blip r:embed="rId3"/>
          <a:srcRect l="33767" t="22917" r="32639" b="12500"/>
          <a:stretch>
            <a:fillRect/>
          </a:stretch>
        </p:blipFill>
        <p:spPr bwMode="auto">
          <a:xfrm>
            <a:off x="6121712" y="1928802"/>
            <a:ext cx="3022288" cy="4357694"/>
          </a:xfrm>
          <a:prstGeom prst="rect">
            <a:avLst/>
          </a:prstGeom>
          <a:noFill/>
        </p:spPr>
      </p:pic>
      <p:pic>
        <p:nvPicPr>
          <p:cNvPr id="4099" name="Picture 3" descr="D:\Downloads\викторины по истории\5 класс-картинки\долг.jpg"/>
          <p:cNvPicPr>
            <a:picLocks noChangeAspect="1" noChangeArrowheads="1"/>
          </p:cNvPicPr>
          <p:nvPr/>
        </p:nvPicPr>
        <p:blipFill>
          <a:blip r:embed="rId4"/>
          <a:srcRect l="11302" t="12778" r="10573" b="10139"/>
          <a:stretch>
            <a:fillRect/>
          </a:stretch>
        </p:blipFill>
        <p:spPr bwMode="auto">
          <a:xfrm>
            <a:off x="1428728" y="2428868"/>
            <a:ext cx="4344203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Афины - 400</a:t>
            </a:r>
            <a:endParaRPr lang="ru-RU" dirty="0" smtClean="0">
              <a:latin typeface="Comic Sans MS" pitchFamily="66" charset="0"/>
            </a:endParaRP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55577" y="1412776"/>
            <a:ext cx="4387928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Человек, избранный 15 раз на должность стратега, и сильно преобразивший лицо Афин? Как он утвердил демократию – как право народа управлять государством?</a:t>
            </a: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122" name="Picture 2" descr="D:\Downloads\викторины по истории\5 класс-картинки\Перикл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1357298"/>
            <a:ext cx="3349491" cy="50752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Афины - 500</a:t>
            </a:r>
            <a:endParaRPr lang="ru-RU" dirty="0" smtClean="0">
              <a:latin typeface="Comic Sans MS" pitchFamily="66" charset="0"/>
            </a:endParaRP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55576" y="1412776"/>
            <a:ext cx="7240587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Почему греки, по преданию, выбрали Афину покровительницей города?</a:t>
            </a: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6146" name="Picture 2" descr="D:\Downloads\викторины по истории\5 класс-картинки\спор богов.jpg"/>
          <p:cNvPicPr>
            <a:picLocks noChangeAspect="1" noChangeArrowheads="1"/>
          </p:cNvPicPr>
          <p:nvPr/>
        </p:nvPicPr>
        <p:blipFill>
          <a:blip r:embed="rId3"/>
          <a:srcRect l="14271" r="15416" b="17037"/>
          <a:stretch>
            <a:fillRect/>
          </a:stretch>
        </p:blipFill>
        <p:spPr bwMode="auto">
          <a:xfrm>
            <a:off x="2643174" y="2357430"/>
            <a:ext cx="4929222" cy="43620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30250" y="274638"/>
            <a:ext cx="795655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Спарта</a:t>
            </a:r>
            <a:r>
              <a:rPr lang="ru-RU" dirty="0" smtClean="0">
                <a:latin typeface="Comic Sans MS" pitchFamily="66" charset="0"/>
              </a:rPr>
              <a:t>- </a:t>
            </a:r>
            <a:r>
              <a:rPr lang="ru-RU" dirty="0" smtClean="0">
                <a:latin typeface="Comic Sans MS" pitchFamily="66" charset="0"/>
              </a:rPr>
              <a:t>100</a:t>
            </a:r>
          </a:p>
        </p:txBody>
      </p:sp>
      <p:sp>
        <p:nvSpPr>
          <p:cNvPr id="65538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187450" y="1700213"/>
            <a:ext cx="7416800" cy="4495800"/>
          </a:xfrm>
        </p:spPr>
        <p:txBody>
          <a:bodyPr/>
          <a:lstStyle/>
          <a:p>
            <a:pPr eaLnBrk="1" hangingPunct="1">
              <a:defRPr/>
            </a:pPr>
            <a:endParaRPr lang="ru-RU" sz="3600" smtClean="0">
              <a:latin typeface="Arial" charset="0"/>
            </a:endParaRPr>
          </a:p>
        </p:txBody>
      </p:sp>
      <p:sp>
        <p:nvSpPr>
          <p:cNvPr id="71683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71684" name="Picture 6" descr="10-40-72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250" y="1412875"/>
            <a:ext cx="693420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Спарта - 100</a:t>
            </a:r>
            <a:endParaRPr lang="ru-RU" dirty="0" smtClean="0">
              <a:latin typeface="Comic Sans MS" pitchFamily="66" charset="0"/>
            </a:endParaRP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55576" y="1412776"/>
            <a:ext cx="7240587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Родоначальник Спарты и ее законов?</a:t>
            </a: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7170" name="Picture 2" descr="D:\Downloads\викторины по истории\5 класс-картинки\ликург.jpg"/>
          <p:cNvPicPr>
            <a:picLocks noChangeAspect="1" noChangeArrowheads="1"/>
          </p:cNvPicPr>
          <p:nvPr/>
        </p:nvPicPr>
        <p:blipFill>
          <a:blip r:embed="rId3"/>
          <a:srcRect l="9149" t="26620" r="42413" b="4629"/>
          <a:stretch>
            <a:fillRect/>
          </a:stretch>
        </p:blipFill>
        <p:spPr bwMode="auto">
          <a:xfrm>
            <a:off x="2857488" y="2000240"/>
            <a:ext cx="4429124" cy="4714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Исторические дисциплины</a:t>
            </a:r>
            <a:r>
              <a:rPr lang="ru-RU" sz="3600" dirty="0" smtClean="0">
                <a:latin typeface="Comic Sans MS" pitchFamily="66" charset="0"/>
              </a:rPr>
              <a:t>- </a:t>
            </a:r>
            <a:r>
              <a:rPr lang="ru-RU" dirty="0" smtClean="0">
                <a:latin typeface="Comic Sans MS" pitchFamily="66" charset="0"/>
              </a:rPr>
              <a:t>400</a:t>
            </a:r>
          </a:p>
        </p:txBody>
      </p:sp>
      <p:sp>
        <p:nvSpPr>
          <p:cNvPr id="21506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Наука о счете лет в истории</a:t>
            </a:r>
          </a:p>
        </p:txBody>
      </p:sp>
      <p:sp>
        <p:nvSpPr>
          <p:cNvPr id="2150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64928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Спарта - 200</a:t>
            </a:r>
            <a:endParaRPr lang="ru-RU" dirty="0" smtClean="0">
              <a:latin typeface="Comic Sans MS" pitchFamily="66" charset="0"/>
            </a:endParaRP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55576" y="1412776"/>
            <a:ext cx="7240587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Откуда произошло слово «Лаконичность»?</a:t>
            </a: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8194" name="Picture 2" descr="D:\Downloads\викторины по истории\5 класс-картинки\drevniaia-gretsiia-cparta-goplit-kopio-korinfskii-shlem-risu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2428868"/>
            <a:ext cx="6343650" cy="4048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Спарта - 300</a:t>
            </a:r>
            <a:endParaRPr lang="ru-RU" dirty="0" smtClean="0">
              <a:latin typeface="Comic Sans MS" pitchFamily="66" charset="0"/>
            </a:endParaRP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55576" y="1412776"/>
            <a:ext cx="7240587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Как голосовали спартанцы, в отличие от Афинян?</a:t>
            </a: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Спарта - 400</a:t>
            </a:r>
            <a:endParaRPr lang="ru-RU" dirty="0" smtClean="0">
              <a:latin typeface="Comic Sans MS" pitchFamily="66" charset="0"/>
            </a:endParaRP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55576" y="1412776"/>
            <a:ext cx="7240587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Какое искусство спартанцы все же  стали уважать и приняли? И кто им помог это сделать?</a:t>
            </a: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9218" name="Picture 2" descr="D:\Downloads\викторины по истории\5 класс-картинки\спартанц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7000" y="2643182"/>
            <a:ext cx="7387000" cy="38655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Спарта - 500</a:t>
            </a:r>
            <a:endParaRPr lang="ru-RU" dirty="0" smtClean="0">
              <a:latin typeface="Comic Sans MS" pitchFamily="66" charset="0"/>
            </a:endParaRP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55576" y="1412776"/>
            <a:ext cx="7240587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Какой высоты были стены в Спарте?</a:t>
            </a: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0242" name="Picture 2" descr="D:\Downloads\викторины по истории\5 класс-картинки\header-mystraruins-rotato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2000240"/>
            <a:ext cx="68580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Греко-персидские войны - 100</a:t>
            </a:r>
            <a:endParaRPr lang="ru-RU" sz="3600" dirty="0" smtClean="0">
              <a:latin typeface="Comic Sans MS" pitchFamily="66" charset="0"/>
            </a:endParaRP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55576" y="1412776"/>
            <a:ext cx="7240587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Кто убедил греков строить большой военный строить флот?</a:t>
            </a: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1267" name="Picture 3" descr="D:\Downloads\викторины по истории\5 класс-картинки\grecheskaya-triera-eto-osnovno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2500306"/>
            <a:ext cx="6643734" cy="4239620"/>
          </a:xfrm>
          <a:prstGeom prst="rect">
            <a:avLst/>
          </a:prstGeom>
          <a:noFill/>
        </p:spPr>
      </p:pic>
      <p:pic>
        <p:nvPicPr>
          <p:cNvPr id="11266" name="Picture 2" descr="D:\Downloads\викторины по истории\5 класс-картинки\Femistokl.jpg"/>
          <p:cNvPicPr>
            <a:picLocks noChangeAspect="1" noChangeArrowheads="1"/>
          </p:cNvPicPr>
          <p:nvPr/>
        </p:nvPicPr>
        <p:blipFill>
          <a:blip r:embed="rId4" cstate="print"/>
          <a:srcRect b="9030"/>
          <a:stretch>
            <a:fillRect/>
          </a:stretch>
        </p:blipFill>
        <p:spPr bwMode="auto">
          <a:xfrm>
            <a:off x="6286512" y="2000240"/>
            <a:ext cx="2500330" cy="27766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Греко-персидские войны - 200</a:t>
            </a:r>
            <a:endParaRPr lang="ru-RU" sz="3600" dirty="0" smtClean="0">
              <a:latin typeface="Comic Sans MS" pitchFamily="66" charset="0"/>
            </a:endParaRP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55576" y="1412776"/>
            <a:ext cx="7240587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Что это за битва? Какая традиция появилась сейчас в честь этой битвы?</a:t>
            </a: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2291" name="Picture 3" descr="D:\Downloads\викторины по истории\5 класс-картинки\марафон2.jpg"/>
          <p:cNvPicPr>
            <a:picLocks noChangeAspect="1" noChangeArrowheads="1"/>
          </p:cNvPicPr>
          <p:nvPr/>
        </p:nvPicPr>
        <p:blipFill>
          <a:blip r:embed="rId3"/>
          <a:srcRect l="3841" t="5121" r="34034" b="47508"/>
          <a:stretch>
            <a:fillRect/>
          </a:stretch>
        </p:blipFill>
        <p:spPr bwMode="auto">
          <a:xfrm>
            <a:off x="500034" y="2500306"/>
            <a:ext cx="5643602" cy="3227494"/>
          </a:xfrm>
          <a:prstGeom prst="rect">
            <a:avLst/>
          </a:prstGeom>
          <a:noFill/>
        </p:spPr>
      </p:pic>
      <p:pic>
        <p:nvPicPr>
          <p:cNvPr id="12292" name="Picture 4" descr="D:\Downloads\викторины по истории\5 класс-картинки\карта марафон.jpg"/>
          <p:cNvPicPr>
            <a:picLocks noChangeAspect="1" noChangeArrowheads="1"/>
          </p:cNvPicPr>
          <p:nvPr/>
        </p:nvPicPr>
        <p:blipFill>
          <a:blip r:embed="rId4">
            <a:lum contrast="20000"/>
          </a:blip>
          <a:srcRect t="53031"/>
          <a:stretch>
            <a:fillRect/>
          </a:stretch>
        </p:blipFill>
        <p:spPr bwMode="auto">
          <a:xfrm>
            <a:off x="6215074" y="2500306"/>
            <a:ext cx="2571768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9143999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Греко-персидские войны - 300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6758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67588" name="Picture 6" descr="33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1928802"/>
            <a:ext cx="30480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Греко-персидские войны - 300</a:t>
            </a:r>
            <a:endParaRPr lang="ru-RU" sz="3600" dirty="0" smtClean="0">
              <a:latin typeface="Comic Sans MS" pitchFamily="66" charset="0"/>
            </a:endParaRP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55577" y="1412776"/>
            <a:ext cx="4102176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Персидский царь построивший огромный мост через пролив Босфор для переправы своей огромной армии? </a:t>
            </a: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4338" name="Picture 2" descr="D:\Downloads\викторины по истории\5 класс-картинки\ксеркс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357298"/>
            <a:ext cx="3810000" cy="49196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Греко-персидские войны - 400</a:t>
            </a:r>
            <a:endParaRPr lang="ru-RU" sz="3600" dirty="0" smtClean="0">
              <a:latin typeface="Comic Sans MS" pitchFamily="66" charset="0"/>
            </a:endParaRP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55576" y="1412776"/>
            <a:ext cx="7240587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Что это за битва? Кто руководил греческим войском? Сколько там осталось греков при отступлении? </a:t>
            </a: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3315" name="Picture 3" descr="D:\Downloads\викторины по истории\5 класс-картинки\фермопил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643181"/>
            <a:ext cx="3714776" cy="2730563"/>
          </a:xfrm>
          <a:prstGeom prst="rect">
            <a:avLst/>
          </a:prstGeom>
          <a:noFill/>
        </p:spPr>
      </p:pic>
      <p:pic>
        <p:nvPicPr>
          <p:cNvPr id="13314" name="Picture 2" descr="D:\Downloads\викторины по истории\5 класс-картинки\карта фермопилы.jpg"/>
          <p:cNvPicPr>
            <a:picLocks noChangeAspect="1" noChangeArrowheads="1"/>
          </p:cNvPicPr>
          <p:nvPr/>
        </p:nvPicPr>
        <p:blipFill>
          <a:blip r:embed="rId4"/>
          <a:srcRect l="3125" t="25000" r="4687" b="-1"/>
          <a:stretch>
            <a:fillRect/>
          </a:stretch>
        </p:blipFill>
        <p:spPr bwMode="auto">
          <a:xfrm>
            <a:off x="3766338" y="3500438"/>
            <a:ext cx="5151474" cy="3143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Греко-персидские войны - 500</a:t>
            </a:r>
            <a:endParaRPr lang="ru-RU" sz="3600" dirty="0" smtClean="0">
              <a:latin typeface="Comic Sans MS" pitchFamily="66" charset="0"/>
            </a:endParaRP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55576" y="1412776"/>
            <a:ext cx="7240587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Что это за битва? Как греки смогли втянуть персов в эту битву?</a:t>
            </a: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5362" name="Picture 2" descr="D:\Downloads\викторины по истории\5 класс-картинки\саламин карта.png"/>
          <p:cNvPicPr>
            <a:picLocks noChangeAspect="1" noChangeArrowheads="1"/>
          </p:cNvPicPr>
          <p:nvPr/>
        </p:nvPicPr>
        <p:blipFill>
          <a:blip r:embed="rId3" cstate="print"/>
          <a:srcRect l="14938" t="12727" r="8005" b="10909"/>
          <a:stretch>
            <a:fillRect/>
          </a:stretch>
        </p:blipFill>
        <p:spPr bwMode="auto">
          <a:xfrm>
            <a:off x="4714876" y="2500306"/>
            <a:ext cx="4000496" cy="3000396"/>
          </a:xfrm>
          <a:prstGeom prst="rect">
            <a:avLst/>
          </a:prstGeom>
          <a:noFill/>
        </p:spPr>
      </p:pic>
      <p:pic>
        <p:nvPicPr>
          <p:cNvPr id="15363" name="Picture 3" descr="D:\Downloads\викторины по истории\5 класс-картинки\саламин -ксеркс.jpg"/>
          <p:cNvPicPr>
            <a:picLocks noChangeAspect="1" noChangeArrowheads="1"/>
          </p:cNvPicPr>
          <p:nvPr/>
        </p:nvPicPr>
        <p:blipFill>
          <a:blip r:embed="rId4"/>
          <a:srcRect l="7482" t="10833" r="39392" b="27708"/>
          <a:stretch>
            <a:fillRect/>
          </a:stretch>
        </p:blipFill>
        <p:spPr bwMode="auto">
          <a:xfrm>
            <a:off x="142844" y="2214554"/>
            <a:ext cx="3046407" cy="2643206"/>
          </a:xfrm>
          <a:prstGeom prst="rect">
            <a:avLst/>
          </a:prstGeom>
          <a:noFill/>
        </p:spPr>
      </p:pic>
      <p:pic>
        <p:nvPicPr>
          <p:cNvPr id="15364" name="Picture 4" descr="D:\Downloads\викторины по истории\5 класс-картинки\саламин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57356" y="4286256"/>
            <a:ext cx="3421524" cy="23574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Исторические дисциплины</a:t>
            </a:r>
            <a:r>
              <a:rPr lang="ru-RU" sz="3600" dirty="0" smtClean="0">
                <a:latin typeface="Comic Sans MS" pitchFamily="66" charset="0"/>
              </a:rPr>
              <a:t>- </a:t>
            </a:r>
            <a:r>
              <a:rPr lang="ru-RU" dirty="0" smtClean="0">
                <a:latin typeface="Comic Sans MS" pitchFamily="66" charset="0"/>
              </a:rPr>
              <a:t>500</a:t>
            </a:r>
          </a:p>
        </p:txBody>
      </p:sp>
      <p:sp>
        <p:nvSpPr>
          <p:cNvPr id="22530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Наука о изучении печатей</a:t>
            </a:r>
          </a:p>
        </p:txBody>
      </p:sp>
      <p:sp>
        <p:nvSpPr>
          <p:cNvPr id="22531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64928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Культура Греции - 100</a:t>
            </a:r>
            <a:endParaRPr lang="ru-RU" sz="3600" dirty="0" smtClean="0">
              <a:latin typeface="Comic Sans MS" pitchFamily="66" charset="0"/>
            </a:endParaRP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55576" y="1412776"/>
            <a:ext cx="7240587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Скажите по-гречески «зрелище»?</a:t>
            </a: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6386" name="Picture 2" descr="D:\Downloads\викторины по истории\5 класс-картинки\20140812115700_Greec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2143115"/>
            <a:ext cx="6643734" cy="42300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Культура Греции - 200</a:t>
            </a:r>
            <a:endParaRPr lang="ru-RU" sz="3600" dirty="0" smtClean="0">
              <a:latin typeface="Comic Sans MS" pitchFamily="66" charset="0"/>
            </a:endParaRP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55576" y="1412776"/>
            <a:ext cx="7240587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Философ – отец Истории?</a:t>
            </a: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7410" name="Picture 2" descr="D:\Downloads\викторины по истории\5 класс-картинки\геродот.jpg"/>
          <p:cNvPicPr>
            <a:picLocks noChangeAspect="1" noChangeArrowheads="1"/>
          </p:cNvPicPr>
          <p:nvPr/>
        </p:nvPicPr>
        <p:blipFill>
          <a:blip r:embed="rId3"/>
          <a:srcRect l="16406" r="14453"/>
          <a:stretch>
            <a:fillRect/>
          </a:stretch>
        </p:blipFill>
        <p:spPr bwMode="auto">
          <a:xfrm>
            <a:off x="2000232" y="2214554"/>
            <a:ext cx="5500726" cy="44751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Культура Греции - 300</a:t>
            </a:r>
            <a:endParaRPr lang="ru-RU" sz="3600" dirty="0" smtClean="0">
              <a:latin typeface="Comic Sans MS" pitchFamily="66" charset="0"/>
            </a:endParaRP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55576" y="1412776"/>
            <a:ext cx="7240587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Архитектор, построивший Парфенон и статую Афины и статую Зевса Олимпийского?</a:t>
            </a: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8434" name="Picture 2" descr="D:\Downloads\викторины по истории\5 класс-картинки\World_Greece_Greece__Athens__Parthenon_020645_.jpg"/>
          <p:cNvPicPr>
            <a:picLocks noChangeAspect="1" noChangeArrowheads="1"/>
          </p:cNvPicPr>
          <p:nvPr/>
        </p:nvPicPr>
        <p:blipFill>
          <a:blip r:embed="rId3" cstate="print"/>
          <a:srcRect b="23437"/>
          <a:stretch>
            <a:fillRect/>
          </a:stretch>
        </p:blipFill>
        <p:spPr bwMode="auto">
          <a:xfrm>
            <a:off x="2500298" y="2928934"/>
            <a:ext cx="6096000" cy="3500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Культура Греции - 400</a:t>
            </a:r>
            <a:endParaRPr lang="ru-RU" sz="3600" dirty="0" smtClean="0">
              <a:latin typeface="Comic Sans MS" pitchFamily="66" charset="0"/>
            </a:endParaRP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55576" y="1412776"/>
            <a:ext cx="7240587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Событие, которое раз в 4 года приносило обязательный мир в Грецию? Когда это произошло в первый раз?</a:t>
            </a: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9458" name="Picture 2" descr="D:\Downloads\викторины по истории\5 класс-картинки\олимпия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2857496"/>
            <a:ext cx="6718296" cy="37790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Культура Греции - 500</a:t>
            </a:r>
            <a:endParaRPr lang="ru-RU" sz="3600" dirty="0" smtClean="0">
              <a:latin typeface="Comic Sans MS" pitchFamily="66" charset="0"/>
            </a:endParaRP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55577" y="1412776"/>
            <a:ext cx="3959300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Что было написано на входе в Академию Платона в Афинах?</a:t>
            </a: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0482" name="Picture 2" descr="D:\Downloads\викторины по истории\5 класс-картинки\PlatoneConversaReduc-773x102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285860"/>
            <a:ext cx="3927486" cy="5203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Александр Македонский - 100</a:t>
            </a:r>
            <a:endParaRPr lang="ru-RU" sz="3600" dirty="0" smtClean="0">
              <a:latin typeface="Comic Sans MS" pitchFamily="66" charset="0"/>
            </a:endParaRP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55576" y="1412776"/>
            <a:ext cx="7240587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Учитель Александра Македонского?</a:t>
            </a: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1506" name="Picture 2" descr="D:\Downloads\викторины по истории\5 класс-картинки\аристотель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6970" y="2214554"/>
            <a:ext cx="6321620" cy="4214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Александр Македонский - 200</a:t>
            </a:r>
            <a:endParaRPr lang="ru-RU" sz="3600" dirty="0" smtClean="0">
              <a:latin typeface="Comic Sans MS" pitchFamily="66" charset="0"/>
            </a:endParaRP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55576" y="1412776"/>
            <a:ext cx="7240587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Битва, в которой юный Александр проявил в первые свой военный талант?</a:t>
            </a: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2530" name="Picture 2" descr="D:\Downloads\викторины по истории\5 класс-картинки\Shema-srazheniya-pri-Heronee.-2-avgusta-338-g.-do-n.e.-768x765.jpg"/>
          <p:cNvPicPr>
            <a:picLocks noChangeAspect="1" noChangeArrowheads="1"/>
          </p:cNvPicPr>
          <p:nvPr/>
        </p:nvPicPr>
        <p:blipFill>
          <a:blip r:embed="rId3"/>
          <a:srcRect l="3773" t="18408" r="4245" b="20495"/>
          <a:stretch>
            <a:fillRect/>
          </a:stretch>
        </p:blipFill>
        <p:spPr bwMode="auto">
          <a:xfrm>
            <a:off x="2500298" y="2714620"/>
            <a:ext cx="5786478" cy="382797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500298" y="5857892"/>
            <a:ext cx="2643206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Александр Македонский - 300</a:t>
            </a:r>
            <a:endParaRPr lang="ru-RU" sz="3600" dirty="0" smtClean="0">
              <a:latin typeface="Comic Sans MS" pitchFamily="66" charset="0"/>
            </a:endParaRP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85786" y="1571612"/>
            <a:ext cx="3673547" cy="465943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Город Александра, который буквально за некоторое время был «съеден» с лица земли?</a:t>
            </a: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3554" name="Picture 2" descr="D:\Downloads\викторины по истории\5 класс-картинки\маяк.jpg"/>
          <p:cNvPicPr>
            <a:picLocks noChangeAspect="1" noChangeArrowheads="1"/>
          </p:cNvPicPr>
          <p:nvPr/>
        </p:nvPicPr>
        <p:blipFill>
          <a:blip r:embed="rId3"/>
          <a:srcRect r="14843"/>
          <a:stretch>
            <a:fillRect/>
          </a:stretch>
        </p:blipFill>
        <p:spPr bwMode="auto">
          <a:xfrm>
            <a:off x="4572000" y="1357298"/>
            <a:ext cx="4098265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Александр Македонский - 400</a:t>
            </a:r>
            <a:endParaRPr lang="ru-RU" sz="3600" dirty="0" smtClean="0">
              <a:latin typeface="Comic Sans MS" pitchFamily="66" charset="0"/>
            </a:endParaRP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55576" y="1412776"/>
            <a:ext cx="7240587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Что это за битва? Каков итог был для Дария 3?</a:t>
            </a: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4578" name="Picture 2" descr="D:\Downloads\викторины по истории\5 класс-картинки\гавгамел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2143116"/>
            <a:ext cx="5214974" cy="44359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Александр Македонский - 500</a:t>
            </a:r>
            <a:endParaRPr lang="ru-RU" sz="3600" dirty="0" smtClean="0">
              <a:latin typeface="Comic Sans MS" pitchFamily="66" charset="0"/>
            </a:endParaRP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55576" y="1412776"/>
            <a:ext cx="7240587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Город, котором буквально исполнилось Библейское пророчество во время Македонского завоевания?</a:t>
            </a: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1428728" y="2857496"/>
            <a:ext cx="7715272" cy="3429024"/>
            <a:chOff x="642878" y="2571744"/>
            <a:chExt cx="8501122" cy="3714776"/>
          </a:xfrm>
        </p:grpSpPr>
        <p:pic>
          <p:nvPicPr>
            <p:cNvPr id="25602" name="Picture 2" descr="D:\Downloads\викторины по истории\5 класс-картинки\тир.jpg"/>
            <p:cNvPicPr>
              <a:picLocks noChangeAspect="1" noChangeArrowheads="1"/>
            </p:cNvPicPr>
            <p:nvPr/>
          </p:nvPicPr>
          <p:blipFill>
            <a:blip r:embed="rId3"/>
            <a:srcRect l="3854" t="17361" r="3177" b="28472"/>
            <a:stretch>
              <a:fillRect/>
            </a:stretch>
          </p:blipFill>
          <p:spPr bwMode="auto">
            <a:xfrm>
              <a:off x="642878" y="2571744"/>
              <a:ext cx="8501122" cy="3714776"/>
            </a:xfrm>
            <a:prstGeom prst="rect">
              <a:avLst/>
            </a:prstGeom>
            <a:noFill/>
          </p:spPr>
        </p:pic>
        <p:sp>
          <p:nvSpPr>
            <p:cNvPr id="6" name="Овал 5"/>
            <p:cNvSpPr/>
            <p:nvPr/>
          </p:nvSpPr>
          <p:spPr>
            <a:xfrm>
              <a:off x="1785918" y="4000504"/>
              <a:ext cx="357190" cy="28575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>
              <a:off x="4143372" y="3429000"/>
              <a:ext cx="285752" cy="142876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Мир до Потопа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>
                <a:latin typeface="Comic Sans MS" pitchFamily="66" charset="0"/>
              </a:rPr>
              <a:t>- 100</a:t>
            </a:r>
          </a:p>
        </p:txBody>
      </p:sp>
      <p:sp>
        <p:nvSpPr>
          <p:cNvPr id="2355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7972425" cy="162401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За сколько дней Бог сотворил мир?</a:t>
            </a:r>
          </a:p>
        </p:txBody>
      </p:sp>
      <p:sp>
        <p:nvSpPr>
          <p:cNvPr id="23555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6610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032" name="Group 48"/>
          <p:cNvGraphicFramePr>
            <a:graphicFrameLocks noGrp="1"/>
          </p:cNvGraphicFramePr>
          <p:nvPr/>
        </p:nvGraphicFramePr>
        <p:xfrm>
          <a:off x="1331913" y="1484313"/>
          <a:ext cx="7488237" cy="4392614"/>
        </p:xfrm>
        <a:graphic>
          <a:graphicData uri="http://schemas.openxmlformats.org/drawingml/2006/table">
            <a:tbl>
              <a:tblPr/>
              <a:tblGrid>
                <a:gridCol w="2592387"/>
                <a:gridCol w="935038"/>
                <a:gridCol w="1008062"/>
                <a:gridCol w="1009650"/>
                <a:gridCol w="1008063"/>
                <a:gridCol w="935037"/>
              </a:tblGrid>
              <a:tr h="877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Рим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3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4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5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6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9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Завоевания Рима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7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8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9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0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1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7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Культура Рима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2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3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4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5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6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9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Гражданские войны в Риме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7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8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9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0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1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7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Кризис империи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2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3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4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5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6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077" name="Rectangle 46"/>
          <p:cNvSpPr>
            <a:spLocks noGrp="1" noChangeArrowheads="1"/>
          </p:cNvSpPr>
          <p:nvPr>
            <p:ph type="title" idx="4294967295"/>
          </p:nvPr>
        </p:nvSpPr>
        <p:spPr>
          <a:xfrm>
            <a:off x="1338263" y="274638"/>
            <a:ext cx="7348537" cy="77787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Comic Sans MS" pitchFamily="66" charset="0"/>
              </a:rPr>
              <a:t>4 </a:t>
            </a:r>
            <a:r>
              <a:rPr lang="ru-RU" sz="3600" dirty="0">
                <a:latin typeface="Comic Sans MS" pitchFamily="66" charset="0"/>
              </a:rPr>
              <a:t>раунд</a:t>
            </a:r>
          </a:p>
        </p:txBody>
      </p:sp>
      <p:sp>
        <p:nvSpPr>
          <p:cNvPr id="47150" name="AutoShape 48">
            <a:hlinkClick r:id="rId2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876925"/>
            <a:ext cx="649288" cy="647700"/>
          </a:xfrm>
          <a:prstGeom prst="actionButtonHome">
            <a:avLst/>
          </a:prstGeom>
          <a:solidFill>
            <a:srgbClr val="62CE2C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Рим - 100</a:t>
            </a:r>
            <a:endParaRPr lang="ru-RU" sz="3600" dirty="0" smtClean="0">
              <a:latin typeface="Comic Sans MS" pitchFamily="66" charset="0"/>
            </a:endParaRP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55576" y="1412776"/>
            <a:ext cx="7240587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Когда основан Рим?</a:t>
            </a: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Рим - 200</a:t>
            </a:r>
            <a:endParaRPr lang="ru-RU" sz="3600" dirty="0" smtClean="0">
              <a:latin typeface="Comic Sans MS" pitchFamily="66" charset="0"/>
            </a:endParaRP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55576" y="1412776"/>
            <a:ext cx="7240587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Совет старейшин в Риме?</a:t>
            </a: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050" name="Picture 2" descr="D:\Downloads\викторины по истории\5 класс-картинки\рим\сенат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2143116"/>
            <a:ext cx="6286544" cy="4180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Рим - 300</a:t>
            </a:r>
            <a:endParaRPr lang="ru-RU" sz="3600" dirty="0" smtClean="0">
              <a:latin typeface="Comic Sans MS" pitchFamily="66" charset="0"/>
            </a:endParaRP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55576" y="1412776"/>
            <a:ext cx="7240587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Защитник плебеев в Сенате? Какое право он имел?</a:t>
            </a: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Рим - 400</a:t>
            </a:r>
            <a:endParaRPr lang="ru-RU" sz="3600" dirty="0" smtClean="0">
              <a:latin typeface="Comic Sans MS" pitchFamily="66" charset="0"/>
            </a:endParaRP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55576" y="1412776"/>
            <a:ext cx="7240587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Появление республики в Риме? Когда? Что это слово значит?</a:t>
            </a: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Рим - 500</a:t>
            </a:r>
            <a:endParaRPr lang="ru-RU" sz="3600" dirty="0" smtClean="0">
              <a:latin typeface="Comic Sans MS" pitchFamily="66" charset="0"/>
            </a:endParaRP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55576" y="1412776"/>
            <a:ext cx="7240587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Что это за история?</a:t>
            </a: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" name="Picture 2" descr="D:\Downloads\викторины по истории\5 класс-картинки\рим\волчиц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2143116"/>
            <a:ext cx="6357982" cy="42208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Завоевания Рима - 100</a:t>
            </a:r>
            <a:endParaRPr lang="ru-RU" sz="3600" dirty="0" smtClean="0">
              <a:latin typeface="Comic Sans MS" pitchFamily="66" charset="0"/>
            </a:endParaRP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55576" y="1412776"/>
            <a:ext cx="7240587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Кого римляне называли «пунами»?</a:t>
            </a: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Завоевания Рима - 200</a:t>
            </a:r>
            <a:endParaRPr lang="ru-RU" sz="3600" dirty="0" smtClean="0">
              <a:latin typeface="Comic Sans MS" pitchFamily="66" charset="0"/>
            </a:endParaRP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55576" y="1412776"/>
            <a:ext cx="7240587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По какому принципу римляне управляли завоеванными землями?</a:t>
            </a: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Завоевания Рима - 300</a:t>
            </a:r>
            <a:endParaRPr lang="ru-RU" sz="3600" dirty="0" smtClean="0">
              <a:latin typeface="Comic Sans MS" pitchFamily="66" charset="0"/>
            </a:endParaRP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55576" y="1412776"/>
            <a:ext cx="7240587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Из-за каких земель состоялась Первая пуническая война?</a:t>
            </a: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074" name="Picture 2" descr="D:\Downloads\викторины по истории\5 класс-картинки\рим\сицилия.jpg"/>
          <p:cNvPicPr>
            <a:picLocks noChangeAspect="1" noChangeArrowheads="1"/>
          </p:cNvPicPr>
          <p:nvPr/>
        </p:nvPicPr>
        <p:blipFill>
          <a:blip r:embed="rId3"/>
          <a:srcRect l="4046" t="4046" r="1887" b="8293"/>
          <a:stretch>
            <a:fillRect/>
          </a:stretch>
        </p:blipFill>
        <p:spPr bwMode="auto">
          <a:xfrm>
            <a:off x="2928926" y="2428868"/>
            <a:ext cx="5519410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Завоевания Рима - 400</a:t>
            </a:r>
            <a:endParaRPr lang="ru-RU" sz="3600" dirty="0" smtClean="0">
              <a:latin typeface="Comic Sans MS" pitchFamily="66" charset="0"/>
            </a:endParaRP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55576" y="1412776"/>
            <a:ext cx="7240587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Почему римские легионы выстраивались таким порядком?</a:t>
            </a: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4099" name="Picture 3" descr="D:\Downloads\викторины по истории\5 класс-картинки\рим\легион2.jpg"/>
          <p:cNvPicPr>
            <a:picLocks noChangeAspect="1" noChangeArrowheads="1"/>
          </p:cNvPicPr>
          <p:nvPr/>
        </p:nvPicPr>
        <p:blipFill>
          <a:blip r:embed="rId3"/>
          <a:srcRect t="37666"/>
          <a:stretch>
            <a:fillRect/>
          </a:stretch>
        </p:blipFill>
        <p:spPr bwMode="auto">
          <a:xfrm>
            <a:off x="571472" y="2500306"/>
            <a:ext cx="4811350" cy="2246296"/>
          </a:xfrm>
          <a:prstGeom prst="rect">
            <a:avLst/>
          </a:prstGeom>
          <a:noFill/>
        </p:spPr>
      </p:pic>
      <p:pic>
        <p:nvPicPr>
          <p:cNvPr id="4098" name="Picture 2" descr="D:\Downloads\викторины по истории\5 класс-картинки\рим\легион.jpg"/>
          <p:cNvPicPr>
            <a:picLocks noChangeAspect="1" noChangeArrowheads="1"/>
          </p:cNvPicPr>
          <p:nvPr/>
        </p:nvPicPr>
        <p:blipFill>
          <a:blip r:embed="rId4"/>
          <a:srcRect t="21485"/>
          <a:stretch>
            <a:fillRect/>
          </a:stretch>
        </p:blipFill>
        <p:spPr bwMode="auto">
          <a:xfrm>
            <a:off x="4214810" y="3786190"/>
            <a:ext cx="4733924" cy="27876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чение">
  <a:themeElements>
    <a:clrScheme name="Течение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Течение">
      <a:majorFont>
        <a:latin typeface="Garamond"/>
        <a:ea typeface=""/>
        <a:cs typeface="Arial"/>
      </a:majorFont>
      <a:minorFont>
        <a:latin typeface="Garamond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2371</TotalTime>
  <Words>1396</Words>
  <Application>Microsoft Office PowerPoint</Application>
  <PresentationFormat>Экран (4:3)</PresentationFormat>
  <Paragraphs>348</Paragraphs>
  <Slides>121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121</vt:i4>
      </vt:variant>
    </vt:vector>
  </HeadingPairs>
  <TitlesOfParts>
    <vt:vector size="122" baseType="lpstr">
      <vt:lpstr>Течение</vt:lpstr>
      <vt:lpstr>План игры</vt:lpstr>
      <vt:lpstr>1 раунд</vt:lpstr>
      <vt:lpstr>Исторические дисциплины- 100</vt:lpstr>
      <vt:lpstr>Исторические дисциплины- 200</vt:lpstr>
      <vt:lpstr>Исторические дисциплины- 300</vt:lpstr>
      <vt:lpstr>Исторические дисциплины- 400</vt:lpstr>
      <vt:lpstr>Исторические дисциплины- 400</vt:lpstr>
      <vt:lpstr>Исторические дисциплины- 500</vt:lpstr>
      <vt:lpstr>Мир до Потопа - 100</vt:lpstr>
      <vt:lpstr>Мир до Потопа - 200</vt:lpstr>
      <vt:lpstr>Мир до Потопа – 300</vt:lpstr>
      <vt:lpstr>Мир до Потопа - 400</vt:lpstr>
      <vt:lpstr>Мир до Потопа - 500</vt:lpstr>
      <vt:lpstr>Египет - 100</vt:lpstr>
      <vt:lpstr>Египет - 200</vt:lpstr>
      <vt:lpstr>Египет - 300</vt:lpstr>
      <vt:lpstr>Египет - 400</vt:lpstr>
      <vt:lpstr>Египет - 500</vt:lpstr>
      <vt:lpstr>Мессопотамия - 100</vt:lpstr>
      <vt:lpstr>Мессопотамия - 100</vt:lpstr>
      <vt:lpstr>Мессопотамия - 200</vt:lpstr>
      <vt:lpstr>Мессопотамия - 300</vt:lpstr>
      <vt:lpstr>Мессопотамия - 400</vt:lpstr>
      <vt:lpstr>Мессопотамия - 400</vt:lpstr>
      <vt:lpstr>Мессопотамия - 500</vt:lpstr>
      <vt:lpstr>Азия- 100</vt:lpstr>
      <vt:lpstr>Азия - 200</vt:lpstr>
      <vt:lpstr>Азия - 200</vt:lpstr>
      <vt:lpstr>Азия - 300</vt:lpstr>
      <vt:lpstr>Азия - 400</vt:lpstr>
      <vt:lpstr>Азия - 500</vt:lpstr>
      <vt:lpstr>2 раунд</vt:lpstr>
      <vt:lpstr>Карта - 100</vt:lpstr>
      <vt:lpstr>Карта - 200</vt:lpstr>
      <vt:lpstr>Карта - 300</vt:lpstr>
      <vt:lpstr>Карта - 400</vt:lpstr>
      <vt:lpstr>Карта - 500</vt:lpstr>
      <vt:lpstr>Карта - 500</vt:lpstr>
      <vt:lpstr>Даты - 100</vt:lpstr>
      <vt:lpstr>Даты - 200</vt:lpstr>
      <vt:lpstr>Даты - 200</vt:lpstr>
      <vt:lpstr>Даты - 300</vt:lpstr>
      <vt:lpstr>Даты - 400</vt:lpstr>
      <vt:lpstr>Даты - 500</vt:lpstr>
      <vt:lpstr>Боги Египта - 100</vt:lpstr>
      <vt:lpstr>Боги Египта - 200</vt:lpstr>
      <vt:lpstr>Боги Египта - 300</vt:lpstr>
      <vt:lpstr>Боги Египта - 400</vt:lpstr>
      <vt:lpstr>Боги Египта - 500</vt:lpstr>
      <vt:lpstr>Удивительное - 100</vt:lpstr>
      <vt:lpstr>Удивительное  - 200</vt:lpstr>
      <vt:lpstr>Удивительное  - 300</vt:lpstr>
      <vt:lpstr>Удивительное  - 300</vt:lpstr>
      <vt:lpstr>Удивительное - 400</vt:lpstr>
      <vt:lpstr>Удивительное - 500</vt:lpstr>
      <vt:lpstr>Наука и техника - 100</vt:lpstr>
      <vt:lpstr>Наука и техника - 100</vt:lpstr>
      <vt:lpstr>Наука и техника - 200</vt:lpstr>
      <vt:lpstr>Наука и техника - 300</vt:lpstr>
      <vt:lpstr>Наука и техника - 400</vt:lpstr>
      <vt:lpstr>Наука и техника - 500</vt:lpstr>
      <vt:lpstr>3 раунд</vt:lpstr>
      <vt:lpstr>Афины - 100</vt:lpstr>
      <vt:lpstr>Афины - 200</vt:lpstr>
      <vt:lpstr>Афины - 300</vt:lpstr>
      <vt:lpstr>Афины - 400</vt:lpstr>
      <vt:lpstr>Афины - 500</vt:lpstr>
      <vt:lpstr>Спарта- 100</vt:lpstr>
      <vt:lpstr>Спарта - 100</vt:lpstr>
      <vt:lpstr>Спарта - 200</vt:lpstr>
      <vt:lpstr>Спарта - 300</vt:lpstr>
      <vt:lpstr>Спарта - 400</vt:lpstr>
      <vt:lpstr>Спарта - 500</vt:lpstr>
      <vt:lpstr>Греко-персидские войны - 100</vt:lpstr>
      <vt:lpstr>Греко-персидские войны - 200</vt:lpstr>
      <vt:lpstr>Греко-персидские войны - 300</vt:lpstr>
      <vt:lpstr>Греко-персидские войны - 300</vt:lpstr>
      <vt:lpstr>Греко-персидские войны - 400</vt:lpstr>
      <vt:lpstr>Греко-персидские войны - 500</vt:lpstr>
      <vt:lpstr>Культура Греции - 100</vt:lpstr>
      <vt:lpstr>Культура Греции - 200</vt:lpstr>
      <vt:lpstr>Культура Греции - 300</vt:lpstr>
      <vt:lpstr>Культура Греции - 400</vt:lpstr>
      <vt:lpstr>Культура Греции - 500</vt:lpstr>
      <vt:lpstr>Александр Македонский - 100</vt:lpstr>
      <vt:lpstr>Александр Македонский - 200</vt:lpstr>
      <vt:lpstr>Александр Македонский - 300</vt:lpstr>
      <vt:lpstr>Александр Македонский - 400</vt:lpstr>
      <vt:lpstr>Александр Македонский - 500</vt:lpstr>
      <vt:lpstr>4 раунд</vt:lpstr>
      <vt:lpstr>Рим - 100</vt:lpstr>
      <vt:lpstr>Рим - 200</vt:lpstr>
      <vt:lpstr>Рим - 300</vt:lpstr>
      <vt:lpstr>Рим - 400</vt:lpstr>
      <vt:lpstr>Рим - 500</vt:lpstr>
      <vt:lpstr>Завоевания Рима - 100</vt:lpstr>
      <vt:lpstr>Завоевания Рима - 200</vt:lpstr>
      <vt:lpstr>Завоевания Рима - 300</vt:lpstr>
      <vt:lpstr>Завоевания Рима - 400</vt:lpstr>
      <vt:lpstr>Завоевания Рима - 500</vt:lpstr>
      <vt:lpstr>Культура Рима - 100</vt:lpstr>
      <vt:lpstr>Культура Рима - 100</vt:lpstr>
      <vt:lpstr>Культура Рима - 200</vt:lpstr>
      <vt:lpstr>Культура Рима - 300</vt:lpstr>
      <vt:lpstr>Культура Рима - 400</vt:lpstr>
      <vt:lpstr>Культура Рима - 500</vt:lpstr>
      <vt:lpstr>Гражданские войны в Риме - 100</vt:lpstr>
      <vt:lpstr>Гражданские войны в Риме - 200</vt:lpstr>
      <vt:lpstr>Гражданские войны в Риме - 300</vt:lpstr>
      <vt:lpstr>Гражданские войны в Риме - 300</vt:lpstr>
      <vt:lpstr>Гражданские войны в Риме - 400</vt:lpstr>
      <vt:lpstr>Гражданские войны в Риме - 500</vt:lpstr>
      <vt:lpstr>Кризис в империи - 100</vt:lpstr>
      <vt:lpstr>Кризис в империи - 200</vt:lpstr>
      <vt:lpstr>Кризис в империи - 300</vt:lpstr>
      <vt:lpstr>Кризис в империи - 400</vt:lpstr>
      <vt:lpstr>Кризис в империи - 500</vt:lpstr>
      <vt:lpstr>Финальный раунд</vt:lpstr>
      <vt:lpstr>Загадка</vt:lpstr>
      <vt:lpstr>Символы</vt:lpstr>
      <vt:lpstr>Странности…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Дарёна</dc:creator>
  <cp:lastModifiedBy>VIP</cp:lastModifiedBy>
  <cp:revision>174</cp:revision>
  <dcterms:created xsi:type="dcterms:W3CDTF">1601-01-01T00:00:00Z</dcterms:created>
  <dcterms:modified xsi:type="dcterms:W3CDTF">2022-05-03T01:45:19Z</dcterms:modified>
</cp:coreProperties>
</file>