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97"/>
  </p:handoutMasterIdLst>
  <p:sldIdLst>
    <p:sldId id="285" r:id="rId2"/>
    <p:sldId id="257" r:id="rId3"/>
    <p:sldId id="265" r:id="rId4"/>
    <p:sldId id="266" r:id="rId5"/>
    <p:sldId id="267" r:id="rId6"/>
    <p:sldId id="268" r:id="rId7"/>
    <p:sldId id="369" r:id="rId8"/>
    <p:sldId id="269" r:id="rId9"/>
    <p:sldId id="260" r:id="rId10"/>
    <p:sldId id="261" r:id="rId11"/>
    <p:sldId id="262" r:id="rId12"/>
    <p:sldId id="263" r:id="rId13"/>
    <p:sldId id="264" r:id="rId14"/>
    <p:sldId id="270" r:id="rId15"/>
    <p:sldId id="271" r:id="rId16"/>
    <p:sldId id="272" r:id="rId17"/>
    <p:sldId id="273" r:id="rId18"/>
    <p:sldId id="274" r:id="rId19"/>
    <p:sldId id="275" r:id="rId20"/>
    <p:sldId id="371" r:id="rId21"/>
    <p:sldId id="276" r:id="rId22"/>
    <p:sldId id="279" r:id="rId23"/>
    <p:sldId id="278" r:id="rId24"/>
    <p:sldId id="370" r:id="rId25"/>
    <p:sldId id="277" r:id="rId26"/>
    <p:sldId id="313" r:id="rId27"/>
    <p:sldId id="320" r:id="rId28"/>
    <p:sldId id="372" r:id="rId29"/>
    <p:sldId id="314" r:id="rId30"/>
    <p:sldId id="321" r:id="rId31"/>
    <p:sldId id="322" r:id="rId32"/>
    <p:sldId id="259" r:id="rId33"/>
    <p:sldId id="286" r:id="rId34"/>
    <p:sldId id="287" r:id="rId35"/>
    <p:sldId id="305" r:id="rId36"/>
    <p:sldId id="306" r:id="rId37"/>
    <p:sldId id="307" r:id="rId38"/>
    <p:sldId id="373" r:id="rId39"/>
    <p:sldId id="295" r:id="rId40"/>
    <p:sldId id="296" r:id="rId41"/>
    <p:sldId id="376" r:id="rId42"/>
    <p:sldId id="297" r:id="rId43"/>
    <p:sldId id="299" r:id="rId44"/>
    <p:sldId id="298" r:id="rId45"/>
    <p:sldId id="300" r:id="rId46"/>
    <p:sldId id="302" r:id="rId47"/>
    <p:sldId id="301" r:id="rId48"/>
    <p:sldId id="303" r:id="rId49"/>
    <p:sldId id="304" r:id="rId50"/>
    <p:sldId id="280" r:id="rId51"/>
    <p:sldId id="281" r:id="rId52"/>
    <p:sldId id="282" r:id="rId53"/>
    <p:sldId id="375" r:id="rId54"/>
    <p:sldId id="283" r:id="rId55"/>
    <p:sldId id="284" r:id="rId56"/>
    <p:sldId id="329" r:id="rId57"/>
    <p:sldId id="374" r:id="rId58"/>
    <p:sldId id="326" r:id="rId59"/>
    <p:sldId id="330" r:id="rId60"/>
    <p:sldId id="328" r:id="rId61"/>
    <p:sldId id="327" r:id="rId62"/>
    <p:sldId id="258" r:id="rId63"/>
    <p:sldId id="290" r:id="rId64"/>
    <p:sldId id="291" r:id="rId65"/>
    <p:sldId id="289" r:id="rId66"/>
    <p:sldId id="377" r:id="rId67"/>
    <p:sldId id="288" r:id="rId68"/>
    <p:sldId id="292" r:id="rId69"/>
    <p:sldId id="308" r:id="rId70"/>
    <p:sldId id="309" r:id="rId71"/>
    <p:sldId id="378" r:id="rId72"/>
    <p:sldId id="310" r:id="rId73"/>
    <p:sldId id="311" r:id="rId74"/>
    <p:sldId id="312" r:id="rId75"/>
    <p:sldId id="379" r:id="rId76"/>
    <p:sldId id="293" r:id="rId77"/>
    <p:sldId id="294" r:id="rId78"/>
    <p:sldId id="323" r:id="rId79"/>
    <p:sldId id="325" r:id="rId80"/>
    <p:sldId id="324" r:id="rId81"/>
    <p:sldId id="315" r:id="rId82"/>
    <p:sldId id="317" r:id="rId83"/>
    <p:sldId id="318" r:id="rId84"/>
    <p:sldId id="319" r:id="rId85"/>
    <p:sldId id="316" r:id="rId86"/>
    <p:sldId id="332" r:id="rId87"/>
    <p:sldId id="380" r:id="rId88"/>
    <p:sldId id="337" r:id="rId89"/>
    <p:sldId id="333" r:id="rId90"/>
    <p:sldId id="334" r:id="rId91"/>
    <p:sldId id="335" r:id="rId92"/>
    <p:sldId id="336" r:id="rId93"/>
    <p:sldId id="339" r:id="rId94"/>
    <p:sldId id="340" r:id="rId95"/>
    <p:sldId id="341" r:id="rId9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0099"/>
    <a:srgbClr val="62CE2C"/>
    <a:srgbClr val="FF3300"/>
    <a:srgbClr val="3333CC"/>
    <a:srgbClr val="6600CC"/>
    <a:srgbClr val="9AE317"/>
    <a:srgbClr val="00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83" autoAdjust="0"/>
  </p:normalViewPr>
  <p:slideViewPr>
    <p:cSldViewPr>
      <p:cViewPr varScale="1">
        <p:scale>
          <a:sx n="86" d="100"/>
          <a:sy n="86" d="100"/>
        </p:scale>
        <p:origin x="-14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408"/>
    </p:cViewPr>
  </p:sorterViewPr>
  <p:notesViewPr>
    <p:cSldViewPr>
      <p:cViewPr varScale="1">
        <p:scale>
          <a:sx n="58" d="100"/>
          <a:sy n="58" d="100"/>
        </p:scale>
        <p:origin x="-220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E325B3F-32EB-4E1B-825E-F38BCC7D2A44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145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5ADE53B-8ED0-4EFD-ADFD-FCD6223404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75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75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C56F8-B885-48FB-B7E5-CE3240AA3BEB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6D7B7-FCBF-4854-9C9A-99813AB6D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1E46F-BFBB-40AC-AD5C-3186DECE7291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4205C-1EC4-43DD-81DC-926FA986D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1BB4D-BFA6-4030-B18A-EA89220B5244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BD25A-C60F-4466-B74D-48275069D2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BA9D5-28E8-41EE-9316-2F9F4CEE97DE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98E0D-0CF1-498A-8806-2DD66FF62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01500-8940-41DA-9EE1-E30C47901565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9E704-51EB-491C-8497-13227565E2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5CA94-5E5C-4E1C-81F9-4EA03F845520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19A87-0ACC-4DC5-B4EB-1E312667C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64A98-75CE-4959-B8E2-4AA0D7C5E2CD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CD121-257E-439F-AFA1-4C2D07254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B4FB4-4AB4-4019-9A7C-EFF1BF766BA0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0CC19-B0D9-4266-872D-42B70DEF8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F8DC7-749D-4803-9241-1E7E9A518ED7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9DD4D-30EE-43AF-88FD-737581AD10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AF31F-68A3-4023-BE96-AEB676E7F6C4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0B8D4-D77C-4883-8BFD-31EBE5864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B6B0B-48C5-4AC1-B34C-466F9B101DBB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8A31B-9973-4F5F-A541-E09E61F2D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BB03E879-14C1-42E5-A23A-72FF87AEEF2D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1A5288B-3977-456C-8378-27722868F6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065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5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5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50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5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065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0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65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65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5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92.xml"/><Relationship Id="rId4" Type="http://schemas.openxmlformats.org/officeDocument/2006/relationships/slide" Target="slide6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5.xml"/><Relationship Id="rId18" Type="http://schemas.openxmlformats.org/officeDocument/2006/relationships/slide" Target="slide21.xml"/><Relationship Id="rId26" Type="http://schemas.openxmlformats.org/officeDocument/2006/relationships/slide" Target="slide31.xml"/><Relationship Id="rId3" Type="http://schemas.openxmlformats.org/officeDocument/2006/relationships/slide" Target="slide4.xml"/><Relationship Id="rId21" Type="http://schemas.openxmlformats.org/officeDocument/2006/relationships/slide" Target="slide25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17" Type="http://schemas.openxmlformats.org/officeDocument/2006/relationships/slide" Target="slide19.xml"/><Relationship Id="rId25" Type="http://schemas.openxmlformats.org/officeDocument/2006/relationships/slide" Target="slide30.xml"/><Relationship Id="rId2" Type="http://schemas.openxmlformats.org/officeDocument/2006/relationships/slide" Target="slide3.xml"/><Relationship Id="rId16" Type="http://schemas.openxmlformats.org/officeDocument/2006/relationships/slide" Target="slide18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24" Type="http://schemas.openxmlformats.org/officeDocument/2006/relationships/slide" Target="slide29.xml"/><Relationship Id="rId5" Type="http://schemas.openxmlformats.org/officeDocument/2006/relationships/slide" Target="slide6.xml"/><Relationship Id="rId15" Type="http://schemas.openxmlformats.org/officeDocument/2006/relationships/slide" Target="slide17.xml"/><Relationship Id="rId23" Type="http://schemas.openxmlformats.org/officeDocument/2006/relationships/slide" Target="slide27.xml"/><Relationship Id="rId10" Type="http://schemas.openxmlformats.org/officeDocument/2006/relationships/slide" Target="slide12.xml"/><Relationship Id="rId19" Type="http://schemas.openxmlformats.org/officeDocument/2006/relationships/slide" Target="slide22.xml"/><Relationship Id="rId4" Type="http://schemas.openxmlformats.org/officeDocument/2006/relationships/slide" Target="slide5.xml"/><Relationship Id="rId9" Type="http://schemas.openxmlformats.org/officeDocument/2006/relationships/slide" Target="slide11.xml"/><Relationship Id="rId14" Type="http://schemas.openxmlformats.org/officeDocument/2006/relationships/slide" Target="slide16.xml"/><Relationship Id="rId22" Type="http://schemas.openxmlformats.org/officeDocument/2006/relationships/slide" Target="slide26.xml"/><Relationship Id="rId27" Type="http://schemas.openxmlformats.org/officeDocument/2006/relationships/slide" Target="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13" Type="http://schemas.openxmlformats.org/officeDocument/2006/relationships/slide" Target="slide46.xml"/><Relationship Id="rId18" Type="http://schemas.openxmlformats.org/officeDocument/2006/relationships/slide" Target="slide51.xml"/><Relationship Id="rId26" Type="http://schemas.openxmlformats.org/officeDocument/2006/relationships/slide" Target="slide61.xml"/><Relationship Id="rId3" Type="http://schemas.openxmlformats.org/officeDocument/2006/relationships/slide" Target="slide34.xml"/><Relationship Id="rId21" Type="http://schemas.openxmlformats.org/officeDocument/2006/relationships/slide" Target="slide55.xml"/><Relationship Id="rId7" Type="http://schemas.openxmlformats.org/officeDocument/2006/relationships/slide" Target="slide39.xml"/><Relationship Id="rId12" Type="http://schemas.openxmlformats.org/officeDocument/2006/relationships/slide" Target="slide45.xml"/><Relationship Id="rId17" Type="http://schemas.openxmlformats.org/officeDocument/2006/relationships/slide" Target="slide50.xml"/><Relationship Id="rId25" Type="http://schemas.openxmlformats.org/officeDocument/2006/relationships/slide" Target="slide60.xml"/><Relationship Id="rId2" Type="http://schemas.openxmlformats.org/officeDocument/2006/relationships/slide" Target="slide33.xml"/><Relationship Id="rId16" Type="http://schemas.openxmlformats.org/officeDocument/2006/relationships/slide" Target="slide49.xml"/><Relationship Id="rId20" Type="http://schemas.openxmlformats.org/officeDocument/2006/relationships/slide" Target="slide5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7.xml"/><Relationship Id="rId11" Type="http://schemas.openxmlformats.org/officeDocument/2006/relationships/slide" Target="slide44.xml"/><Relationship Id="rId24" Type="http://schemas.openxmlformats.org/officeDocument/2006/relationships/slide" Target="slide59.xml"/><Relationship Id="rId5" Type="http://schemas.openxmlformats.org/officeDocument/2006/relationships/slide" Target="slide36.xml"/><Relationship Id="rId15" Type="http://schemas.openxmlformats.org/officeDocument/2006/relationships/slide" Target="slide48.xml"/><Relationship Id="rId23" Type="http://schemas.openxmlformats.org/officeDocument/2006/relationships/slide" Target="slide58.xml"/><Relationship Id="rId10" Type="http://schemas.openxmlformats.org/officeDocument/2006/relationships/slide" Target="slide43.xml"/><Relationship Id="rId19" Type="http://schemas.openxmlformats.org/officeDocument/2006/relationships/slide" Target="slide52.xml"/><Relationship Id="rId4" Type="http://schemas.openxmlformats.org/officeDocument/2006/relationships/slide" Target="slide35.xml"/><Relationship Id="rId9" Type="http://schemas.openxmlformats.org/officeDocument/2006/relationships/slide" Target="slide42.xml"/><Relationship Id="rId14" Type="http://schemas.openxmlformats.org/officeDocument/2006/relationships/slide" Target="slide47.xml"/><Relationship Id="rId22" Type="http://schemas.openxmlformats.org/officeDocument/2006/relationships/slide" Target="slide56.xml"/><Relationship Id="rId27" Type="http://schemas.openxmlformats.org/officeDocument/2006/relationships/slide" Target="slide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slide" Target="slide77.xml"/><Relationship Id="rId13" Type="http://schemas.openxmlformats.org/officeDocument/2006/relationships/slide" Target="slide82.xml"/><Relationship Id="rId18" Type="http://schemas.openxmlformats.org/officeDocument/2006/relationships/slide" Target="slide65.xml"/><Relationship Id="rId26" Type="http://schemas.openxmlformats.org/officeDocument/2006/relationships/slide" Target="slide91.xml"/><Relationship Id="rId3" Type="http://schemas.openxmlformats.org/officeDocument/2006/relationships/slide" Target="slide70.xml"/><Relationship Id="rId21" Type="http://schemas.openxmlformats.org/officeDocument/2006/relationships/slide" Target="slide68.xml"/><Relationship Id="rId7" Type="http://schemas.openxmlformats.org/officeDocument/2006/relationships/slide" Target="slide76.xml"/><Relationship Id="rId12" Type="http://schemas.openxmlformats.org/officeDocument/2006/relationships/slide" Target="slide81.xml"/><Relationship Id="rId17" Type="http://schemas.openxmlformats.org/officeDocument/2006/relationships/slide" Target="slide63.xml"/><Relationship Id="rId25" Type="http://schemas.openxmlformats.org/officeDocument/2006/relationships/slide" Target="slide90.xml"/><Relationship Id="rId2" Type="http://schemas.openxmlformats.org/officeDocument/2006/relationships/slide" Target="slide69.xml"/><Relationship Id="rId16" Type="http://schemas.openxmlformats.org/officeDocument/2006/relationships/slide" Target="slide85.xml"/><Relationship Id="rId20" Type="http://schemas.openxmlformats.org/officeDocument/2006/relationships/slide" Target="slide6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4.xml"/><Relationship Id="rId11" Type="http://schemas.openxmlformats.org/officeDocument/2006/relationships/slide" Target="slide80.xml"/><Relationship Id="rId24" Type="http://schemas.openxmlformats.org/officeDocument/2006/relationships/slide" Target="slide89.xml"/><Relationship Id="rId5" Type="http://schemas.openxmlformats.org/officeDocument/2006/relationships/slide" Target="slide73.xml"/><Relationship Id="rId15" Type="http://schemas.openxmlformats.org/officeDocument/2006/relationships/slide" Target="slide84.xml"/><Relationship Id="rId23" Type="http://schemas.openxmlformats.org/officeDocument/2006/relationships/slide" Target="slide88.xml"/><Relationship Id="rId10" Type="http://schemas.openxmlformats.org/officeDocument/2006/relationships/slide" Target="slide79.xml"/><Relationship Id="rId19" Type="http://schemas.openxmlformats.org/officeDocument/2006/relationships/slide" Target="slide64.xml"/><Relationship Id="rId4" Type="http://schemas.openxmlformats.org/officeDocument/2006/relationships/slide" Target="slide72.xml"/><Relationship Id="rId9" Type="http://schemas.openxmlformats.org/officeDocument/2006/relationships/slide" Target="slide78.xml"/><Relationship Id="rId14" Type="http://schemas.openxmlformats.org/officeDocument/2006/relationships/slide" Target="slide83.xml"/><Relationship Id="rId22" Type="http://schemas.openxmlformats.org/officeDocument/2006/relationships/slide" Target="slide86.xml"/><Relationship Id="rId27" Type="http://schemas.openxmlformats.org/officeDocument/2006/relationships/slide" Target="slide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" Target="slide66.xml"/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71.xml"/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" Target="slide75.xml"/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" Target="slide87.xml"/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" Target="slide94.xml"/><Relationship Id="rId2" Type="http://schemas.openxmlformats.org/officeDocument/2006/relationships/slide" Target="slide9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" Target="slide92.xml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slide" Target="slide92.xml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" Target="slide9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81063" y="274638"/>
            <a:ext cx="780573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latin typeface="Comic Sans MS" pitchFamily="66" charset="0"/>
              </a:rPr>
              <a:t>План игры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71600" y="1628775"/>
            <a:ext cx="7772400" cy="40354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Comic Sans MS" pitchFamily="66" charset="0"/>
                <a:hlinkClick r:id="rId2" action="ppaction://hlinksldjump"/>
              </a:rPr>
              <a:t>1 раунд</a:t>
            </a:r>
            <a:endParaRPr lang="ru-RU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ru-RU" smtClean="0">
                <a:latin typeface="Comic Sans MS" pitchFamily="66" charset="0"/>
                <a:hlinkClick r:id="rId3" action="ppaction://hlinksldjump"/>
              </a:rPr>
              <a:t>2 раунд</a:t>
            </a:r>
            <a:endParaRPr lang="ru-RU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ru-RU" smtClean="0">
                <a:latin typeface="Comic Sans MS" pitchFamily="66" charset="0"/>
                <a:hlinkClick r:id="rId4" action="ppaction://hlinksldjump"/>
              </a:rPr>
              <a:t>3 раунд</a:t>
            </a:r>
            <a:endParaRPr lang="ru-RU" smtClean="0">
              <a:latin typeface="Arial" charset="0"/>
            </a:endParaRPr>
          </a:p>
          <a:p>
            <a:pPr eaLnBrk="1" hangingPunct="1">
              <a:defRPr/>
            </a:pPr>
            <a:r>
              <a:rPr lang="ru-RU" smtClean="0">
                <a:latin typeface="Comic Sans MS" pitchFamily="66" charset="0"/>
                <a:hlinkClick r:id="rId5" action="ppaction://hlinksldjump"/>
              </a:rPr>
              <a:t>Финальный раунд</a:t>
            </a:r>
            <a:endParaRPr lang="ru-RU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Термины</a:t>
            </a:r>
            <a:r>
              <a:rPr lang="ru-RU">
                <a:latin typeface="Comic Sans MS" pitchFamily="66" charset="0"/>
              </a:rPr>
              <a:t> - 200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87450" y="1700213"/>
            <a:ext cx="7416800" cy="44958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Узаконенное пиратство</a:t>
            </a:r>
            <a:endParaRPr lang="ru-RU" dirty="0">
              <a:latin typeface="Arial" charset="0"/>
            </a:endParaRPr>
          </a:p>
        </p:txBody>
      </p:sp>
      <p:sp>
        <p:nvSpPr>
          <p:cNvPr id="24579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Термины</a:t>
            </a:r>
            <a:r>
              <a:rPr lang="ru-RU">
                <a:latin typeface="Comic Sans MS" pitchFamily="66" charset="0"/>
              </a:rPr>
              <a:t> – 300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666038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Так называют у англичан государственный орган, ограничивающий власть короля или руководящий страной вместо него</a:t>
            </a:r>
          </a:p>
        </p:txBody>
      </p:sp>
      <p:sp>
        <p:nvSpPr>
          <p:cNvPr id="2560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Термины</a:t>
            </a:r>
            <a:r>
              <a:rPr lang="ru-RU">
                <a:latin typeface="Comic Sans MS" pitchFamily="66" charset="0"/>
              </a:rPr>
              <a:t> - 400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666038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Абсолютная власть монарха?</a:t>
            </a:r>
          </a:p>
        </p:txBody>
      </p:sp>
      <p:sp>
        <p:nvSpPr>
          <p:cNvPr id="2662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Термины</a:t>
            </a:r>
            <a:r>
              <a:rPr lang="ru-RU">
                <a:latin typeface="Comic Sans MS" pitchFamily="66" charset="0"/>
              </a:rPr>
              <a:t> - 500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6980238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Сословно-представительный орган при русском царе в 16-17 веках?</a:t>
            </a:r>
          </a:p>
        </p:txBody>
      </p:sp>
      <p:sp>
        <p:nvSpPr>
          <p:cNvPr id="27651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-ЕР-</a:t>
            </a:r>
            <a:r>
              <a:rPr lang="ru-RU" smtClean="0">
                <a:latin typeface="Comic Sans MS" pitchFamily="66" charset="0"/>
              </a:rPr>
              <a:t> - 100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87450" y="1412875"/>
            <a:ext cx="7200900" cy="44958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sz="2800" smtClean="0">
                <a:latin typeface="Arial" charset="0"/>
              </a:rPr>
              <a:t>Как называется компания, в которой каждый имеет право на долю от прибыли?</a:t>
            </a:r>
          </a:p>
        </p:txBody>
      </p:sp>
      <p:sp>
        <p:nvSpPr>
          <p:cNvPr id="2867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333375"/>
            <a:ext cx="7772400" cy="12065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-ЕР-</a:t>
            </a:r>
            <a:r>
              <a:rPr lang="ru-RU" smtClean="0">
                <a:latin typeface="Comic Sans MS" pitchFamily="66" charset="0"/>
              </a:rPr>
              <a:t> - 200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403350" y="1484313"/>
            <a:ext cx="7456488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latin typeface="Arial" charset="0"/>
              </a:rPr>
              <a:t>Уничтожение противников с целью их запугивания называется…</a:t>
            </a:r>
          </a:p>
        </p:txBody>
      </p:sp>
      <p:sp>
        <p:nvSpPr>
          <p:cNvPr id="2969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-ЕР-</a:t>
            </a:r>
            <a:r>
              <a:rPr lang="ru-RU" smtClean="0">
                <a:latin typeface="Comic Sans MS" pitchFamily="66" charset="0"/>
              </a:rPr>
              <a:t> - 300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666038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Скажите по-другому «независимость»</a:t>
            </a:r>
          </a:p>
        </p:txBody>
      </p:sp>
      <p:sp>
        <p:nvSpPr>
          <p:cNvPr id="3072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-ЕР-</a:t>
            </a:r>
            <a:r>
              <a:rPr lang="ru-RU" smtClean="0">
                <a:latin typeface="Comic Sans MS" pitchFamily="66" charset="0"/>
              </a:rPr>
              <a:t> - 400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820025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Государственное устройство, при котором покорены множество народов и даже стран.</a:t>
            </a:r>
            <a:endParaRPr lang="ru-RU" dirty="0" smtClean="0">
              <a:latin typeface="Arial" charset="0"/>
            </a:endParaRPr>
          </a:p>
        </p:txBody>
      </p:sp>
      <p:sp>
        <p:nvSpPr>
          <p:cNvPr id="3174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-ЕР-</a:t>
            </a:r>
            <a:r>
              <a:rPr lang="ru-RU" smtClean="0">
                <a:latin typeface="Comic Sans MS" pitchFamily="66" charset="0"/>
              </a:rPr>
              <a:t> - 500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894638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Изобретатель книгопечатания в Европе в 15 веке</a:t>
            </a:r>
            <a:endParaRPr lang="ru-RU" dirty="0" smtClean="0">
              <a:latin typeface="Arial" charset="0"/>
            </a:endParaRPr>
          </a:p>
        </p:txBody>
      </p:sp>
      <p:sp>
        <p:nvSpPr>
          <p:cNvPr id="3277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844550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Возрождение</a:t>
            </a:r>
            <a:r>
              <a:rPr lang="ru-RU">
                <a:latin typeface="Comic Sans MS" pitchFamily="66" charset="0"/>
              </a:rPr>
              <a:t> - 100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258888" y="1341438"/>
            <a:ext cx="2160587" cy="8636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endParaRPr lang="ru-RU" sz="2800" smtClean="0">
              <a:latin typeface="Arial" charset="0"/>
            </a:endParaRPr>
          </a:p>
        </p:txBody>
      </p:sp>
      <p:sp>
        <p:nvSpPr>
          <p:cNvPr id="33795" name="AutoShape 2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3796" name="Picture 7" descr="332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3141663"/>
            <a:ext cx="30480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984" name="Group 208"/>
          <p:cNvGraphicFramePr>
            <a:graphicFrameLocks noGrp="1"/>
          </p:cNvGraphicFramePr>
          <p:nvPr/>
        </p:nvGraphicFramePr>
        <p:xfrm>
          <a:off x="1331913" y="1484313"/>
          <a:ext cx="7488237" cy="4392614"/>
        </p:xfrm>
        <a:graphic>
          <a:graphicData uri="http://schemas.openxmlformats.org/drawingml/2006/table">
            <a:tbl>
              <a:tblPr/>
              <a:tblGrid>
                <a:gridCol w="2592387"/>
                <a:gridCol w="935038"/>
                <a:gridCol w="1008062"/>
                <a:gridCol w="1009650"/>
                <a:gridCol w="1008063"/>
                <a:gridCol w="935037"/>
              </a:tblGrid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Деньги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3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4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5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6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Термины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7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8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9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0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1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-ЕР-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2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3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4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5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6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Возрождение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7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8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9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0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1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Их знают все…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2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3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4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5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6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53" name="Rectangle 200"/>
          <p:cNvSpPr>
            <a:spLocks noGrp="1" noChangeArrowheads="1"/>
          </p:cNvSpPr>
          <p:nvPr>
            <p:ph type="title" idx="4294967295"/>
          </p:nvPr>
        </p:nvSpPr>
        <p:spPr>
          <a:xfrm>
            <a:off x="1338263" y="274638"/>
            <a:ext cx="7348537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>
                <a:latin typeface="Comic Sans MS" pitchFamily="66" charset="0"/>
              </a:rPr>
              <a:t>1 раунд</a:t>
            </a:r>
          </a:p>
        </p:txBody>
      </p:sp>
      <p:sp>
        <p:nvSpPr>
          <p:cNvPr id="16430" name="AutoShape 209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05488"/>
            <a:ext cx="649288" cy="647700"/>
          </a:xfrm>
          <a:prstGeom prst="actionButtonHome">
            <a:avLst/>
          </a:prstGeom>
          <a:solidFill>
            <a:srgbClr val="62CE2C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844550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Возрождение</a:t>
            </a:r>
            <a:r>
              <a:rPr lang="ru-RU">
                <a:latin typeface="Comic Sans MS" pitchFamily="66" charset="0"/>
              </a:rPr>
              <a:t> - 100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258888" y="1341438"/>
            <a:ext cx="4176712" cy="2405062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sz="2800">
                <a:latin typeface="Arial" charset="0"/>
              </a:rPr>
              <a:t>Назовите автора картины</a:t>
            </a:r>
          </a:p>
        </p:txBody>
      </p:sp>
      <p:sp>
        <p:nvSpPr>
          <p:cNvPr id="34819" name="AutoShape 2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4820" name="Picture 14" descr="220px-The_Isleworth_Mona_Lis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16113"/>
            <a:ext cx="3376613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333375"/>
            <a:ext cx="7924800" cy="892175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Возрождение</a:t>
            </a:r>
            <a:r>
              <a:rPr lang="ru-RU">
                <a:latin typeface="Comic Sans MS" pitchFamily="66" charset="0"/>
              </a:rPr>
              <a:t> - 200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87450" y="1196975"/>
            <a:ext cx="4105275" cy="44958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sz="2800" smtClean="0">
                <a:latin typeface="Arial" charset="0"/>
              </a:rPr>
              <a:t>Назовите автора картины</a:t>
            </a:r>
          </a:p>
          <a:p>
            <a:pPr eaLnBrk="1" hangingPunct="1">
              <a:defRPr/>
            </a:pPr>
            <a:endParaRPr lang="ru-RU" sz="2800" smtClean="0"/>
          </a:p>
        </p:txBody>
      </p:sp>
      <p:sp>
        <p:nvSpPr>
          <p:cNvPr id="35843" name="AutoShape 2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5844" name="Picture 12" descr="%D0%A1%D0%B8%D0%BA%D1%81%D1%82%D0%B8%D0%BD%D1%81%D0%BA%D0%B0%D1%8F%20%D0%BC%D0%B0%D0%B4%D0%BE%D0%BD%D0%BD%D0%B0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1916113"/>
            <a:ext cx="3824287" cy="522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260350"/>
            <a:ext cx="7924800" cy="820738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Возрождение</a:t>
            </a:r>
            <a:r>
              <a:rPr lang="ru-RU">
                <a:latin typeface="Comic Sans MS" pitchFamily="66" charset="0"/>
              </a:rPr>
              <a:t> - 300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476375" y="1196975"/>
            <a:ext cx="489743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>
                <a:latin typeface="Arial" charset="0"/>
              </a:rPr>
              <a:t>Кто автор скульптуры?</a:t>
            </a:r>
          </a:p>
        </p:txBody>
      </p:sp>
      <p:sp>
        <p:nvSpPr>
          <p:cNvPr id="36867" name="AutoShape 3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9388" y="5949950"/>
            <a:ext cx="719137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6868" name="Picture 14" descr="dav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1628775"/>
            <a:ext cx="5040313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304800"/>
            <a:ext cx="7924800" cy="74771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>
                <a:latin typeface="Arial" charset="0"/>
              </a:rPr>
              <a:t>Возрождение</a:t>
            </a:r>
            <a:r>
              <a:rPr lang="ru-RU" sz="4000">
                <a:latin typeface="Comic Sans MS" pitchFamily="66" charset="0"/>
              </a:rPr>
              <a:t> - 400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331913" y="1125538"/>
            <a:ext cx="7056437" cy="4495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smtClean="0">
                <a:latin typeface="Arial" charset="0"/>
                <a:hlinkClick r:id="rId2" action="ppaction://hlinksldjump"/>
              </a:rPr>
              <a:t>Вопрос</a:t>
            </a:r>
            <a:endParaRPr lang="ru-RU" sz="2400" smtClean="0">
              <a:latin typeface="Arial" charset="0"/>
            </a:endParaRPr>
          </a:p>
        </p:txBody>
      </p:sp>
      <p:sp>
        <p:nvSpPr>
          <p:cNvPr id="37891" name="AutoShape 2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2" name="AutoShape 8" descr="2Q=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893" name="AutoShape 10" descr="2Q=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7894" name="Picture 14" descr="10-40-7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350" y="1657350"/>
            <a:ext cx="693420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304800"/>
            <a:ext cx="7924800" cy="74771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>
                <a:latin typeface="Arial" charset="0"/>
              </a:rPr>
              <a:t>Возрождение</a:t>
            </a:r>
            <a:r>
              <a:rPr lang="ru-RU" sz="4000">
                <a:latin typeface="Comic Sans MS" pitchFamily="66" charset="0"/>
              </a:rPr>
              <a:t> - 400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331913" y="1125538"/>
            <a:ext cx="7056437" cy="44958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>
                <a:latin typeface="Arial" charset="0"/>
              </a:rPr>
              <a:t>Чей это автопортрет?</a:t>
            </a:r>
          </a:p>
        </p:txBody>
      </p:sp>
      <p:sp>
        <p:nvSpPr>
          <p:cNvPr id="38915" name="AutoShape 2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16" name="AutoShape 5" descr="2Q=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17" name="AutoShape 6" descr="2Q=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8918" name="Picture 7" descr="pic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1773238"/>
            <a:ext cx="3627438" cy="52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304800"/>
            <a:ext cx="7924800" cy="8921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>
                <a:latin typeface="Comic Sans MS" pitchFamily="66" charset="0"/>
              </a:rPr>
              <a:t>Средневековое искусство - 500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331913" y="1268413"/>
            <a:ext cx="7529512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>
                <a:latin typeface="Arial" charset="0"/>
              </a:rPr>
              <a:t>Кто изображен на оригинале картины Микеланджело?</a:t>
            </a:r>
          </a:p>
        </p:txBody>
      </p:sp>
      <p:sp>
        <p:nvSpPr>
          <p:cNvPr id="39939" name="AutoShape 1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40" name="AutoShape 9" descr="2Q=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1" name="AutoShape 11" descr="2Q=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2" name="AutoShape 13" descr="2Q=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9943" name="Picture 15" descr="220px-Hands_of_God_and_Ada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1989138"/>
            <a:ext cx="6192838" cy="408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Их знают все…</a:t>
            </a:r>
            <a:r>
              <a:rPr lang="ru-RU" smtClean="0">
                <a:latin typeface="Comic Sans MS" pitchFamily="66" charset="0"/>
              </a:rPr>
              <a:t> - 100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894638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Кто это?</a:t>
            </a:r>
          </a:p>
          <a:p>
            <a:pPr eaLnBrk="1" hangingPunct="1">
              <a:defRPr/>
            </a:pPr>
            <a:endParaRPr lang="ru-RU" smtClean="0">
              <a:latin typeface="Arial" charset="0"/>
            </a:endParaRPr>
          </a:p>
        </p:txBody>
      </p:sp>
      <p:sp>
        <p:nvSpPr>
          <p:cNvPr id="4096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6" name="Picture 2" descr="C:\Users\user\Downloads\7 кл-викторина-ист\38658_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916832"/>
            <a:ext cx="6096000" cy="4486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Их знают все…</a:t>
            </a:r>
            <a:r>
              <a:rPr lang="ru-RU" smtClean="0">
                <a:latin typeface="Comic Sans MS" pitchFamily="66" charset="0"/>
              </a:rPr>
              <a:t> - 200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endParaRPr lang="ru-RU" smtClean="0">
              <a:latin typeface="Arial" charset="0"/>
            </a:endParaRPr>
          </a:p>
        </p:txBody>
      </p:sp>
      <p:sp>
        <p:nvSpPr>
          <p:cNvPr id="4198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88" name="AutoShape 6" descr="9k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989" name="AutoShape 8" descr="9k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1990" name="Picture 12" descr="332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513" y="1773238"/>
            <a:ext cx="3889375" cy="376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Их знают все…</a:t>
            </a:r>
            <a:r>
              <a:rPr lang="ru-RU" smtClean="0">
                <a:latin typeface="Comic Sans MS" pitchFamily="66" charset="0"/>
              </a:rPr>
              <a:t> - 200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smtClean="0">
                <a:latin typeface="Arial" charset="0"/>
              </a:rPr>
              <a:t>Кто это?</a:t>
            </a:r>
          </a:p>
        </p:txBody>
      </p:sp>
      <p:sp>
        <p:nvSpPr>
          <p:cNvPr id="4301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3012" name="AutoShape 5" descr="9k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13" name="AutoShape 6" descr="9k=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Nikon.jpg"/>
          <p:cNvPicPr>
            <a:picLocks noChangeAspect="1" noChangeArrowheads="1"/>
          </p:cNvPicPr>
          <p:nvPr/>
        </p:nvPicPr>
        <p:blipFill>
          <a:blip r:embed="rId3" cstate="print"/>
          <a:srcRect b="3379"/>
          <a:stretch>
            <a:fillRect/>
          </a:stretch>
        </p:blipFill>
        <p:spPr bwMode="auto">
          <a:xfrm>
            <a:off x="2987824" y="1628800"/>
            <a:ext cx="3600400" cy="4650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Их знают все…</a:t>
            </a:r>
            <a:r>
              <a:rPr lang="ru-RU" smtClean="0">
                <a:latin typeface="Comic Sans MS" pitchFamily="66" charset="0"/>
              </a:rPr>
              <a:t> - 300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smtClean="0">
                <a:latin typeface="Arial" charset="0"/>
              </a:rPr>
              <a:t>Кто это?</a:t>
            </a:r>
          </a:p>
        </p:txBody>
      </p:sp>
      <p:sp>
        <p:nvSpPr>
          <p:cNvPr id="4403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4036" name="Picture 6" descr="ecrichelie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205038"/>
            <a:ext cx="5688732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Деньги</a:t>
            </a:r>
            <a:r>
              <a:rPr lang="ru-RU" smtClean="0">
                <a:latin typeface="Comic Sans MS" pitchFamily="66" charset="0"/>
              </a:rPr>
              <a:t> - 100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Кого европейцы называли «мешок перца»</a:t>
            </a:r>
          </a:p>
        </p:txBody>
      </p:sp>
      <p:sp>
        <p:nvSpPr>
          <p:cNvPr id="1741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05488"/>
            <a:ext cx="64928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Их знают все…</a:t>
            </a:r>
            <a:r>
              <a:rPr lang="ru-RU" smtClean="0">
                <a:latin typeface="Comic Sans MS" pitchFamily="66" charset="0"/>
              </a:rPr>
              <a:t> - 400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403350" y="1628775"/>
            <a:ext cx="3065463" cy="44958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Кто это?</a:t>
            </a:r>
          </a:p>
        </p:txBody>
      </p:sp>
      <p:sp>
        <p:nvSpPr>
          <p:cNvPr id="45059" name="AutoShape 1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50" name="Picture 2" descr="C:\Users\user\Downloads\7 кл-викторина-ист\270874-Sepik_1024x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492896"/>
            <a:ext cx="6441232" cy="3774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Их знают все…</a:t>
            </a:r>
            <a:r>
              <a:rPr lang="ru-RU" smtClean="0">
                <a:latin typeface="Comic Sans MS" pitchFamily="66" charset="0"/>
              </a:rPr>
              <a:t> - 500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Кто это?</a:t>
            </a:r>
          </a:p>
        </p:txBody>
      </p:sp>
      <p:sp>
        <p:nvSpPr>
          <p:cNvPr id="4608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4" name="Picture 2" descr="C:\Users\user\Downloads\7 кл-викторина-ист\15._art369525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132856"/>
            <a:ext cx="2929918" cy="4465848"/>
          </a:xfrm>
          <a:prstGeom prst="rect">
            <a:avLst/>
          </a:prstGeom>
          <a:noFill/>
        </p:spPr>
      </p:pic>
      <p:pic>
        <p:nvPicPr>
          <p:cNvPr id="3075" name="Picture 3" descr="C:\Users\user\Downloads\7 кл-викторина-ист\ed60ccc6f5e666dfb4cacdb6f4730cb2_RSZ_690.jpg"/>
          <p:cNvPicPr>
            <a:picLocks noChangeAspect="1" noChangeArrowheads="1"/>
          </p:cNvPicPr>
          <p:nvPr/>
        </p:nvPicPr>
        <p:blipFill>
          <a:blip r:embed="rId4" cstate="print"/>
          <a:srcRect b="4748"/>
          <a:stretch>
            <a:fillRect/>
          </a:stretch>
        </p:blipFill>
        <p:spPr bwMode="auto">
          <a:xfrm>
            <a:off x="5756734" y="1368102"/>
            <a:ext cx="3387266" cy="5229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032" name="Group 48"/>
          <p:cNvGraphicFramePr>
            <a:graphicFrameLocks noGrp="1"/>
          </p:cNvGraphicFramePr>
          <p:nvPr/>
        </p:nvGraphicFramePr>
        <p:xfrm>
          <a:off x="1331913" y="1484313"/>
          <a:ext cx="7488237" cy="4410838"/>
        </p:xfrm>
        <a:graphic>
          <a:graphicData uri="http://schemas.openxmlformats.org/drawingml/2006/table">
            <a:tbl>
              <a:tblPr/>
              <a:tblGrid>
                <a:gridCol w="2592387"/>
                <a:gridCol w="935038"/>
                <a:gridCol w="1008062"/>
                <a:gridCol w="1009650"/>
                <a:gridCol w="1008063"/>
                <a:gridCol w="935037"/>
              </a:tblGrid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Карта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3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4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5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6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Даты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7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8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9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0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1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Скажите не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по-русски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2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3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4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5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6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Смутное время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7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8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9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0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1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Наука и техника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2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3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4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5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6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077" name="Rectangle 46"/>
          <p:cNvSpPr>
            <a:spLocks noGrp="1" noChangeArrowheads="1"/>
          </p:cNvSpPr>
          <p:nvPr>
            <p:ph type="title" idx="4294967295"/>
          </p:nvPr>
        </p:nvSpPr>
        <p:spPr>
          <a:xfrm>
            <a:off x="1338263" y="274638"/>
            <a:ext cx="7348537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>
                <a:latin typeface="Comic Sans MS" pitchFamily="66" charset="0"/>
              </a:rPr>
              <a:t>2 раунд</a:t>
            </a:r>
          </a:p>
        </p:txBody>
      </p:sp>
      <p:sp>
        <p:nvSpPr>
          <p:cNvPr id="47150" name="AutoShape 48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876925"/>
            <a:ext cx="649288" cy="647700"/>
          </a:xfrm>
          <a:prstGeom prst="actionButtonHome">
            <a:avLst/>
          </a:prstGeom>
          <a:solidFill>
            <a:srgbClr val="62CE2C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04863" y="274638"/>
            <a:ext cx="788193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Карта</a:t>
            </a:r>
            <a:r>
              <a:rPr lang="ru-RU">
                <a:latin typeface="Comic Sans MS" pitchFamily="66" charset="0"/>
              </a:rPr>
              <a:t> - 100</a:t>
            </a: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258888" y="1484313"/>
            <a:ext cx="7313612" cy="44958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endParaRPr lang="ru-RU" sz="2800" smtClean="0">
              <a:latin typeface="Arial" charset="0"/>
            </a:endParaRPr>
          </a:p>
        </p:txBody>
      </p:sp>
      <p:sp>
        <p:nvSpPr>
          <p:cNvPr id="48131" name="AutoShape 1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8132" name="Picture 6" descr="16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1412875"/>
            <a:ext cx="7056438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00213" y="333375"/>
            <a:ext cx="7443787" cy="820738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Карта</a:t>
            </a:r>
            <a:r>
              <a:rPr lang="ru-RU">
                <a:latin typeface="Comic Sans MS" pitchFamily="66" charset="0"/>
              </a:rPr>
              <a:t> - 200</a:t>
            </a:r>
          </a:p>
        </p:txBody>
      </p:sp>
      <p:sp>
        <p:nvSpPr>
          <p:cNvPr id="4608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476375" y="1268413"/>
            <a:ext cx="6767513" cy="44958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endParaRPr lang="ru-RU" sz="2800" smtClean="0">
              <a:latin typeface="Arial" charset="0"/>
            </a:endParaRPr>
          </a:p>
        </p:txBody>
      </p:sp>
      <p:sp>
        <p:nvSpPr>
          <p:cNvPr id="4915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9156" name="Picture 6" descr="15-17-vek-epoha-velikih-geograficheskih-otkrytiy"/>
          <p:cNvPicPr>
            <a:picLocks noChangeAspect="1" noChangeArrowheads="1"/>
          </p:cNvPicPr>
          <p:nvPr/>
        </p:nvPicPr>
        <p:blipFill>
          <a:blip r:embed="rId3" cstate="print"/>
          <a:srcRect t="3937"/>
          <a:stretch>
            <a:fillRect/>
          </a:stretch>
        </p:blipFill>
        <p:spPr bwMode="auto">
          <a:xfrm>
            <a:off x="1258888" y="1988840"/>
            <a:ext cx="7885112" cy="46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Карта</a:t>
            </a:r>
            <a:r>
              <a:rPr lang="ru-RU">
                <a:latin typeface="Comic Sans MS" pitchFamily="66" charset="0"/>
              </a:rPr>
              <a:t> - 300</a:t>
            </a:r>
          </a:p>
        </p:txBody>
      </p:sp>
      <p:sp>
        <p:nvSpPr>
          <p:cNvPr id="4710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820025" cy="4525963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>
                <a:latin typeface="Arial" charset="0"/>
              </a:rPr>
              <a:t>Какой стране принадлежали колонии?</a:t>
            </a:r>
          </a:p>
          <a:p>
            <a:pPr eaLnBrk="1" hangingPunct="1">
              <a:lnSpc>
                <a:spcPct val="85000"/>
              </a:lnSpc>
              <a:defRPr/>
            </a:pPr>
            <a:endParaRPr lang="ru-RU">
              <a:latin typeface="Arial" charset="0"/>
            </a:endParaRPr>
          </a:p>
        </p:txBody>
      </p:sp>
      <p:sp>
        <p:nvSpPr>
          <p:cNvPr id="5017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0180" name="Picture 6" descr="1391239060_2010-commonwealth-games-participating-natio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2565400"/>
            <a:ext cx="7127875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Comic Sans MS" pitchFamily="66" charset="0"/>
              </a:rPr>
              <a:t>К</a:t>
            </a:r>
            <a:r>
              <a:rPr lang="ru-RU">
                <a:latin typeface="Arial" charset="0"/>
              </a:rPr>
              <a:t>арта</a:t>
            </a:r>
            <a:r>
              <a:rPr lang="ru-RU">
                <a:latin typeface="Comic Sans MS" pitchFamily="66" charset="0"/>
              </a:rPr>
              <a:t> - 400</a:t>
            </a:r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7820025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latin typeface="Arial" charset="0"/>
              </a:rPr>
              <a:t>Что это за восстание?</a:t>
            </a:r>
            <a:endParaRPr lang="ru-RU" sz="2800" dirty="0" smtClean="0">
              <a:latin typeface="Arial" charset="0"/>
            </a:endParaRPr>
          </a:p>
        </p:txBody>
      </p:sp>
      <p:sp>
        <p:nvSpPr>
          <p:cNvPr id="51203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22" name="Picture 2" descr="C:\Users\user\Downloads\7 кл-викторина-ист\img6.jpg"/>
          <p:cNvPicPr>
            <a:picLocks noChangeAspect="1" noChangeArrowheads="1"/>
          </p:cNvPicPr>
          <p:nvPr/>
        </p:nvPicPr>
        <p:blipFill>
          <a:blip r:embed="rId3" cstate="print"/>
          <a:srcRect l="12324" t="25038" b="7591"/>
          <a:stretch>
            <a:fillRect/>
          </a:stretch>
        </p:blipFill>
        <p:spPr bwMode="auto">
          <a:xfrm>
            <a:off x="3635896" y="2204864"/>
            <a:ext cx="5256584" cy="4359369"/>
          </a:xfrm>
          <a:prstGeom prst="rect">
            <a:avLst/>
          </a:prstGeom>
          <a:noFill/>
        </p:spPr>
      </p:pic>
      <p:pic>
        <p:nvPicPr>
          <p:cNvPr id="5124" name="Picture 4" descr="C:\Users\user\Downloads\7 кл-викторина-ист\1306125_vosstanie-stepana-razina-itog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348880"/>
            <a:ext cx="2657095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Comic Sans MS" pitchFamily="66" charset="0"/>
              </a:rPr>
              <a:t>К</a:t>
            </a:r>
            <a:r>
              <a:rPr lang="ru-RU">
                <a:latin typeface="Arial" charset="0"/>
              </a:rPr>
              <a:t>арта</a:t>
            </a:r>
            <a:r>
              <a:rPr lang="ru-RU">
                <a:latin typeface="Comic Sans MS" pitchFamily="66" charset="0"/>
              </a:rPr>
              <a:t> - 500</a:t>
            </a: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7437438" cy="4525963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endParaRPr lang="ru-RU" sz="2800" smtClean="0">
              <a:latin typeface="Arial" charset="0"/>
            </a:endParaRPr>
          </a:p>
        </p:txBody>
      </p:sp>
      <p:sp>
        <p:nvSpPr>
          <p:cNvPr id="52227" name="AutoShape 1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28" name="AutoShape 12" descr="usa18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229" name="AutoShape 14" descr="usa18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2230" name="Picture 13" descr="10-40-72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1657350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Comic Sans MS" pitchFamily="66" charset="0"/>
              </a:rPr>
              <a:t>К</a:t>
            </a:r>
            <a:r>
              <a:rPr lang="ru-RU">
                <a:latin typeface="Arial" charset="0"/>
              </a:rPr>
              <a:t>арта</a:t>
            </a:r>
            <a:r>
              <a:rPr lang="ru-RU">
                <a:latin typeface="Comic Sans MS" pitchFamily="66" charset="0"/>
              </a:rPr>
              <a:t> - 500</a:t>
            </a: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7437438" cy="4525963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sz="2800" dirty="0" smtClean="0">
                <a:latin typeface="Arial" charset="0"/>
              </a:rPr>
              <a:t>Что это за сражение? </a:t>
            </a:r>
            <a:endParaRPr lang="ru-RU" sz="2800" dirty="0" smtClean="0">
              <a:latin typeface="Arial" charset="0"/>
            </a:endParaRPr>
          </a:p>
        </p:txBody>
      </p:sp>
      <p:sp>
        <p:nvSpPr>
          <p:cNvPr id="53251" name="AutoShape 1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52" name="AutoShape 12" descr="usa18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3" name="AutoShape 14" descr="usa18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098" name="Picture 2" descr="C:\Users\user\Downloads\7 кл-викторина-ист\pohod_armady.png"/>
          <p:cNvPicPr>
            <a:picLocks noChangeAspect="1" noChangeArrowheads="1"/>
          </p:cNvPicPr>
          <p:nvPr/>
        </p:nvPicPr>
        <p:blipFill>
          <a:blip r:embed="rId3" cstate="print"/>
          <a:srcRect b="12157"/>
          <a:stretch>
            <a:fillRect/>
          </a:stretch>
        </p:blipFill>
        <p:spPr bwMode="auto">
          <a:xfrm>
            <a:off x="4860032" y="1340768"/>
            <a:ext cx="3333977" cy="5365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Даты</a:t>
            </a:r>
            <a:r>
              <a:rPr lang="ru-RU">
                <a:latin typeface="Comic Sans MS" pitchFamily="66" charset="0"/>
              </a:rPr>
              <a:t> - 100</a:t>
            </a:r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894638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1492 г.</a:t>
            </a:r>
          </a:p>
        </p:txBody>
      </p:sp>
      <p:sp>
        <p:nvSpPr>
          <p:cNvPr id="5427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Деньги</a:t>
            </a:r>
            <a:r>
              <a:rPr lang="ru-RU" smtClean="0">
                <a:latin typeface="Comic Sans MS" pitchFamily="66" charset="0"/>
              </a:rPr>
              <a:t> - 200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286625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Политика по защите отечественной экономики путем повышения пошли на иностранные товары</a:t>
            </a:r>
          </a:p>
        </p:txBody>
      </p:sp>
      <p:sp>
        <p:nvSpPr>
          <p:cNvPr id="1843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05488"/>
            <a:ext cx="64928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Даты</a:t>
            </a:r>
            <a:r>
              <a:rPr lang="ru-RU">
                <a:latin typeface="Comic Sans MS" pitchFamily="66" charset="0"/>
              </a:rPr>
              <a:t> - 200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>
              <a:latin typeface="Arial" charset="0"/>
            </a:endParaRPr>
          </a:p>
        </p:txBody>
      </p:sp>
      <p:sp>
        <p:nvSpPr>
          <p:cNvPr id="5529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5300" name="Picture 6" descr="332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2133600"/>
            <a:ext cx="30480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Даты</a:t>
            </a:r>
            <a:r>
              <a:rPr lang="ru-RU">
                <a:latin typeface="Comic Sans MS" pitchFamily="66" charset="0"/>
              </a:rPr>
              <a:t> - 200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Год основания ордена иезуитов</a:t>
            </a:r>
          </a:p>
        </p:txBody>
      </p:sp>
      <p:sp>
        <p:nvSpPr>
          <p:cNvPr id="5632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333375"/>
            <a:ext cx="7772400" cy="1206500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Даты</a:t>
            </a:r>
            <a:r>
              <a:rPr lang="ru-RU">
                <a:latin typeface="Comic Sans MS" pitchFamily="66" charset="0"/>
              </a:rPr>
              <a:t> - 300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19200" y="1484313"/>
            <a:ext cx="7772400" cy="4611687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0"/>
              </a:spcBef>
              <a:defRPr/>
            </a:pPr>
            <a:endParaRPr lang="ru-RU" sz="2400" smtClean="0">
              <a:latin typeface="Arial" charset="0"/>
            </a:endParaRPr>
          </a:p>
          <a:p>
            <a:pPr eaLnBrk="1" hangingPunct="1">
              <a:lnSpc>
                <a:spcPct val="85000"/>
              </a:lnSpc>
              <a:spcBef>
                <a:spcPct val="0"/>
              </a:spcBef>
              <a:defRPr/>
            </a:pPr>
            <a:r>
              <a:rPr lang="ru-RU" smtClean="0">
                <a:latin typeface="Arial" charset="0"/>
              </a:rPr>
              <a:t>1572 г</a:t>
            </a:r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5734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Даты</a:t>
            </a:r>
            <a:r>
              <a:rPr lang="ru-RU">
                <a:latin typeface="Comic Sans MS" pitchFamily="66" charset="0"/>
              </a:rPr>
              <a:t> - 400</a:t>
            </a:r>
          </a:p>
        </p:txBody>
      </p:sp>
      <p:sp>
        <p:nvSpPr>
          <p:cNvPr id="5325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219200" y="1600200"/>
            <a:ext cx="7240588" cy="478155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1517 г.</a:t>
            </a:r>
          </a:p>
        </p:txBody>
      </p:sp>
      <p:sp>
        <p:nvSpPr>
          <p:cNvPr id="58371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Даты</a:t>
            </a:r>
            <a:r>
              <a:rPr lang="ru-RU">
                <a:latin typeface="Comic Sans MS" pitchFamily="66" charset="0"/>
              </a:rPr>
              <a:t> - 500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1688-1689 г.</a:t>
            </a:r>
          </a:p>
        </p:txBody>
      </p:sp>
      <p:sp>
        <p:nvSpPr>
          <p:cNvPr id="5939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Скажите не по-русски</a:t>
            </a:r>
            <a:r>
              <a:rPr lang="ru-RU" smtClean="0">
                <a:latin typeface="Comic Sans MS" pitchFamily="66" charset="0"/>
              </a:rPr>
              <a:t> - 100</a:t>
            </a:r>
          </a:p>
        </p:txBody>
      </p:sp>
      <p:sp>
        <p:nvSpPr>
          <p:cNvPr id="5529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Последние слова Карла 1 Стюарта</a:t>
            </a:r>
          </a:p>
        </p:txBody>
      </p:sp>
      <p:sp>
        <p:nvSpPr>
          <p:cNvPr id="6041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Скажите не по-русски</a:t>
            </a:r>
            <a:r>
              <a:rPr lang="ru-RU" smtClean="0">
                <a:latin typeface="Comic Sans MS" pitchFamily="66" charset="0"/>
              </a:rPr>
              <a:t> - 200</a:t>
            </a:r>
          </a:p>
        </p:txBody>
      </p:sp>
      <p:sp>
        <p:nvSpPr>
          <p:cNvPr id="5632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Скажите по-испански «завоеватель»</a:t>
            </a:r>
          </a:p>
        </p:txBody>
      </p:sp>
      <p:sp>
        <p:nvSpPr>
          <p:cNvPr id="6144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333375"/>
            <a:ext cx="7772400" cy="12065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latin typeface="Arial" charset="0"/>
              </a:rPr>
              <a:t>Скажите не по-русски</a:t>
            </a:r>
            <a:r>
              <a:rPr lang="ru-RU" sz="4000" smtClean="0">
                <a:latin typeface="Comic Sans MS" pitchFamily="66" charset="0"/>
              </a:rPr>
              <a:t> - 300</a:t>
            </a:r>
          </a:p>
        </p:txBody>
      </p:sp>
      <p:sp>
        <p:nvSpPr>
          <p:cNvPr id="573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71600" y="1412875"/>
            <a:ext cx="7593013" cy="5040313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sz="2800" smtClean="0">
                <a:latin typeface="Arial" charset="0"/>
              </a:rPr>
              <a:t>Скажите по-японски «человек, который служит знатному господину»</a:t>
            </a:r>
          </a:p>
        </p:txBody>
      </p:sp>
      <p:sp>
        <p:nvSpPr>
          <p:cNvPr id="6246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Скажите не по-русски</a:t>
            </a:r>
            <a:r>
              <a:rPr lang="ru-RU" smtClean="0">
                <a:latin typeface="Comic Sans MS" pitchFamily="66" charset="0"/>
              </a:rPr>
              <a:t> - 400</a:t>
            </a:r>
          </a:p>
        </p:txBody>
      </p:sp>
      <p:sp>
        <p:nvSpPr>
          <p:cNvPr id="583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87450" y="1557338"/>
            <a:ext cx="7240588" cy="4751387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Скажите по-японски «божественный ветер»</a:t>
            </a:r>
            <a:endParaRPr lang="ru-RU" sz="3600" smtClean="0">
              <a:latin typeface="Arial" charset="0"/>
            </a:endParaRPr>
          </a:p>
        </p:txBody>
      </p:sp>
      <p:sp>
        <p:nvSpPr>
          <p:cNvPr id="6349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Скажите не по-русски</a:t>
            </a:r>
            <a:r>
              <a:rPr lang="ru-RU" smtClean="0">
                <a:latin typeface="Comic Sans MS" pitchFamily="66" charset="0"/>
              </a:rPr>
              <a:t> - 500</a:t>
            </a:r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dirty="0" smtClean="0">
                <a:latin typeface="Arial" charset="0"/>
              </a:rPr>
              <a:t>Скажите слово семья на латыни или по-итальянски </a:t>
            </a:r>
          </a:p>
        </p:txBody>
      </p:sp>
      <p:sp>
        <p:nvSpPr>
          <p:cNvPr id="6451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Деньги</a:t>
            </a:r>
            <a:r>
              <a:rPr lang="ru-RU" dirty="0" smtClean="0">
                <a:latin typeface="Comic Sans MS" pitchFamily="66" charset="0"/>
              </a:rPr>
              <a:t> - 300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87450" y="1557338"/>
            <a:ext cx="7488238" cy="4495800"/>
          </a:xfrm>
        </p:spPr>
        <p:txBody>
          <a:bodyPr/>
          <a:lstStyle/>
          <a:p>
            <a:r>
              <a:rPr lang="ru-RU" sz="2800" dirty="0" smtClean="0">
                <a:cs typeface="+mj-cs"/>
              </a:rPr>
              <a:t>Ценная бумага, свидетельствующая об участии ее владельца в капитале выпустившего ее предприятия и дающая ему право на получение части прибыли этого предприятия</a:t>
            </a:r>
            <a:endParaRPr lang="ru-RU" sz="2800" dirty="0">
              <a:cs typeface="+mj-cs"/>
            </a:endParaRPr>
          </a:p>
        </p:txBody>
      </p:sp>
      <p:sp>
        <p:nvSpPr>
          <p:cNvPr id="19459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05488"/>
            <a:ext cx="64928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81063" y="274638"/>
            <a:ext cx="780573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Смутное время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>
                <a:latin typeface="Comic Sans MS" pitchFamily="66" charset="0"/>
              </a:rPr>
              <a:t>100</a:t>
            </a:r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403350" y="1628775"/>
            <a:ext cx="6697663" cy="4929188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dirty="0" smtClean="0">
                <a:latin typeface="Arial" charset="0"/>
              </a:rPr>
              <a:t>Причины смутного времени</a:t>
            </a:r>
            <a:endParaRPr lang="ru-RU" dirty="0" smtClean="0">
              <a:latin typeface="Arial" charset="0"/>
            </a:endParaRPr>
          </a:p>
        </p:txBody>
      </p:sp>
      <p:sp>
        <p:nvSpPr>
          <p:cNvPr id="65539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81063" y="274638"/>
            <a:ext cx="7805737" cy="9826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Смутное время</a:t>
            </a:r>
            <a:r>
              <a:rPr lang="ru-RU" dirty="0" smtClean="0">
                <a:latin typeface="Comic Sans MS" pitchFamily="66" charset="0"/>
              </a:rPr>
              <a:t> - </a:t>
            </a:r>
            <a:r>
              <a:rPr lang="ru-RU" dirty="0">
                <a:latin typeface="Comic Sans MS" pitchFamily="66" charset="0"/>
              </a:rPr>
              <a:t>200</a:t>
            </a:r>
          </a:p>
        </p:txBody>
      </p:sp>
      <p:sp>
        <p:nvSpPr>
          <p:cNvPr id="6144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258888" y="1341438"/>
            <a:ext cx="7267575" cy="4208462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dirty="0" smtClean="0">
                <a:latin typeface="Arial" charset="0"/>
              </a:rPr>
              <a:t>Назовите настоящее имя </a:t>
            </a:r>
            <a:r>
              <a:rPr lang="ru-RU" dirty="0" smtClean="0">
                <a:latin typeface="Arial" charset="0"/>
              </a:rPr>
              <a:t>Л</a:t>
            </a:r>
            <a:r>
              <a:rPr lang="ru-RU" dirty="0" smtClean="0">
                <a:latin typeface="Arial" charset="0"/>
              </a:rPr>
              <a:t>жедмитрия 1</a:t>
            </a:r>
            <a:r>
              <a:rPr lang="ru-RU" dirty="0" smtClean="0">
                <a:latin typeface="Arial" charset="0"/>
              </a:rPr>
              <a:t>?</a:t>
            </a:r>
            <a:endParaRPr lang="ru-RU" dirty="0" smtClean="0">
              <a:latin typeface="Arial" charset="0"/>
            </a:endParaRPr>
          </a:p>
        </p:txBody>
      </p:sp>
      <p:sp>
        <p:nvSpPr>
          <p:cNvPr id="66563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04863" y="274638"/>
            <a:ext cx="788193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Смутное время</a:t>
            </a:r>
            <a:r>
              <a:rPr lang="ru-RU" dirty="0" smtClean="0">
                <a:latin typeface="Comic Sans MS" pitchFamily="66" charset="0"/>
              </a:rPr>
              <a:t> - </a:t>
            </a:r>
            <a:r>
              <a:rPr lang="ru-RU" dirty="0">
                <a:latin typeface="Comic Sans MS" pitchFamily="66" charset="0"/>
              </a:rPr>
              <a:t>300</a:t>
            </a:r>
          </a:p>
        </p:txBody>
      </p:sp>
      <p:sp>
        <p:nvSpPr>
          <p:cNvPr id="624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591425" cy="4525963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endParaRPr lang="ru-RU" smtClean="0">
              <a:latin typeface="Arial" charset="0"/>
            </a:endParaRPr>
          </a:p>
        </p:txBody>
      </p:sp>
      <p:sp>
        <p:nvSpPr>
          <p:cNvPr id="6758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7588" name="Picture 6" descr="332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2708275"/>
            <a:ext cx="30480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04863" y="274638"/>
            <a:ext cx="788193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Смутное время</a:t>
            </a:r>
            <a:r>
              <a:rPr lang="ru-RU" dirty="0" smtClean="0">
                <a:latin typeface="Comic Sans MS" pitchFamily="66" charset="0"/>
              </a:rPr>
              <a:t> - </a:t>
            </a:r>
            <a:r>
              <a:rPr lang="ru-RU" dirty="0">
                <a:latin typeface="Comic Sans MS" pitchFamily="66" charset="0"/>
              </a:rPr>
              <a:t>300</a:t>
            </a:r>
          </a:p>
        </p:txBody>
      </p:sp>
      <p:sp>
        <p:nvSpPr>
          <p:cNvPr id="624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591425" cy="4525963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dirty="0" smtClean="0">
                <a:latin typeface="Arial" charset="0"/>
              </a:rPr>
              <a:t>Жена двух Лжедмитриев»?</a:t>
            </a:r>
            <a:endParaRPr lang="ru-RU" dirty="0" smtClean="0">
              <a:latin typeface="Arial" charset="0"/>
            </a:endParaRPr>
          </a:p>
        </p:txBody>
      </p:sp>
      <p:sp>
        <p:nvSpPr>
          <p:cNvPr id="6861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30250" y="274638"/>
            <a:ext cx="7956550" cy="104933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Смутное время</a:t>
            </a:r>
            <a:r>
              <a:rPr lang="ru-RU" dirty="0" smtClean="0">
                <a:latin typeface="Comic Sans MS" pitchFamily="66" charset="0"/>
              </a:rPr>
              <a:t> - </a:t>
            </a:r>
            <a:r>
              <a:rPr lang="ru-RU" dirty="0">
                <a:latin typeface="Comic Sans MS" pitchFamily="66" charset="0"/>
              </a:rPr>
              <a:t>400</a:t>
            </a:r>
          </a:p>
        </p:txBody>
      </p:sp>
      <p:sp>
        <p:nvSpPr>
          <p:cNvPr id="6349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331913" y="1484313"/>
            <a:ext cx="6624637" cy="1728787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dirty="0" smtClean="0">
                <a:latin typeface="Arial" charset="0"/>
              </a:rPr>
              <a:t>Расскажите о судьбе Василия Шуйского</a:t>
            </a:r>
            <a:endParaRPr lang="ru-RU" dirty="0" smtClean="0">
              <a:latin typeface="Arial" charset="0"/>
            </a:endParaRPr>
          </a:p>
        </p:txBody>
      </p:sp>
      <p:sp>
        <p:nvSpPr>
          <p:cNvPr id="69635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58850" y="274638"/>
            <a:ext cx="7727950" cy="9826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Смутное время</a:t>
            </a:r>
            <a:r>
              <a:rPr lang="ru-RU" dirty="0" smtClean="0">
                <a:latin typeface="Comic Sans MS" pitchFamily="66" charset="0"/>
              </a:rPr>
              <a:t> - </a:t>
            </a:r>
            <a:r>
              <a:rPr lang="ru-RU" dirty="0">
                <a:latin typeface="Comic Sans MS" pitchFamily="66" charset="0"/>
              </a:rPr>
              <a:t>500</a:t>
            </a:r>
          </a:p>
        </p:txBody>
      </p:sp>
      <p:sp>
        <p:nvSpPr>
          <p:cNvPr id="645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3568" y="1268760"/>
            <a:ext cx="7521575" cy="504031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Кто изображен на картине, и что здесь происходит?</a:t>
            </a:r>
            <a:endParaRPr lang="ru-RU" dirty="0" smtClean="0">
              <a:latin typeface="Arial" charset="0"/>
            </a:endParaRPr>
          </a:p>
        </p:txBody>
      </p:sp>
      <p:sp>
        <p:nvSpPr>
          <p:cNvPr id="7065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46" name="Picture 2" descr="C:\Users\user\Downloads\7 кл-викторина-ист\mfromanov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636911"/>
            <a:ext cx="7056784" cy="3984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30250" y="274638"/>
            <a:ext cx="79565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Наука и техника</a:t>
            </a:r>
            <a:r>
              <a:rPr lang="ru-RU" smtClean="0">
                <a:latin typeface="Comic Sans MS" pitchFamily="66" charset="0"/>
              </a:rPr>
              <a:t> - 100</a:t>
            </a:r>
          </a:p>
        </p:txBody>
      </p:sp>
      <p:sp>
        <p:nvSpPr>
          <p:cNvPr id="6553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87450" y="1700213"/>
            <a:ext cx="7416800" cy="4495800"/>
          </a:xfrm>
        </p:spPr>
        <p:txBody>
          <a:bodyPr/>
          <a:lstStyle/>
          <a:p>
            <a:pPr eaLnBrk="1" hangingPunct="1">
              <a:defRPr/>
            </a:pPr>
            <a:endParaRPr lang="ru-RU" sz="3600" smtClean="0">
              <a:latin typeface="Arial" charset="0"/>
            </a:endParaRPr>
          </a:p>
        </p:txBody>
      </p:sp>
      <p:sp>
        <p:nvSpPr>
          <p:cNvPr id="71683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684" name="Picture 6" descr="10-40-72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250" y="1412875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30250" y="274638"/>
            <a:ext cx="79565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Наука и техника</a:t>
            </a:r>
            <a:r>
              <a:rPr lang="ru-RU" smtClean="0">
                <a:latin typeface="Comic Sans MS" pitchFamily="66" charset="0"/>
              </a:rPr>
              <a:t> - 100</a:t>
            </a:r>
          </a:p>
        </p:txBody>
      </p:sp>
      <p:sp>
        <p:nvSpPr>
          <p:cNvPr id="6553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87450" y="1700213"/>
            <a:ext cx="7416800" cy="44958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sz="3600" dirty="0" smtClean="0">
                <a:latin typeface="Arial" charset="0"/>
              </a:rPr>
              <a:t>Какие изобретения позволили людям не зависеть более в плавании от видимости берегов, что позволило делать путешествия за океан?</a:t>
            </a:r>
            <a:endParaRPr lang="ru-RU" sz="3600" dirty="0" smtClean="0">
              <a:latin typeface="Arial" charset="0"/>
            </a:endParaRPr>
          </a:p>
        </p:txBody>
      </p:sp>
      <p:sp>
        <p:nvSpPr>
          <p:cNvPr id="72707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04863" y="274638"/>
            <a:ext cx="788193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Наука и техника</a:t>
            </a:r>
            <a:r>
              <a:rPr lang="ru-RU" smtClean="0">
                <a:latin typeface="Comic Sans MS" pitchFamily="66" charset="0"/>
              </a:rPr>
              <a:t> - 200</a:t>
            </a:r>
          </a:p>
        </p:txBody>
      </p:sp>
      <p:sp>
        <p:nvSpPr>
          <p:cNvPr id="6656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87624" y="1484784"/>
            <a:ext cx="7129463" cy="496887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latin typeface="Arial" charset="0"/>
              </a:rPr>
              <a:t>Что это за изобретение? </a:t>
            </a:r>
          </a:p>
          <a:p>
            <a:pPr eaLnBrk="1" hangingPunct="1">
              <a:defRPr/>
            </a:pPr>
            <a:r>
              <a:rPr lang="ru-RU" sz="2800" dirty="0" smtClean="0">
                <a:latin typeface="Arial" charset="0"/>
              </a:rPr>
              <a:t>Кто его первый сделал</a:t>
            </a:r>
            <a:r>
              <a:rPr lang="ru-RU" sz="2800" dirty="0" smtClean="0">
                <a:latin typeface="Comic Sans MS" pitchFamily="66" charset="0"/>
              </a:rPr>
              <a:t>?</a:t>
            </a:r>
            <a:endParaRPr lang="ru-RU" sz="2800" dirty="0" smtClean="0">
              <a:latin typeface="Arial" charset="0"/>
            </a:endParaRPr>
          </a:p>
        </p:txBody>
      </p:sp>
      <p:sp>
        <p:nvSpPr>
          <p:cNvPr id="73731" name="AutoShape 1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71" name="Picture 3" descr="C:\Users\user\Downloads\7 кл-викторина-ист\2837701_mushket-v-srednie-ve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636912"/>
            <a:ext cx="8096250" cy="321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30250" y="274638"/>
            <a:ext cx="79565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Наука и техника</a:t>
            </a:r>
            <a:r>
              <a:rPr lang="ru-RU" smtClean="0">
                <a:latin typeface="Comic Sans MS" pitchFamily="66" charset="0"/>
              </a:rPr>
              <a:t> - 300</a:t>
            </a:r>
          </a:p>
        </p:txBody>
      </p:sp>
      <p:sp>
        <p:nvSpPr>
          <p:cNvPr id="6758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7894638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latin typeface="Arial" charset="0"/>
              </a:rPr>
              <a:t>Кто изобрел первый этот инструмент?</a:t>
            </a:r>
            <a:endParaRPr lang="ru-RU" sz="2800" dirty="0" smtClean="0"/>
          </a:p>
        </p:txBody>
      </p:sp>
      <p:sp>
        <p:nvSpPr>
          <p:cNvPr id="74755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194" name="Picture 2" descr="C:\Users\user\Downloads\7 кл-викторина-ист\451088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060848"/>
            <a:ext cx="6507088" cy="4620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Деньги</a:t>
            </a:r>
            <a:r>
              <a:rPr lang="ru-RU" smtClean="0">
                <a:latin typeface="Comic Sans MS" pitchFamily="66" charset="0"/>
              </a:rPr>
              <a:t> - 400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latin typeface="Arial" charset="0"/>
                <a:hlinkClick r:id="rId2" action="ppaction://hlinksldjump"/>
              </a:rPr>
              <a:t>Вопрос</a:t>
            </a:r>
            <a:endParaRPr lang="ru-RU" dirty="0" smtClean="0">
              <a:latin typeface="Arial" charset="0"/>
            </a:endParaRPr>
          </a:p>
        </p:txBody>
      </p:sp>
      <p:sp>
        <p:nvSpPr>
          <p:cNvPr id="2048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05488"/>
            <a:ext cx="64928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484" name="Picture 6" descr="slide_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2205038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5950" y="327025"/>
            <a:ext cx="8005763" cy="10922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Наука и техника</a:t>
            </a:r>
            <a:r>
              <a:rPr lang="ru-RU" smtClean="0">
                <a:latin typeface="Comic Sans MS" pitchFamily="66" charset="0"/>
              </a:rPr>
              <a:t> - 400</a:t>
            </a:r>
          </a:p>
        </p:txBody>
      </p:sp>
      <p:sp>
        <p:nvSpPr>
          <p:cNvPr id="6861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7437438" cy="4525963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sz="2800" dirty="0" smtClean="0">
                <a:latin typeface="Arial" charset="0"/>
              </a:rPr>
              <a:t>Что открыл этот человек?</a:t>
            </a:r>
            <a:endParaRPr lang="ru-RU" sz="2800" dirty="0" smtClean="0">
              <a:latin typeface="Arial" charset="0"/>
            </a:endParaRPr>
          </a:p>
        </p:txBody>
      </p:sp>
      <p:sp>
        <p:nvSpPr>
          <p:cNvPr id="75779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2" descr="C:\Users\user\Downloads\7 кл-викторина-ист\nyu.thumb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276872"/>
            <a:ext cx="7524750" cy="4219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04863" y="274638"/>
            <a:ext cx="788193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Наука и техника</a:t>
            </a:r>
            <a:r>
              <a:rPr lang="ru-RU" smtClean="0">
                <a:latin typeface="Comic Sans MS" pitchFamily="66" charset="0"/>
              </a:rPr>
              <a:t> - 500</a:t>
            </a:r>
          </a:p>
        </p:txBody>
      </p:sp>
      <p:sp>
        <p:nvSpPr>
          <p:cNvPr id="69634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258888" y="1557338"/>
            <a:ext cx="7240587" cy="44958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sz="2800" dirty="0" smtClean="0">
                <a:latin typeface="Arial" charset="0"/>
              </a:rPr>
              <a:t>Что это?</a:t>
            </a:r>
            <a:endParaRPr lang="ru-RU" sz="2800" dirty="0" smtClean="0">
              <a:latin typeface="Arial" charset="0"/>
            </a:endParaRPr>
          </a:p>
        </p:txBody>
      </p:sp>
      <p:sp>
        <p:nvSpPr>
          <p:cNvPr id="76803" name="AutoShape 1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647700" cy="576262"/>
          </a:xfrm>
          <a:prstGeom prst="actionButtonHome">
            <a:avLst/>
          </a:prstGeom>
          <a:solidFill>
            <a:schemeClr val="tx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2" descr="C:\Users\user\Downloads\7 кл-викторина-ист\image.jpg"/>
          <p:cNvPicPr>
            <a:picLocks noChangeAspect="1" noChangeArrowheads="1"/>
          </p:cNvPicPr>
          <p:nvPr/>
        </p:nvPicPr>
        <p:blipFill>
          <a:blip r:embed="rId3" cstate="print"/>
          <a:srcRect l="15301" t="18755" r="13658"/>
          <a:stretch>
            <a:fillRect/>
          </a:stretch>
        </p:blipFill>
        <p:spPr bwMode="auto">
          <a:xfrm>
            <a:off x="1619672" y="2132856"/>
            <a:ext cx="6840760" cy="43971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850" name="Group 2"/>
          <p:cNvGraphicFramePr>
            <a:graphicFrameLocks noGrp="1"/>
          </p:cNvGraphicFramePr>
          <p:nvPr/>
        </p:nvGraphicFramePr>
        <p:xfrm>
          <a:off x="1331913" y="1484313"/>
          <a:ext cx="7488237" cy="4392614"/>
        </p:xfrm>
        <a:graphic>
          <a:graphicData uri="http://schemas.openxmlformats.org/drawingml/2006/table">
            <a:tbl>
              <a:tblPr/>
              <a:tblGrid>
                <a:gridCol w="2592387"/>
                <a:gridCol w="935038"/>
                <a:gridCol w="1008062"/>
                <a:gridCol w="1009650"/>
                <a:gridCol w="1008063"/>
                <a:gridCol w="935037"/>
              </a:tblGrid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Все обо всем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3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4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5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6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Кто сказал?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7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8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9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0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1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Революции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2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3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4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5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6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Кто это? Что это?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7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8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19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0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1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Просвещение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2" action="ppaction://hlinksldjump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3" action="ppaction://hlinksldjump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4" action="ppaction://hlinksldjump"/>
                        </a:rPr>
                        <a:t>300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5" action="ppaction://hlinksldjump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cs typeface="Arial" charset="0"/>
                          <a:hlinkClick r:id="rId26" action="ppaction://hlinksldjump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0701" name="Rectangle 46"/>
          <p:cNvSpPr>
            <a:spLocks noGrp="1" noChangeArrowheads="1"/>
          </p:cNvSpPr>
          <p:nvPr>
            <p:ph type="title" idx="4294967295"/>
          </p:nvPr>
        </p:nvSpPr>
        <p:spPr>
          <a:xfrm>
            <a:off x="1338263" y="274638"/>
            <a:ext cx="7348537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>
                <a:latin typeface="Comic Sans MS" pitchFamily="66" charset="0"/>
              </a:rPr>
              <a:t>3 раунд</a:t>
            </a:r>
          </a:p>
        </p:txBody>
      </p:sp>
      <p:sp>
        <p:nvSpPr>
          <p:cNvPr id="77870" name="AutoShape 47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05488"/>
            <a:ext cx="649288" cy="647700"/>
          </a:xfrm>
          <a:prstGeom prst="actionButtonHome">
            <a:avLst/>
          </a:prstGeom>
          <a:solidFill>
            <a:srgbClr val="62CE2C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Кто это? Что это?</a:t>
            </a:r>
            <a:r>
              <a:rPr lang="ru-RU">
                <a:latin typeface="Comic Sans MS" pitchFamily="66" charset="0"/>
              </a:rPr>
              <a:t> - 100</a:t>
            </a:r>
          </a:p>
        </p:txBody>
      </p:sp>
      <p:sp>
        <p:nvSpPr>
          <p:cNvPr id="7168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3703638" cy="4525963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smtClean="0">
                <a:latin typeface="Arial" charset="0"/>
              </a:rPr>
              <a:t>Самый известный конкистадор</a:t>
            </a:r>
          </a:p>
        </p:txBody>
      </p:sp>
      <p:sp>
        <p:nvSpPr>
          <p:cNvPr id="78851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8852" name="Picture 7" descr="220px-Cor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1628775"/>
            <a:ext cx="400685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Кто это? Что это?</a:t>
            </a:r>
            <a:r>
              <a:rPr lang="ru-RU" smtClean="0">
                <a:latin typeface="Comic Sans MS" pitchFamily="66" charset="0"/>
              </a:rPr>
              <a:t> - </a:t>
            </a:r>
            <a:r>
              <a:rPr lang="ru-RU" smtClean="0">
                <a:latin typeface="Arial" charset="0"/>
              </a:rPr>
              <a:t>2</a:t>
            </a:r>
            <a:r>
              <a:rPr lang="ru-RU" smtClean="0">
                <a:latin typeface="Comic Sans MS" pitchFamily="66" charset="0"/>
              </a:rPr>
              <a:t>00</a:t>
            </a:r>
          </a:p>
        </p:txBody>
      </p:sp>
      <p:sp>
        <p:nvSpPr>
          <p:cNvPr id="7270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7591425" cy="4525963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smtClean="0">
                <a:latin typeface="Arial" charset="0"/>
              </a:rPr>
              <a:t>Священник и генерал в одном лице</a:t>
            </a:r>
          </a:p>
        </p:txBody>
      </p:sp>
      <p:sp>
        <p:nvSpPr>
          <p:cNvPr id="79875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9876" name="Picture 6" descr="73011085_ignatius_von_loyo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286000"/>
            <a:ext cx="34671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Кто это? Что это?</a:t>
            </a:r>
            <a:r>
              <a:rPr lang="ru-RU" smtClean="0">
                <a:latin typeface="Comic Sans MS" pitchFamily="66" charset="0"/>
              </a:rPr>
              <a:t> - </a:t>
            </a:r>
            <a:r>
              <a:rPr lang="ru-RU" smtClean="0">
                <a:latin typeface="Arial" charset="0"/>
              </a:rPr>
              <a:t>3</a:t>
            </a:r>
            <a:r>
              <a:rPr lang="ru-RU" smtClean="0">
                <a:latin typeface="Comic Sans MS" pitchFamily="66" charset="0"/>
              </a:rPr>
              <a:t>00</a:t>
            </a:r>
          </a:p>
        </p:txBody>
      </p:sp>
      <p:sp>
        <p:nvSpPr>
          <p:cNvPr id="7373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258888" y="1628775"/>
            <a:ext cx="7200900" cy="4924425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80899" name="AutoShape 11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0900" name="Picture 8" descr="1_html_1471e65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1109663"/>
            <a:ext cx="7664450" cy="574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Кто это? Что это?</a:t>
            </a:r>
            <a:r>
              <a:rPr lang="ru-RU" smtClean="0">
                <a:latin typeface="Comic Sans MS" pitchFamily="66" charset="0"/>
              </a:rPr>
              <a:t> - </a:t>
            </a:r>
            <a:r>
              <a:rPr lang="ru-RU" smtClean="0">
                <a:latin typeface="Arial" charset="0"/>
              </a:rPr>
              <a:t>3</a:t>
            </a:r>
            <a:r>
              <a:rPr lang="ru-RU" smtClean="0">
                <a:latin typeface="Comic Sans MS" pitchFamily="66" charset="0"/>
              </a:rPr>
              <a:t>00</a:t>
            </a:r>
          </a:p>
        </p:txBody>
      </p:sp>
      <p:sp>
        <p:nvSpPr>
          <p:cNvPr id="7373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11560" y="1484784"/>
            <a:ext cx="6696744" cy="49244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Кто </a:t>
            </a:r>
            <a:r>
              <a:rPr lang="ru-RU" dirty="0" smtClean="0">
                <a:latin typeface="Arial" charset="0"/>
              </a:rPr>
              <a:t>это и что здесь произошло?</a:t>
            </a:r>
            <a:endParaRPr lang="ru-RU" dirty="0" smtClean="0"/>
          </a:p>
        </p:txBody>
      </p:sp>
      <p:sp>
        <p:nvSpPr>
          <p:cNvPr id="81923" name="AutoShape 11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267" name="Picture 3" descr="C:\Users\user\Downloads\7 кл-викторина-ист\reformaciy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4052" y="2348880"/>
            <a:ext cx="6372708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Кто это? Что это?</a:t>
            </a:r>
            <a:r>
              <a:rPr lang="ru-RU">
                <a:latin typeface="Comic Sans MS" pitchFamily="66" charset="0"/>
              </a:rPr>
              <a:t> - 400</a:t>
            </a:r>
          </a:p>
        </p:txBody>
      </p:sp>
      <p:sp>
        <p:nvSpPr>
          <p:cNvPr id="747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628775"/>
            <a:ext cx="7743825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Испанский правитель, мечтавший завоевать весь мир и начавший войну в Нидерладах</a:t>
            </a:r>
          </a:p>
        </p:txBody>
      </p:sp>
      <p:sp>
        <p:nvSpPr>
          <p:cNvPr id="8294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2948" name="Picture 6" descr="felip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1" y="3356992"/>
            <a:ext cx="3168352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Кто это? Что это?</a:t>
            </a:r>
            <a:r>
              <a:rPr lang="ru-RU">
                <a:latin typeface="Comic Sans MS" pitchFamily="66" charset="0"/>
              </a:rPr>
              <a:t> - 500</a:t>
            </a:r>
          </a:p>
        </p:txBody>
      </p:sp>
      <p:sp>
        <p:nvSpPr>
          <p:cNvPr id="7577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Лорд-протектор Англии </a:t>
            </a:r>
            <a:r>
              <a:rPr lang="ru-RU" dirty="0" smtClean="0">
                <a:latin typeface="Arial" charset="0"/>
              </a:rPr>
              <a:t>17 века</a:t>
            </a:r>
          </a:p>
        </p:txBody>
      </p:sp>
      <p:sp>
        <p:nvSpPr>
          <p:cNvPr id="83971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2290" name="Picture 2" descr="C:\Users\user\Downloads\7 кл-викторина-ист\174451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420887"/>
            <a:ext cx="6192688" cy="4131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Все обо всем</a:t>
            </a:r>
            <a:r>
              <a:rPr lang="ru-RU" smtClean="0">
                <a:latin typeface="Comic Sans MS" pitchFamily="66" charset="0"/>
              </a:rPr>
              <a:t> - 100</a:t>
            </a:r>
          </a:p>
        </p:txBody>
      </p:sp>
      <p:sp>
        <p:nvSpPr>
          <p:cNvPr id="768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87450" y="1628775"/>
            <a:ext cx="7456488" cy="44958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smtClean="0">
                <a:latin typeface="Arial" charset="0"/>
              </a:rPr>
              <a:t>Назовите изобретателя</a:t>
            </a:r>
          </a:p>
        </p:txBody>
      </p:sp>
      <p:sp>
        <p:nvSpPr>
          <p:cNvPr id="8499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4996" name="Picture 8" descr="tank_leonardo_da_vinchi-levsha_10-2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2276475"/>
            <a:ext cx="6291263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Деньги</a:t>
            </a:r>
            <a:r>
              <a:rPr lang="ru-RU" smtClean="0">
                <a:latin typeface="Comic Sans MS" pitchFamily="66" charset="0"/>
              </a:rPr>
              <a:t> - 400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Место, где можно продавать и покупать акции, векселя и другие ценные бумаги, называется…</a:t>
            </a:r>
          </a:p>
        </p:txBody>
      </p:sp>
      <p:sp>
        <p:nvSpPr>
          <p:cNvPr id="2150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05488"/>
            <a:ext cx="64928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87450" y="333375"/>
            <a:ext cx="7772400" cy="12065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Все обо всем</a:t>
            </a:r>
            <a:r>
              <a:rPr lang="ru-RU" smtClean="0">
                <a:latin typeface="Comic Sans MS" pitchFamily="66" charset="0"/>
              </a:rPr>
              <a:t> - 200</a:t>
            </a:r>
          </a:p>
        </p:txBody>
      </p:sp>
      <p:sp>
        <p:nvSpPr>
          <p:cNvPr id="778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894638" cy="4525963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endParaRPr lang="ru-RU" smtClean="0">
              <a:latin typeface="Arial" charset="0"/>
            </a:endParaRPr>
          </a:p>
        </p:txBody>
      </p:sp>
      <p:sp>
        <p:nvSpPr>
          <p:cNvPr id="8601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6020" name="Picture 6" descr="10-40-72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013" y="1484313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87450" y="333375"/>
            <a:ext cx="7772400" cy="12065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Все обо всем</a:t>
            </a:r>
            <a:r>
              <a:rPr lang="ru-RU" smtClean="0">
                <a:latin typeface="Comic Sans MS" pitchFamily="66" charset="0"/>
              </a:rPr>
              <a:t> - 200</a:t>
            </a:r>
          </a:p>
        </p:txBody>
      </p:sp>
      <p:sp>
        <p:nvSpPr>
          <p:cNvPr id="778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894638" cy="4525963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dirty="0" smtClean="0">
                <a:latin typeface="Arial" charset="0"/>
              </a:rPr>
              <a:t>Кто это - «Нищие», которые поднялись против испанских наемников?</a:t>
            </a:r>
            <a:endParaRPr lang="ru-RU" dirty="0">
              <a:latin typeface="Arial" charset="0"/>
            </a:endParaRPr>
          </a:p>
        </p:txBody>
      </p:sp>
      <p:sp>
        <p:nvSpPr>
          <p:cNvPr id="8704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Все обо всем</a:t>
            </a:r>
            <a:r>
              <a:rPr lang="ru-RU" smtClean="0">
                <a:latin typeface="Comic Sans MS" pitchFamily="66" charset="0"/>
              </a:rPr>
              <a:t> - 300</a:t>
            </a:r>
          </a:p>
        </p:txBody>
      </p:sp>
      <p:sp>
        <p:nvSpPr>
          <p:cNvPr id="7885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dirty="0" smtClean="0">
                <a:latin typeface="Arial" charset="0"/>
              </a:rPr>
              <a:t>Напиток из плодов этого дерева пили только войны или вожди и еще добавляли в него перца. Считалось, что этот напиток прибавляет силы и бодрости. </a:t>
            </a:r>
            <a:endParaRPr lang="ru-RU" dirty="0">
              <a:latin typeface="Arial" charset="0"/>
            </a:endParaRPr>
          </a:p>
        </p:txBody>
      </p:sp>
      <p:sp>
        <p:nvSpPr>
          <p:cNvPr id="8806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Все обо всем</a:t>
            </a:r>
            <a:r>
              <a:rPr lang="ru-RU" smtClean="0">
                <a:latin typeface="Comic Sans MS" pitchFamily="66" charset="0"/>
              </a:rPr>
              <a:t> - 400</a:t>
            </a:r>
          </a:p>
        </p:txBody>
      </p:sp>
      <p:sp>
        <p:nvSpPr>
          <p:cNvPr id="79874" name="Rectangle 8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dirty="0">
                <a:latin typeface="Arial" charset="0"/>
              </a:rPr>
              <a:t>«Ростом с теленка, а скачет, как заяц » - говорили английские моряки про это животное</a:t>
            </a:r>
          </a:p>
        </p:txBody>
      </p:sp>
      <p:sp>
        <p:nvSpPr>
          <p:cNvPr id="89091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Все обо всем</a:t>
            </a:r>
            <a:r>
              <a:rPr lang="ru-RU" smtClean="0">
                <a:latin typeface="Comic Sans MS" pitchFamily="66" charset="0"/>
              </a:rPr>
              <a:t> - 500</a:t>
            </a:r>
          </a:p>
        </p:txBody>
      </p:sp>
      <p:sp>
        <p:nvSpPr>
          <p:cNvPr id="808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71600" y="1628775"/>
            <a:ext cx="7772400" cy="44958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0"/>
              </a:spcBef>
              <a:defRPr/>
            </a:pPr>
            <a:endParaRPr lang="ru-RU" smtClean="0">
              <a:latin typeface="Arial" charset="0"/>
            </a:endParaRPr>
          </a:p>
        </p:txBody>
      </p:sp>
      <p:sp>
        <p:nvSpPr>
          <p:cNvPr id="9011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0116" name="Picture 6" descr="332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1916113"/>
            <a:ext cx="3816350" cy="369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Все обо всем</a:t>
            </a:r>
            <a:r>
              <a:rPr lang="ru-RU" smtClean="0">
                <a:latin typeface="Comic Sans MS" pitchFamily="66" charset="0"/>
              </a:rPr>
              <a:t> - 500</a:t>
            </a:r>
          </a:p>
        </p:txBody>
      </p:sp>
      <p:sp>
        <p:nvSpPr>
          <p:cNvPr id="808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3608" y="1700808"/>
            <a:ext cx="7772400" cy="44958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0"/>
              </a:spcBef>
              <a:defRPr/>
            </a:pPr>
            <a:r>
              <a:rPr lang="ru-RU" dirty="0">
                <a:latin typeface="Arial" charset="0"/>
              </a:rPr>
              <a:t>Именно так испанцы называли таинственную страну, где даже дома были из золота.</a:t>
            </a:r>
          </a:p>
        </p:txBody>
      </p:sp>
      <p:sp>
        <p:nvSpPr>
          <p:cNvPr id="9113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1281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Кто сказал? </a:t>
            </a:r>
            <a:r>
              <a:rPr lang="ru-RU" dirty="0" smtClean="0">
                <a:latin typeface="Comic Sans MS" pitchFamily="66" charset="0"/>
              </a:rPr>
              <a:t>-100</a:t>
            </a:r>
            <a:endParaRPr lang="ru-RU" dirty="0" smtClean="0">
              <a:latin typeface="Comic Sans MS" pitchFamily="66" charset="0"/>
            </a:endParaRPr>
          </a:p>
        </p:txBody>
      </p:sp>
      <p:sp>
        <p:nvSpPr>
          <p:cNvPr id="8192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87450" y="1600200"/>
            <a:ext cx="6697663" cy="44958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latin typeface="Arial" charset="0"/>
              </a:rPr>
              <a:t>Государство – это я!</a:t>
            </a:r>
            <a:endParaRPr lang="ru-RU" sz="2800" dirty="0" smtClean="0">
              <a:latin typeface="Arial" charset="0"/>
            </a:endParaRPr>
          </a:p>
        </p:txBody>
      </p:sp>
      <p:sp>
        <p:nvSpPr>
          <p:cNvPr id="92163" name="Rectangle 7"/>
          <p:cNvSpPr>
            <a:spLocks noChangeArrowheads="1"/>
          </p:cNvSpPr>
          <p:nvPr/>
        </p:nvSpPr>
        <p:spPr bwMode="auto">
          <a:xfrm>
            <a:off x="4284663" y="5734050"/>
            <a:ext cx="4464050" cy="1123950"/>
          </a:xfrm>
          <a:prstGeom prst="rect">
            <a:avLst/>
          </a:prstGeom>
          <a:solidFill>
            <a:srgbClr val="333399"/>
          </a:solidFill>
          <a:ln w="12700" cap="sq">
            <a:solidFill>
              <a:srgbClr val="003399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164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333375"/>
            <a:ext cx="8229600" cy="91281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Кто сказал? -</a:t>
            </a:r>
            <a:r>
              <a:rPr lang="ru-RU" dirty="0" smtClean="0">
                <a:latin typeface="Arial" charset="0"/>
              </a:rPr>
              <a:t>200</a:t>
            </a:r>
          </a:p>
        </p:txBody>
      </p:sp>
      <p:sp>
        <p:nvSpPr>
          <p:cNvPr id="8294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7570788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latin typeface="Arial" charset="0"/>
              </a:rPr>
              <a:t>Париж стоит мессы!</a:t>
            </a:r>
            <a:endParaRPr lang="ru-RU" sz="2800" dirty="0" smtClean="0">
              <a:latin typeface="Arial" charset="0"/>
            </a:endParaRPr>
          </a:p>
        </p:txBody>
      </p:sp>
      <p:sp>
        <p:nvSpPr>
          <p:cNvPr id="93187" name="Rectangle 9"/>
          <p:cNvSpPr>
            <a:spLocks noChangeArrowheads="1"/>
          </p:cNvSpPr>
          <p:nvPr/>
        </p:nvSpPr>
        <p:spPr bwMode="auto">
          <a:xfrm>
            <a:off x="5148263" y="6021388"/>
            <a:ext cx="3384550" cy="836612"/>
          </a:xfrm>
          <a:prstGeom prst="rect">
            <a:avLst/>
          </a:prstGeom>
          <a:solidFill>
            <a:srgbClr val="333399"/>
          </a:solidFill>
          <a:ln w="12700" cap="sq">
            <a:solidFill>
              <a:srgbClr val="003399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188" name="AutoShape 11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Кто сказал? -</a:t>
            </a:r>
            <a:r>
              <a:rPr lang="ru-RU" dirty="0" smtClean="0">
                <a:latin typeface="Arial" charset="0"/>
              </a:rPr>
              <a:t>300</a:t>
            </a:r>
          </a:p>
        </p:txBody>
      </p:sp>
      <p:sp>
        <p:nvSpPr>
          <p:cNvPr id="8397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7362825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latin typeface="Arial" charset="0"/>
              </a:rPr>
              <a:t>А все таки она вертится</a:t>
            </a:r>
            <a:endParaRPr lang="ru-RU" sz="2800" dirty="0" smtClean="0">
              <a:latin typeface="Arial" charset="0"/>
            </a:endParaRPr>
          </a:p>
        </p:txBody>
      </p:sp>
      <p:sp>
        <p:nvSpPr>
          <p:cNvPr id="94211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Кто сказал? -</a:t>
            </a:r>
            <a:r>
              <a:rPr lang="ru-RU" dirty="0" smtClean="0">
                <a:latin typeface="Arial" charset="0"/>
              </a:rPr>
              <a:t>400</a:t>
            </a:r>
          </a:p>
        </p:txBody>
      </p:sp>
      <p:sp>
        <p:nvSpPr>
          <p:cNvPr id="8499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87450" y="1628775"/>
            <a:ext cx="7129463" cy="5068888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sz="2800" dirty="0" smtClean="0">
                <a:latin typeface="Arial" charset="0"/>
              </a:rPr>
              <a:t>Мыслю значит существую</a:t>
            </a:r>
            <a:endParaRPr lang="ru-RU" sz="2800" dirty="0" smtClean="0">
              <a:latin typeface="Arial" charset="0"/>
            </a:endParaRPr>
          </a:p>
        </p:txBody>
      </p:sp>
      <p:sp>
        <p:nvSpPr>
          <p:cNvPr id="95235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Деньги</a:t>
            </a:r>
            <a:r>
              <a:rPr lang="ru-RU" smtClean="0">
                <a:latin typeface="Comic Sans MS" pitchFamily="66" charset="0"/>
              </a:rPr>
              <a:t> - 500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Золотая монета во Франции, названная в честь королей, называется…</a:t>
            </a:r>
          </a:p>
        </p:txBody>
      </p:sp>
      <p:sp>
        <p:nvSpPr>
          <p:cNvPr id="2253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05488"/>
            <a:ext cx="64928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Кто сказал? -</a:t>
            </a:r>
            <a:r>
              <a:rPr lang="ru-RU" dirty="0" smtClean="0">
                <a:latin typeface="Arial" charset="0"/>
              </a:rPr>
              <a:t>500</a:t>
            </a:r>
          </a:p>
        </p:txBody>
      </p:sp>
      <p:sp>
        <p:nvSpPr>
          <p:cNvPr id="8601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87450" y="1700213"/>
            <a:ext cx="7345363" cy="44958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sz="2800" dirty="0" smtClean="0">
                <a:latin typeface="Arial" charset="0"/>
              </a:rPr>
              <a:t>Скажите по-другому слово «Возрождение»</a:t>
            </a:r>
          </a:p>
          <a:p>
            <a:pPr eaLnBrk="1" hangingPunct="1">
              <a:lnSpc>
                <a:spcPct val="85000"/>
              </a:lnSpc>
              <a:defRPr/>
            </a:pPr>
            <a:endParaRPr lang="ru-RU" sz="2800" dirty="0" smtClean="0">
              <a:latin typeface="Arial" charset="0"/>
            </a:endParaRPr>
          </a:p>
        </p:txBody>
      </p:sp>
      <p:sp>
        <p:nvSpPr>
          <p:cNvPr id="96259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Революции</a:t>
            </a:r>
            <a:r>
              <a:rPr lang="ru-RU" smtClean="0">
                <a:latin typeface="Comic Sans MS" pitchFamily="66" charset="0"/>
              </a:rPr>
              <a:t> - 100</a:t>
            </a:r>
          </a:p>
        </p:txBody>
      </p:sp>
      <p:sp>
        <p:nvSpPr>
          <p:cNvPr id="8704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smtClean="0">
                <a:latin typeface="Arial" charset="0"/>
              </a:rPr>
              <a:t>Где проходила революция 1642-1648 гг.?</a:t>
            </a:r>
          </a:p>
        </p:txBody>
      </p:sp>
      <p:sp>
        <p:nvSpPr>
          <p:cNvPr id="9728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Революции</a:t>
            </a:r>
            <a:r>
              <a:rPr lang="ru-RU" smtClean="0">
                <a:latin typeface="Comic Sans MS" pitchFamily="66" charset="0"/>
              </a:rPr>
              <a:t> - 200</a:t>
            </a:r>
          </a:p>
        </p:txBody>
      </p:sp>
      <p:sp>
        <p:nvSpPr>
          <p:cNvPr id="880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894638" cy="4525963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dirty="0" smtClean="0">
                <a:latin typeface="Arial" charset="0"/>
              </a:rPr>
              <a:t>Когда </a:t>
            </a:r>
            <a:r>
              <a:rPr lang="ru-RU" dirty="0" smtClean="0">
                <a:latin typeface="Arial" charset="0"/>
              </a:rPr>
              <a:t> была Варфоломеевская ночь?</a:t>
            </a:r>
            <a:endParaRPr lang="ru-RU" dirty="0" smtClean="0">
              <a:latin typeface="Arial" charset="0"/>
            </a:endParaRPr>
          </a:p>
          <a:p>
            <a:pPr eaLnBrk="1" hangingPunct="1">
              <a:lnSpc>
                <a:spcPct val="85000"/>
              </a:lnSpc>
              <a:buNone/>
              <a:defRPr/>
            </a:pPr>
            <a:endParaRPr lang="ru-RU" dirty="0" smtClean="0"/>
          </a:p>
        </p:txBody>
      </p:sp>
      <p:sp>
        <p:nvSpPr>
          <p:cNvPr id="9830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Революции</a:t>
            </a:r>
            <a:r>
              <a:rPr lang="ru-RU" smtClean="0">
                <a:latin typeface="Comic Sans MS" pitchFamily="66" charset="0"/>
              </a:rPr>
              <a:t> - 300</a:t>
            </a:r>
          </a:p>
        </p:txBody>
      </p:sp>
      <p:sp>
        <p:nvSpPr>
          <p:cNvPr id="8909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dirty="0" smtClean="0">
                <a:latin typeface="Arial" charset="0"/>
              </a:rPr>
              <a:t>Какая революция началась с иконоборчества?</a:t>
            </a:r>
            <a:endParaRPr lang="ru-RU" dirty="0" smtClean="0">
              <a:latin typeface="Arial" charset="0"/>
            </a:endParaRPr>
          </a:p>
        </p:txBody>
      </p:sp>
      <p:sp>
        <p:nvSpPr>
          <p:cNvPr id="9933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Революции</a:t>
            </a:r>
            <a:r>
              <a:rPr lang="ru-RU" smtClean="0">
                <a:latin typeface="Comic Sans MS" pitchFamily="66" charset="0"/>
              </a:rPr>
              <a:t> - 400</a:t>
            </a:r>
          </a:p>
        </p:txBody>
      </p:sp>
      <p:sp>
        <p:nvSpPr>
          <p:cNvPr id="9011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258888" y="1557338"/>
            <a:ext cx="6841504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dirty="0" smtClean="0">
                <a:latin typeface="Arial" charset="0"/>
              </a:rPr>
              <a:t> Какое </a:t>
            </a:r>
            <a:r>
              <a:rPr lang="ru-RU" dirty="0" smtClean="0">
                <a:latin typeface="Arial" charset="0"/>
              </a:rPr>
              <a:t>событие произошло?</a:t>
            </a:r>
          </a:p>
        </p:txBody>
      </p:sp>
      <p:sp>
        <p:nvSpPr>
          <p:cNvPr id="100355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314" name="Picture 2" descr="C:\Users\user\Downloads\7 кл-викторина-ист\moneti-govoryat5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204864"/>
            <a:ext cx="6396508" cy="4370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Революции</a:t>
            </a:r>
            <a:r>
              <a:rPr lang="ru-RU" smtClean="0">
                <a:latin typeface="Comic Sans MS" pitchFamily="66" charset="0"/>
              </a:rPr>
              <a:t> - 500</a:t>
            </a:r>
          </a:p>
        </p:txBody>
      </p:sp>
      <p:sp>
        <p:nvSpPr>
          <p:cNvPr id="9113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  <a:spcBef>
                <a:spcPct val="0"/>
              </a:spcBef>
              <a:defRPr/>
            </a:pPr>
            <a:r>
              <a:rPr lang="ru-RU" dirty="0" smtClean="0">
                <a:latin typeface="Arial" charset="0"/>
              </a:rPr>
              <a:t>Восстание, которое действовало от имени двух самозванцев?</a:t>
            </a:r>
            <a:endParaRPr lang="ru-RU" dirty="0" smtClean="0">
              <a:latin typeface="Arial" charset="0"/>
            </a:endParaRPr>
          </a:p>
        </p:txBody>
      </p:sp>
      <p:sp>
        <p:nvSpPr>
          <p:cNvPr id="10137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Просвещение</a:t>
            </a:r>
            <a:r>
              <a:rPr lang="ru-RU" smtClean="0">
                <a:latin typeface="Comic Sans MS" pitchFamily="66" charset="0"/>
              </a:rPr>
              <a:t> - 100</a:t>
            </a:r>
          </a:p>
        </p:txBody>
      </p:sp>
      <p:sp>
        <p:nvSpPr>
          <p:cNvPr id="921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820025" cy="4525963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endParaRPr lang="ru-RU" smtClean="0">
              <a:latin typeface="Arial" charset="0"/>
            </a:endParaRPr>
          </a:p>
        </p:txBody>
      </p:sp>
      <p:sp>
        <p:nvSpPr>
          <p:cNvPr id="10240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404" name="Picture 7" descr="332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2060575"/>
            <a:ext cx="30480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«Тишайший»</a:t>
            </a:r>
            <a:r>
              <a:rPr lang="ru-RU" dirty="0" smtClean="0">
                <a:latin typeface="Comic Sans MS" pitchFamily="66" charset="0"/>
              </a:rPr>
              <a:t>- </a:t>
            </a:r>
            <a:r>
              <a:rPr lang="ru-RU" dirty="0" smtClean="0">
                <a:latin typeface="Comic Sans MS" pitchFamily="66" charset="0"/>
              </a:rPr>
              <a:t>100</a:t>
            </a:r>
          </a:p>
        </p:txBody>
      </p:sp>
      <p:sp>
        <p:nvSpPr>
          <p:cNvPr id="921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820025" cy="4525963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dirty="0" smtClean="0">
                <a:latin typeface="Arial" charset="0"/>
              </a:rPr>
              <a:t>Кого так назвали?</a:t>
            </a:r>
            <a:endParaRPr lang="ru-RU" dirty="0" smtClean="0">
              <a:latin typeface="Arial" charset="0"/>
            </a:endParaRPr>
          </a:p>
        </p:txBody>
      </p:sp>
      <p:sp>
        <p:nvSpPr>
          <p:cNvPr id="10342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«Тишайший»</a:t>
            </a:r>
            <a:r>
              <a:rPr lang="ru-RU" dirty="0" smtClean="0">
                <a:latin typeface="Comic Sans MS" pitchFamily="66" charset="0"/>
              </a:rPr>
              <a:t>- </a:t>
            </a:r>
            <a:r>
              <a:rPr lang="ru-RU" dirty="0" smtClean="0">
                <a:latin typeface="Comic Sans MS" pitchFamily="66" charset="0"/>
              </a:rPr>
              <a:t>200</a:t>
            </a:r>
          </a:p>
        </p:txBody>
      </p:sp>
      <p:sp>
        <p:nvSpPr>
          <p:cNvPr id="9318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dirty="0" smtClean="0">
                <a:latin typeface="Arial" charset="0"/>
              </a:rPr>
              <a:t>Из-за какого вещества  произошло восстание?</a:t>
            </a:r>
            <a:endParaRPr lang="ru-RU" dirty="0" smtClean="0">
              <a:latin typeface="Arial" charset="0"/>
            </a:endParaRPr>
          </a:p>
          <a:p>
            <a:pPr eaLnBrk="1" hangingPunct="1">
              <a:lnSpc>
                <a:spcPct val="85000"/>
              </a:lnSpc>
              <a:defRPr/>
            </a:pPr>
            <a:endParaRPr lang="ru-RU" dirty="0" smtClean="0">
              <a:latin typeface="Arial" charset="0"/>
            </a:endParaRPr>
          </a:p>
        </p:txBody>
      </p:sp>
      <p:sp>
        <p:nvSpPr>
          <p:cNvPr id="10445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«Тишайший»</a:t>
            </a:r>
            <a:r>
              <a:rPr lang="ru-RU" dirty="0" smtClean="0">
                <a:latin typeface="Comic Sans MS" pitchFamily="66" charset="0"/>
              </a:rPr>
              <a:t>- </a:t>
            </a:r>
            <a:r>
              <a:rPr lang="ru-RU" dirty="0" smtClean="0">
                <a:latin typeface="Comic Sans MS" pitchFamily="66" charset="0"/>
              </a:rPr>
              <a:t>300</a:t>
            </a:r>
          </a:p>
        </p:txBody>
      </p:sp>
      <p:sp>
        <p:nvSpPr>
          <p:cNvPr id="9421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dirty="0" smtClean="0">
                <a:latin typeface="Comic Sans MS" pitchFamily="66" charset="0"/>
              </a:rPr>
              <a:t>Первый напечатанный свод законов</a:t>
            </a:r>
            <a:r>
              <a:rPr lang="ru-RU" dirty="0" smtClean="0">
                <a:latin typeface="Comic Sans MS" pitchFamily="66" charset="0"/>
              </a:rPr>
              <a:t>?</a:t>
            </a:r>
            <a:endParaRPr lang="ru-RU" dirty="0" smtClean="0">
              <a:latin typeface="Comic Sans MS" pitchFamily="66" charset="0"/>
            </a:endParaRPr>
          </a:p>
        </p:txBody>
      </p:sp>
      <p:sp>
        <p:nvSpPr>
          <p:cNvPr id="10547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Arial" charset="0"/>
              </a:rPr>
              <a:t>Термины</a:t>
            </a:r>
            <a:r>
              <a:rPr lang="ru-RU">
                <a:latin typeface="Comic Sans MS" pitchFamily="66" charset="0"/>
              </a:rPr>
              <a:t> - 100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7972425" cy="1624013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Дайте определение понятию «мануфактура»</a:t>
            </a:r>
          </a:p>
        </p:txBody>
      </p:sp>
      <p:sp>
        <p:nvSpPr>
          <p:cNvPr id="23555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661025"/>
            <a:ext cx="719138" cy="647700"/>
          </a:xfrm>
          <a:prstGeom prst="actionButtonHome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260350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«Тишайший»</a:t>
            </a:r>
            <a:r>
              <a:rPr lang="ru-RU" dirty="0" smtClean="0">
                <a:latin typeface="Comic Sans MS" pitchFamily="66" charset="0"/>
              </a:rPr>
              <a:t>- </a:t>
            </a:r>
            <a:r>
              <a:rPr lang="ru-RU" dirty="0" smtClean="0">
                <a:latin typeface="Comic Sans MS" pitchFamily="66" charset="0"/>
              </a:rPr>
              <a:t>400</a:t>
            </a:r>
          </a:p>
        </p:txBody>
      </p:sp>
      <p:sp>
        <p:nvSpPr>
          <p:cNvPr id="9523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971600" y="1196752"/>
            <a:ext cx="7456488" cy="44958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sz="3600" dirty="0" smtClean="0">
                <a:latin typeface="Arial" charset="0"/>
              </a:rPr>
              <a:t>Назовите известных царей из потомков Алексея Михайловича?</a:t>
            </a:r>
            <a:endParaRPr lang="ru-RU" sz="3600" dirty="0" smtClean="0">
              <a:latin typeface="Arial" charset="0"/>
            </a:endParaRPr>
          </a:p>
        </p:txBody>
      </p:sp>
      <p:sp>
        <p:nvSpPr>
          <p:cNvPr id="106499" name="AutoShape 4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«Тишайший»</a:t>
            </a:r>
            <a:r>
              <a:rPr lang="ru-RU" dirty="0" smtClean="0">
                <a:latin typeface="Comic Sans MS" pitchFamily="66" charset="0"/>
              </a:rPr>
              <a:t>- </a:t>
            </a:r>
            <a:r>
              <a:rPr lang="ru-RU" dirty="0" smtClean="0">
                <a:latin typeface="Comic Sans MS" pitchFamily="66" charset="0"/>
              </a:rPr>
              <a:t>500</a:t>
            </a:r>
          </a:p>
        </p:txBody>
      </p:sp>
      <p:sp>
        <p:nvSpPr>
          <p:cNvPr id="9625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87450" y="1557338"/>
            <a:ext cx="7272338" cy="44958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Чем известен этот корабль?</a:t>
            </a:r>
            <a:endParaRPr lang="ru-RU" dirty="0" smtClean="0">
              <a:latin typeface="Arial" charset="0"/>
            </a:endParaRPr>
          </a:p>
          <a:p>
            <a:pPr eaLnBrk="1" hangingPunct="1">
              <a:defRPr/>
            </a:pPr>
            <a:endParaRPr lang="ru-RU" dirty="0" smtClean="0">
              <a:latin typeface="Arial" charset="0"/>
            </a:endParaRPr>
          </a:p>
        </p:txBody>
      </p:sp>
      <p:sp>
        <p:nvSpPr>
          <p:cNvPr id="107523" name="AutoShape 1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5949950"/>
            <a:ext cx="574675" cy="503238"/>
          </a:xfrm>
          <a:prstGeom prst="actionButtonHome">
            <a:avLst/>
          </a:prstGeom>
          <a:solidFill>
            <a:srgbClr val="FFFF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5362" name="Picture 2" descr="C:\Users\user\Downloads\7 кл-викторина-ист\peter-fleet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276872"/>
            <a:ext cx="6256338" cy="4403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latin typeface="Comic Sans MS" pitchFamily="66" charset="0"/>
              </a:rPr>
              <a:t>Финальный раунд</a:t>
            </a:r>
          </a:p>
        </p:txBody>
      </p:sp>
      <p:sp>
        <p:nvSpPr>
          <p:cNvPr id="9728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u="sng" smtClean="0">
                <a:solidFill>
                  <a:schemeClr val="hlink"/>
                </a:solidFill>
                <a:latin typeface="Arial" charset="0"/>
                <a:cs typeface="Times New Roman" pitchFamily="18" charset="0"/>
                <a:hlinkClick r:id="rId2" action="ppaction://hlinksldjump"/>
              </a:rPr>
              <a:t>Загадка</a:t>
            </a:r>
            <a:endParaRPr lang="ru-RU" u="sng" smtClean="0">
              <a:solidFill>
                <a:schemeClr val="hlink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u="sng" smtClean="0">
                <a:solidFill>
                  <a:schemeClr val="hlink"/>
                </a:solidFill>
                <a:latin typeface="Arial" charset="0"/>
                <a:cs typeface="Times New Roman" pitchFamily="18" charset="0"/>
                <a:hlinkClick r:id="rId3" action="ppaction://hlinksldjump"/>
              </a:rPr>
              <a:t>Символы</a:t>
            </a:r>
            <a:endParaRPr lang="ru-RU" u="sng" smtClean="0">
              <a:solidFill>
                <a:schemeClr val="hlink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u="sng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  <a:t>Третий лишний…</a:t>
            </a:r>
          </a:p>
          <a:p>
            <a:pPr eaLnBrk="1" hangingPunct="1">
              <a:defRPr/>
            </a:pPr>
            <a:endParaRPr lang="ru-RU" u="sng" smtClean="0">
              <a:solidFill>
                <a:schemeClr val="hlink"/>
              </a:solidFill>
              <a:cs typeface="Times New Roman" pitchFamily="18" charset="0"/>
            </a:endParaRPr>
          </a:p>
        </p:txBody>
      </p:sp>
      <p:sp>
        <p:nvSpPr>
          <p:cNvPr id="108547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05488"/>
            <a:ext cx="649288" cy="647700"/>
          </a:xfrm>
          <a:prstGeom prst="actionButtonHome">
            <a:avLst/>
          </a:prstGeom>
          <a:solidFill>
            <a:srgbClr val="62CE2C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" y="260648"/>
            <a:ext cx="5652120" cy="108012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Загадка</a:t>
            </a: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3568" y="1412776"/>
            <a:ext cx="3312367" cy="52578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charset="0"/>
              </a:rPr>
              <a:t>Для чего понадобился такой двойной трон и окошко сзади?</a:t>
            </a:r>
            <a:endParaRPr lang="ru-RU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dirty="0" smtClean="0">
              <a:latin typeface="Arial" charset="0"/>
            </a:endParaRPr>
          </a:p>
        </p:txBody>
      </p:sp>
      <p:sp>
        <p:nvSpPr>
          <p:cNvPr id="10957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05488"/>
            <a:ext cx="790575" cy="647700"/>
          </a:xfrm>
          <a:prstGeom prst="actionButtonHome">
            <a:avLst/>
          </a:prstGeom>
          <a:solidFill>
            <a:schemeClr val="folHlink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6386" name="Picture 2" descr="C:\Users\user\Downloads\7 кл-викторина-ист\1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88640"/>
            <a:ext cx="4608512" cy="65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9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9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29" grpId="0"/>
      <p:bldP spid="99330" grpId="0" build="p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Символы</a:t>
            </a:r>
          </a:p>
        </p:txBody>
      </p:sp>
      <p:sp>
        <p:nvSpPr>
          <p:cNvPr id="1003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7894638" cy="4525963"/>
          </a:xfrm>
        </p:spPr>
        <p:txBody>
          <a:bodyPr/>
          <a:lstStyle/>
          <a:p>
            <a:pPr eaLnBrk="1" hangingPunct="1">
              <a:lnSpc>
                <a:spcPct val="85000"/>
              </a:lnSpc>
              <a:defRPr/>
            </a:pPr>
            <a:r>
              <a:rPr lang="ru-RU" dirty="0" smtClean="0">
                <a:latin typeface="Arial" charset="0"/>
              </a:rPr>
              <a:t>В эпоху промышленной революции они стали символом бед и несчастий. Множество людей из-за них погибли с голоду или навсегда покинули свои дома…</a:t>
            </a:r>
          </a:p>
          <a:p>
            <a:pPr eaLnBrk="1" hangingPunct="1">
              <a:lnSpc>
                <a:spcPct val="85000"/>
              </a:lnSpc>
              <a:defRPr/>
            </a:pPr>
            <a:r>
              <a:rPr lang="ru-RU" dirty="0" smtClean="0">
                <a:latin typeface="Arial" charset="0"/>
              </a:rPr>
              <a:t> О ком речь?</a:t>
            </a:r>
            <a:r>
              <a:rPr lang="ru-RU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11059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05488"/>
            <a:ext cx="790575" cy="647700"/>
          </a:xfrm>
          <a:prstGeom prst="actionButtonHome">
            <a:avLst/>
          </a:prstGeom>
          <a:solidFill>
            <a:schemeClr val="folHlink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560" y="548680"/>
            <a:ext cx="8110537" cy="91281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Arial" charset="0"/>
              </a:rPr>
              <a:t>Коперник и его последователи</a:t>
            </a:r>
            <a:r>
              <a:rPr lang="ru-RU" sz="4000" dirty="0" smtClean="0">
                <a:latin typeface="Comic Sans MS" pitchFamily="66" charset="0"/>
              </a:rPr>
              <a:t>…</a:t>
            </a:r>
          </a:p>
        </p:txBody>
      </p:sp>
      <p:sp>
        <p:nvSpPr>
          <p:cNvPr id="10137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87450" y="1700808"/>
            <a:ext cx="7956550" cy="388833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latin typeface="Comic Sans MS" pitchFamily="66" charset="0"/>
              </a:rPr>
              <a:t>Какое из представленных изображений является лишним в ряду и почему? </a:t>
            </a:r>
          </a:p>
        </p:txBody>
      </p:sp>
      <p:sp>
        <p:nvSpPr>
          <p:cNvPr id="111619" name="AutoShape 3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05488"/>
            <a:ext cx="790575" cy="647700"/>
          </a:xfrm>
          <a:prstGeom prst="actionButtonHome">
            <a:avLst/>
          </a:prstGeom>
          <a:solidFill>
            <a:schemeClr val="folHlink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7" name="Picture 3" descr="C:\Users\user\Downloads\2e9c187c80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111556"/>
            <a:ext cx="2016224" cy="2839752"/>
          </a:xfrm>
          <a:prstGeom prst="rect">
            <a:avLst/>
          </a:prstGeom>
          <a:noFill/>
        </p:spPr>
      </p:pic>
      <p:pic>
        <p:nvPicPr>
          <p:cNvPr id="1028" name="Picture 4" descr="C:\Users\user\Downloads\galile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123458"/>
            <a:ext cx="2304256" cy="2864582"/>
          </a:xfrm>
          <a:prstGeom prst="rect">
            <a:avLst/>
          </a:prstGeom>
          <a:noFill/>
        </p:spPr>
      </p:pic>
      <p:pic>
        <p:nvPicPr>
          <p:cNvPr id="1029" name="Picture 5" descr="C:\Users\user\Downloads\Columbus-Italia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38850" y="3140968"/>
            <a:ext cx="310515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2084</TotalTime>
  <Words>1072</Words>
  <Application>Microsoft Office PowerPoint</Application>
  <PresentationFormat>Экран (4:3)</PresentationFormat>
  <Paragraphs>274</Paragraphs>
  <Slides>95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95</vt:i4>
      </vt:variant>
    </vt:vector>
  </HeadingPairs>
  <TitlesOfParts>
    <vt:vector size="96" baseType="lpstr">
      <vt:lpstr>Течение</vt:lpstr>
      <vt:lpstr>План игры</vt:lpstr>
      <vt:lpstr>1 раунд</vt:lpstr>
      <vt:lpstr>Деньги - 100</vt:lpstr>
      <vt:lpstr>Деньги - 200</vt:lpstr>
      <vt:lpstr>Деньги - 300</vt:lpstr>
      <vt:lpstr>Деньги - 400</vt:lpstr>
      <vt:lpstr>Деньги - 400</vt:lpstr>
      <vt:lpstr>Деньги - 500</vt:lpstr>
      <vt:lpstr>Термины - 100</vt:lpstr>
      <vt:lpstr>Термины - 200</vt:lpstr>
      <vt:lpstr>Термины – 300</vt:lpstr>
      <vt:lpstr>Термины - 400</vt:lpstr>
      <vt:lpstr>Термины - 500</vt:lpstr>
      <vt:lpstr>-ЕР- - 100</vt:lpstr>
      <vt:lpstr>-ЕР- - 200</vt:lpstr>
      <vt:lpstr>-ЕР- - 300</vt:lpstr>
      <vt:lpstr>-ЕР- - 400</vt:lpstr>
      <vt:lpstr>-ЕР- - 500</vt:lpstr>
      <vt:lpstr>Возрождение - 100</vt:lpstr>
      <vt:lpstr>Возрождение - 100</vt:lpstr>
      <vt:lpstr>Возрождение - 200</vt:lpstr>
      <vt:lpstr>Возрождение - 300</vt:lpstr>
      <vt:lpstr>Возрождение - 400</vt:lpstr>
      <vt:lpstr>Возрождение - 400</vt:lpstr>
      <vt:lpstr>Средневековое искусство - 500</vt:lpstr>
      <vt:lpstr>Их знают все… - 100</vt:lpstr>
      <vt:lpstr>Их знают все… - 200</vt:lpstr>
      <vt:lpstr>Их знают все… - 200</vt:lpstr>
      <vt:lpstr>Их знают все… - 300</vt:lpstr>
      <vt:lpstr>Их знают все… - 400</vt:lpstr>
      <vt:lpstr>Их знают все… - 500</vt:lpstr>
      <vt:lpstr>2 раунд</vt:lpstr>
      <vt:lpstr>Карта - 100</vt:lpstr>
      <vt:lpstr>Карта - 200</vt:lpstr>
      <vt:lpstr>Карта - 300</vt:lpstr>
      <vt:lpstr>Карта - 400</vt:lpstr>
      <vt:lpstr>Карта - 500</vt:lpstr>
      <vt:lpstr>Карта - 500</vt:lpstr>
      <vt:lpstr>Даты - 100</vt:lpstr>
      <vt:lpstr>Даты - 200</vt:lpstr>
      <vt:lpstr>Даты - 200</vt:lpstr>
      <vt:lpstr>Даты - 300</vt:lpstr>
      <vt:lpstr>Даты - 400</vt:lpstr>
      <vt:lpstr>Даты - 500</vt:lpstr>
      <vt:lpstr>Скажите не по-русски - 100</vt:lpstr>
      <vt:lpstr>Скажите не по-русски - 200</vt:lpstr>
      <vt:lpstr>Скажите не по-русски - 300</vt:lpstr>
      <vt:lpstr>Скажите не по-русски - 400</vt:lpstr>
      <vt:lpstr>Скажите не по-русски - 500</vt:lpstr>
      <vt:lpstr>Смутное время 100</vt:lpstr>
      <vt:lpstr>Смутное время - 200</vt:lpstr>
      <vt:lpstr>Смутное время - 300</vt:lpstr>
      <vt:lpstr>Смутное время - 300</vt:lpstr>
      <vt:lpstr>Смутное время - 400</vt:lpstr>
      <vt:lpstr>Смутное время - 500</vt:lpstr>
      <vt:lpstr>Наука и техника - 100</vt:lpstr>
      <vt:lpstr>Наука и техника - 100</vt:lpstr>
      <vt:lpstr>Наука и техника - 200</vt:lpstr>
      <vt:lpstr>Наука и техника - 300</vt:lpstr>
      <vt:lpstr>Наука и техника - 400</vt:lpstr>
      <vt:lpstr>Наука и техника - 500</vt:lpstr>
      <vt:lpstr>3 раунд</vt:lpstr>
      <vt:lpstr>Кто это? Что это? - 100</vt:lpstr>
      <vt:lpstr>Кто это? Что это? - 200</vt:lpstr>
      <vt:lpstr>Кто это? Что это? - 300</vt:lpstr>
      <vt:lpstr>Кто это? Что это? - 300</vt:lpstr>
      <vt:lpstr>Кто это? Что это? - 400</vt:lpstr>
      <vt:lpstr>Кто это? Что это? - 500</vt:lpstr>
      <vt:lpstr>Все обо всем - 100</vt:lpstr>
      <vt:lpstr>Все обо всем - 200</vt:lpstr>
      <vt:lpstr>Все обо всем - 200</vt:lpstr>
      <vt:lpstr>Все обо всем - 300</vt:lpstr>
      <vt:lpstr>Все обо всем - 400</vt:lpstr>
      <vt:lpstr>Все обо всем - 500</vt:lpstr>
      <vt:lpstr>Все обо всем - 500</vt:lpstr>
      <vt:lpstr>Кто сказал? -100</vt:lpstr>
      <vt:lpstr>Кто сказал? -200</vt:lpstr>
      <vt:lpstr>Кто сказал? -300</vt:lpstr>
      <vt:lpstr>Кто сказал? -400</vt:lpstr>
      <vt:lpstr>Кто сказал? -500</vt:lpstr>
      <vt:lpstr>Революции - 100</vt:lpstr>
      <vt:lpstr>Революции - 200</vt:lpstr>
      <vt:lpstr>Революции - 300</vt:lpstr>
      <vt:lpstr>Революции - 400</vt:lpstr>
      <vt:lpstr>Революции - 500</vt:lpstr>
      <vt:lpstr>Просвещение - 100</vt:lpstr>
      <vt:lpstr>«Тишайший»- 100</vt:lpstr>
      <vt:lpstr>«Тишайший»- 200</vt:lpstr>
      <vt:lpstr>«Тишайший»- 300</vt:lpstr>
      <vt:lpstr>«Тишайший»- 400</vt:lpstr>
      <vt:lpstr>«Тишайший»- 500</vt:lpstr>
      <vt:lpstr>Финальный раунд</vt:lpstr>
      <vt:lpstr>Загадка</vt:lpstr>
      <vt:lpstr>Символы</vt:lpstr>
      <vt:lpstr>Коперник и его последователи…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Дарёна</dc:creator>
  <cp:lastModifiedBy>user</cp:lastModifiedBy>
  <cp:revision>150</cp:revision>
  <dcterms:created xsi:type="dcterms:W3CDTF">1601-01-01T00:00:00Z</dcterms:created>
  <dcterms:modified xsi:type="dcterms:W3CDTF">2018-04-01T05:25:15Z</dcterms:modified>
</cp:coreProperties>
</file>