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handoutMasterIdLst>
    <p:handoutMasterId r:id="rId126"/>
  </p:handoutMasterIdLst>
  <p:sldIdLst>
    <p:sldId id="285" r:id="rId2"/>
    <p:sldId id="257" r:id="rId3"/>
    <p:sldId id="265" r:id="rId4"/>
    <p:sldId id="266" r:id="rId5"/>
    <p:sldId id="267" r:id="rId6"/>
    <p:sldId id="268" r:id="rId7"/>
    <p:sldId id="369" r:id="rId8"/>
    <p:sldId id="269" r:id="rId9"/>
    <p:sldId id="260" r:id="rId10"/>
    <p:sldId id="261" r:id="rId11"/>
    <p:sldId id="262" r:id="rId12"/>
    <p:sldId id="263" r:id="rId13"/>
    <p:sldId id="264" r:id="rId14"/>
    <p:sldId id="270" r:id="rId15"/>
    <p:sldId id="271" r:id="rId16"/>
    <p:sldId id="272" r:id="rId17"/>
    <p:sldId id="273" r:id="rId18"/>
    <p:sldId id="274" r:id="rId19"/>
    <p:sldId id="275" r:id="rId20"/>
    <p:sldId id="371" r:id="rId21"/>
    <p:sldId id="276" r:id="rId22"/>
    <p:sldId id="279" r:id="rId23"/>
    <p:sldId id="278" r:id="rId24"/>
    <p:sldId id="370" r:id="rId25"/>
    <p:sldId id="277" r:id="rId26"/>
    <p:sldId id="313" r:id="rId27"/>
    <p:sldId id="320" r:id="rId28"/>
    <p:sldId id="372" r:id="rId29"/>
    <p:sldId id="314" r:id="rId30"/>
    <p:sldId id="321" r:id="rId31"/>
    <p:sldId id="322" r:id="rId32"/>
    <p:sldId id="259" r:id="rId33"/>
    <p:sldId id="286" r:id="rId34"/>
    <p:sldId id="287" r:id="rId35"/>
    <p:sldId id="305" r:id="rId36"/>
    <p:sldId id="306" r:id="rId37"/>
    <p:sldId id="307" r:id="rId38"/>
    <p:sldId id="373" r:id="rId39"/>
    <p:sldId id="295" r:id="rId40"/>
    <p:sldId id="296" r:id="rId41"/>
    <p:sldId id="376" r:id="rId42"/>
    <p:sldId id="297" r:id="rId43"/>
    <p:sldId id="299" r:id="rId44"/>
    <p:sldId id="298" r:id="rId45"/>
    <p:sldId id="300" r:id="rId46"/>
    <p:sldId id="302" r:id="rId47"/>
    <p:sldId id="301" r:id="rId48"/>
    <p:sldId id="303" r:id="rId49"/>
    <p:sldId id="304" r:id="rId50"/>
    <p:sldId id="280" r:id="rId51"/>
    <p:sldId id="281" r:id="rId52"/>
    <p:sldId id="282" r:id="rId53"/>
    <p:sldId id="375" r:id="rId54"/>
    <p:sldId id="283" r:id="rId55"/>
    <p:sldId id="284" r:id="rId56"/>
    <p:sldId id="329" r:id="rId57"/>
    <p:sldId id="374" r:id="rId58"/>
    <p:sldId id="326" r:id="rId59"/>
    <p:sldId id="330" r:id="rId60"/>
    <p:sldId id="328" r:id="rId61"/>
    <p:sldId id="327" r:id="rId62"/>
    <p:sldId id="258" r:id="rId63"/>
    <p:sldId id="290" r:id="rId64"/>
    <p:sldId id="291" r:id="rId65"/>
    <p:sldId id="289" r:id="rId66"/>
    <p:sldId id="377" r:id="rId67"/>
    <p:sldId id="288" r:id="rId68"/>
    <p:sldId id="292" r:id="rId69"/>
    <p:sldId id="308" r:id="rId70"/>
    <p:sldId id="309" r:id="rId71"/>
    <p:sldId id="378" r:id="rId72"/>
    <p:sldId id="310" r:id="rId73"/>
    <p:sldId id="311" r:id="rId74"/>
    <p:sldId id="312" r:id="rId75"/>
    <p:sldId id="379" r:id="rId76"/>
    <p:sldId id="293" r:id="rId77"/>
    <p:sldId id="294" r:id="rId78"/>
    <p:sldId id="323" r:id="rId79"/>
    <p:sldId id="325" r:id="rId80"/>
    <p:sldId id="324" r:id="rId81"/>
    <p:sldId id="315" r:id="rId82"/>
    <p:sldId id="317" r:id="rId83"/>
    <p:sldId id="318" r:id="rId84"/>
    <p:sldId id="319" r:id="rId85"/>
    <p:sldId id="316" r:id="rId86"/>
    <p:sldId id="332" r:id="rId87"/>
    <p:sldId id="380" r:id="rId88"/>
    <p:sldId id="337" r:id="rId89"/>
    <p:sldId id="333" r:id="rId90"/>
    <p:sldId id="334" r:id="rId91"/>
    <p:sldId id="335" r:id="rId92"/>
    <p:sldId id="381" r:id="rId93"/>
    <p:sldId id="383" r:id="rId94"/>
    <p:sldId id="382" r:id="rId95"/>
    <p:sldId id="384" r:id="rId96"/>
    <p:sldId id="407" r:id="rId97"/>
    <p:sldId id="385" r:id="rId98"/>
    <p:sldId id="386" r:id="rId99"/>
    <p:sldId id="387" r:id="rId100"/>
    <p:sldId id="388" r:id="rId101"/>
    <p:sldId id="389" r:id="rId102"/>
    <p:sldId id="390" r:id="rId103"/>
    <p:sldId id="391" r:id="rId104"/>
    <p:sldId id="392" r:id="rId105"/>
    <p:sldId id="408" r:id="rId106"/>
    <p:sldId id="393" r:id="rId107"/>
    <p:sldId id="394" r:id="rId108"/>
    <p:sldId id="395" r:id="rId109"/>
    <p:sldId id="396" r:id="rId110"/>
    <p:sldId id="397" r:id="rId111"/>
    <p:sldId id="399" r:id="rId112"/>
    <p:sldId id="398" r:id="rId113"/>
    <p:sldId id="400" r:id="rId114"/>
    <p:sldId id="409" r:id="rId115"/>
    <p:sldId id="401" r:id="rId116"/>
    <p:sldId id="402" r:id="rId117"/>
    <p:sldId id="403" r:id="rId118"/>
    <p:sldId id="404" r:id="rId119"/>
    <p:sldId id="405" r:id="rId120"/>
    <p:sldId id="406" r:id="rId121"/>
    <p:sldId id="336" r:id="rId122"/>
    <p:sldId id="339" r:id="rId123"/>
    <p:sldId id="340" r:id="rId124"/>
    <p:sldId id="341" r:id="rId1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0099"/>
    <a:srgbClr val="62CE2C"/>
    <a:srgbClr val="FF3300"/>
    <a:srgbClr val="3333CC"/>
    <a:srgbClr val="6600CC"/>
    <a:srgbClr val="9AE317"/>
    <a:srgbClr val="00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0" autoAdjust="0"/>
    <p:restoredTop sz="94683" autoAdjust="0"/>
  </p:normalViewPr>
  <p:slideViewPr>
    <p:cSldViewPr>
      <p:cViewPr>
        <p:scale>
          <a:sx n="80" d="100"/>
          <a:sy n="80" d="100"/>
        </p:scale>
        <p:origin x="-1674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408"/>
    </p:cViewPr>
  </p:sorterViewPr>
  <p:notesViewPr>
    <p:cSldViewPr>
      <p:cViewPr varScale="1">
        <p:scale>
          <a:sx n="58" d="100"/>
          <a:sy n="58" d="100"/>
        </p:scale>
        <p:origin x="-220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E325B3F-32EB-4E1B-825E-F38BCC7D2A44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145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5ADE53B-8ED0-4EFD-ADFD-FCD622340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75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75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C56F8-B885-48FB-B7E5-CE3240AA3BEB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6D7B7-FCBF-4854-9C9A-99813AB6D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1E46F-BFBB-40AC-AD5C-3186DECE7291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4205C-1EC4-43DD-81DC-926FA986D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1BB4D-BFA6-4030-B18A-EA89220B5244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BD25A-C60F-4466-B74D-48275069D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BA9D5-28E8-41EE-9316-2F9F4CEE97DE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98E0D-0CF1-498A-8806-2DD66FF62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01500-8940-41DA-9EE1-E30C47901565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9E704-51EB-491C-8497-13227565E2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5CA94-5E5C-4E1C-81F9-4EA03F845520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19A87-0ACC-4DC5-B4EB-1E312667C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64A98-75CE-4959-B8E2-4AA0D7C5E2CD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CD121-257E-439F-AFA1-4C2D07254D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B4FB4-4AB4-4019-9A7C-EFF1BF766BA0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0CC19-B0D9-4266-872D-42B70DEF8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F8DC7-749D-4803-9241-1E7E9A518ED7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9DD4D-30EE-43AF-88FD-737581AD1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AF31F-68A3-4023-BE96-AEB676E7F6C4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0B8D4-D77C-4883-8BFD-31EBE5864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B6B0B-48C5-4AC1-B34C-466F9B101DBB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8A31B-9973-4F5F-A541-E09E61F2D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fld id="{BB03E879-14C1-42E5-A23A-72FF87AEEF2D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1A5288B-3977-456C-8378-27722868F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065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065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5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65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65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65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1.xml"/><Relationship Id="rId5" Type="http://schemas.openxmlformats.org/officeDocument/2006/relationships/slide" Target="slide92.xml"/><Relationship Id="rId4" Type="http://schemas.openxmlformats.org/officeDocument/2006/relationships/slide" Target="slide6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" Target="slide92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" Target="slide92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9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" Target="slide92.xml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" Target="slide92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" Target="slide92.xm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" Target="slide92.xml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9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123.xml"/><Relationship Id="rId2" Type="http://schemas.openxmlformats.org/officeDocument/2006/relationships/slide" Target="slide12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slide" Target="slide124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" Target="slide1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" Target="slide121.xml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" Target="slide1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1.xml"/><Relationship Id="rId26" Type="http://schemas.openxmlformats.org/officeDocument/2006/relationships/slide" Target="slide31.xml"/><Relationship Id="rId3" Type="http://schemas.openxmlformats.org/officeDocument/2006/relationships/slide" Target="slide4.xml"/><Relationship Id="rId21" Type="http://schemas.openxmlformats.org/officeDocument/2006/relationships/slide" Target="slide2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30.xml"/><Relationship Id="rId2" Type="http://schemas.openxmlformats.org/officeDocument/2006/relationships/slide" Target="slide3.xml"/><Relationship Id="rId16" Type="http://schemas.openxmlformats.org/officeDocument/2006/relationships/slide" Target="slide18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9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23" Type="http://schemas.openxmlformats.org/officeDocument/2006/relationships/slide" Target="slide27.xml"/><Relationship Id="rId10" Type="http://schemas.openxmlformats.org/officeDocument/2006/relationships/slide" Target="slide12.xml"/><Relationship Id="rId19" Type="http://schemas.openxmlformats.org/officeDocument/2006/relationships/slide" Target="slide22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6.xml"/><Relationship Id="rId27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slide" Target="slide46.xml"/><Relationship Id="rId18" Type="http://schemas.openxmlformats.org/officeDocument/2006/relationships/slide" Target="slide51.xml"/><Relationship Id="rId26" Type="http://schemas.openxmlformats.org/officeDocument/2006/relationships/slide" Target="slide61.xml"/><Relationship Id="rId3" Type="http://schemas.openxmlformats.org/officeDocument/2006/relationships/slide" Target="slide34.xml"/><Relationship Id="rId21" Type="http://schemas.openxmlformats.org/officeDocument/2006/relationships/slide" Target="slide55.xml"/><Relationship Id="rId7" Type="http://schemas.openxmlformats.org/officeDocument/2006/relationships/slide" Target="slide39.xml"/><Relationship Id="rId12" Type="http://schemas.openxmlformats.org/officeDocument/2006/relationships/slide" Target="slide45.xml"/><Relationship Id="rId17" Type="http://schemas.openxmlformats.org/officeDocument/2006/relationships/slide" Target="slide50.xml"/><Relationship Id="rId25" Type="http://schemas.openxmlformats.org/officeDocument/2006/relationships/slide" Target="slide60.xml"/><Relationship Id="rId2" Type="http://schemas.openxmlformats.org/officeDocument/2006/relationships/slide" Target="slide33.xml"/><Relationship Id="rId16" Type="http://schemas.openxmlformats.org/officeDocument/2006/relationships/slide" Target="slide49.xml"/><Relationship Id="rId20" Type="http://schemas.openxmlformats.org/officeDocument/2006/relationships/slide" Target="slide5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7.xml"/><Relationship Id="rId11" Type="http://schemas.openxmlformats.org/officeDocument/2006/relationships/slide" Target="slide44.xml"/><Relationship Id="rId24" Type="http://schemas.openxmlformats.org/officeDocument/2006/relationships/slide" Target="slide59.xml"/><Relationship Id="rId5" Type="http://schemas.openxmlformats.org/officeDocument/2006/relationships/slide" Target="slide36.xml"/><Relationship Id="rId15" Type="http://schemas.openxmlformats.org/officeDocument/2006/relationships/slide" Target="slide48.xml"/><Relationship Id="rId23" Type="http://schemas.openxmlformats.org/officeDocument/2006/relationships/slide" Target="slide58.xml"/><Relationship Id="rId10" Type="http://schemas.openxmlformats.org/officeDocument/2006/relationships/slide" Target="slide43.xml"/><Relationship Id="rId19" Type="http://schemas.openxmlformats.org/officeDocument/2006/relationships/slide" Target="slide52.xml"/><Relationship Id="rId4" Type="http://schemas.openxmlformats.org/officeDocument/2006/relationships/slide" Target="slide35.xml"/><Relationship Id="rId9" Type="http://schemas.openxmlformats.org/officeDocument/2006/relationships/slide" Target="slide42.xml"/><Relationship Id="rId14" Type="http://schemas.openxmlformats.org/officeDocument/2006/relationships/slide" Target="slide47.xml"/><Relationship Id="rId22" Type="http://schemas.openxmlformats.org/officeDocument/2006/relationships/slide" Target="slide56.xml"/><Relationship Id="rId27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77.xml"/><Relationship Id="rId13" Type="http://schemas.openxmlformats.org/officeDocument/2006/relationships/slide" Target="slide82.xml"/><Relationship Id="rId18" Type="http://schemas.openxmlformats.org/officeDocument/2006/relationships/slide" Target="slide65.xml"/><Relationship Id="rId26" Type="http://schemas.openxmlformats.org/officeDocument/2006/relationships/slide" Target="slide91.xml"/><Relationship Id="rId3" Type="http://schemas.openxmlformats.org/officeDocument/2006/relationships/slide" Target="slide70.xml"/><Relationship Id="rId21" Type="http://schemas.openxmlformats.org/officeDocument/2006/relationships/slide" Target="slide68.xml"/><Relationship Id="rId7" Type="http://schemas.openxmlformats.org/officeDocument/2006/relationships/slide" Target="slide76.xml"/><Relationship Id="rId12" Type="http://schemas.openxmlformats.org/officeDocument/2006/relationships/slide" Target="slide81.xml"/><Relationship Id="rId17" Type="http://schemas.openxmlformats.org/officeDocument/2006/relationships/slide" Target="slide63.xml"/><Relationship Id="rId25" Type="http://schemas.openxmlformats.org/officeDocument/2006/relationships/slide" Target="slide90.xml"/><Relationship Id="rId2" Type="http://schemas.openxmlformats.org/officeDocument/2006/relationships/slide" Target="slide69.xml"/><Relationship Id="rId16" Type="http://schemas.openxmlformats.org/officeDocument/2006/relationships/slide" Target="slide85.xml"/><Relationship Id="rId20" Type="http://schemas.openxmlformats.org/officeDocument/2006/relationships/slide" Target="slide6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4.xml"/><Relationship Id="rId11" Type="http://schemas.openxmlformats.org/officeDocument/2006/relationships/slide" Target="slide80.xml"/><Relationship Id="rId24" Type="http://schemas.openxmlformats.org/officeDocument/2006/relationships/slide" Target="slide89.xml"/><Relationship Id="rId5" Type="http://schemas.openxmlformats.org/officeDocument/2006/relationships/slide" Target="slide73.xml"/><Relationship Id="rId15" Type="http://schemas.openxmlformats.org/officeDocument/2006/relationships/slide" Target="slide84.xml"/><Relationship Id="rId23" Type="http://schemas.openxmlformats.org/officeDocument/2006/relationships/slide" Target="slide88.xml"/><Relationship Id="rId10" Type="http://schemas.openxmlformats.org/officeDocument/2006/relationships/slide" Target="slide79.xml"/><Relationship Id="rId19" Type="http://schemas.openxmlformats.org/officeDocument/2006/relationships/slide" Target="slide64.xml"/><Relationship Id="rId4" Type="http://schemas.openxmlformats.org/officeDocument/2006/relationships/slide" Target="slide72.xml"/><Relationship Id="rId9" Type="http://schemas.openxmlformats.org/officeDocument/2006/relationships/slide" Target="slide78.xml"/><Relationship Id="rId14" Type="http://schemas.openxmlformats.org/officeDocument/2006/relationships/slide" Target="slide83.xml"/><Relationship Id="rId22" Type="http://schemas.openxmlformats.org/officeDocument/2006/relationships/slide" Target="slide86.xml"/><Relationship Id="rId27" Type="http://schemas.openxmlformats.org/officeDocument/2006/relationships/slide" Target="slide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87.xml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slide" Target="slide100.xml"/><Relationship Id="rId13" Type="http://schemas.openxmlformats.org/officeDocument/2006/relationships/slide" Target="slide105.xml"/><Relationship Id="rId18" Type="http://schemas.openxmlformats.org/officeDocument/2006/relationships/slide" Target="slide111.xml"/><Relationship Id="rId26" Type="http://schemas.openxmlformats.org/officeDocument/2006/relationships/slide" Target="slide120.xml"/><Relationship Id="rId3" Type="http://schemas.openxmlformats.org/officeDocument/2006/relationships/slide" Target="slide94.xml"/><Relationship Id="rId21" Type="http://schemas.openxmlformats.org/officeDocument/2006/relationships/slide" Target="slide114.xml"/><Relationship Id="rId7" Type="http://schemas.openxmlformats.org/officeDocument/2006/relationships/slide" Target="slide99.xml"/><Relationship Id="rId12" Type="http://schemas.openxmlformats.org/officeDocument/2006/relationships/slide" Target="slide104.xml"/><Relationship Id="rId17" Type="http://schemas.openxmlformats.org/officeDocument/2006/relationships/slide" Target="slide110.xml"/><Relationship Id="rId25" Type="http://schemas.openxmlformats.org/officeDocument/2006/relationships/slide" Target="slide119.xml"/><Relationship Id="rId2" Type="http://schemas.openxmlformats.org/officeDocument/2006/relationships/slide" Target="slide93.xml"/><Relationship Id="rId16" Type="http://schemas.openxmlformats.org/officeDocument/2006/relationships/slide" Target="slide109.xml"/><Relationship Id="rId20" Type="http://schemas.openxmlformats.org/officeDocument/2006/relationships/slide" Target="slide1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8.xml"/><Relationship Id="rId11" Type="http://schemas.openxmlformats.org/officeDocument/2006/relationships/slide" Target="slide103.xml"/><Relationship Id="rId24" Type="http://schemas.openxmlformats.org/officeDocument/2006/relationships/slide" Target="slide118.xml"/><Relationship Id="rId5" Type="http://schemas.openxmlformats.org/officeDocument/2006/relationships/slide" Target="slide96.xml"/><Relationship Id="rId15" Type="http://schemas.openxmlformats.org/officeDocument/2006/relationships/slide" Target="slide108.xml"/><Relationship Id="rId23" Type="http://schemas.openxmlformats.org/officeDocument/2006/relationships/slide" Target="slide117.xml"/><Relationship Id="rId10" Type="http://schemas.openxmlformats.org/officeDocument/2006/relationships/slide" Target="slide102.xml"/><Relationship Id="rId19" Type="http://schemas.openxmlformats.org/officeDocument/2006/relationships/slide" Target="slide112.xml"/><Relationship Id="rId4" Type="http://schemas.openxmlformats.org/officeDocument/2006/relationships/slide" Target="slide95.xml"/><Relationship Id="rId9" Type="http://schemas.openxmlformats.org/officeDocument/2006/relationships/slide" Target="slide101.xml"/><Relationship Id="rId14" Type="http://schemas.openxmlformats.org/officeDocument/2006/relationships/slide" Target="slide107.xml"/><Relationship Id="rId22" Type="http://schemas.openxmlformats.org/officeDocument/2006/relationships/slide" Target="slide116.xml"/><Relationship Id="rId27" Type="http://schemas.openxmlformats.org/officeDocument/2006/relationships/slide" Target="slide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" Target="slide92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" Target="slide92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" Target="slide92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9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" Target="slide9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План игры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71600" y="1628775"/>
            <a:ext cx="7772400" cy="40354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2" action="ppaction://hlinksldjump"/>
              </a:rPr>
              <a:t>1 раунд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3" action="ppaction://hlinksldjump"/>
              </a:rPr>
              <a:t>2 раунд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4" action="ppaction://hlinksldjump"/>
              </a:rPr>
              <a:t>3 </a:t>
            </a:r>
            <a:r>
              <a:rPr lang="ru-RU" dirty="0" smtClean="0">
                <a:latin typeface="Comic Sans MS" pitchFamily="66" charset="0"/>
                <a:hlinkClick r:id="rId4" action="ppaction://hlinksldjump"/>
              </a:rPr>
              <a:t>раунд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5" action="ppaction://hlinksldjump"/>
              </a:rPr>
              <a:t>4 раунд</a:t>
            </a:r>
            <a:endParaRPr lang="ru-RU" dirty="0" smtClean="0">
              <a:latin typeface="Arial" charset="0"/>
            </a:endParaRPr>
          </a:p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6" action="ppaction://hlinksldjump"/>
              </a:rPr>
              <a:t>Финальный раунд</a:t>
            </a:r>
            <a:endParaRPr lang="ru-RU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Термины</a:t>
            </a:r>
            <a:r>
              <a:rPr lang="ru-RU">
                <a:latin typeface="Comic Sans MS" pitchFamily="66" charset="0"/>
              </a:rPr>
              <a:t> - 200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700213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Протекционизм</a:t>
            </a:r>
            <a:endParaRPr lang="ru-RU" dirty="0">
              <a:latin typeface="Arial" charset="0"/>
            </a:endParaRPr>
          </a:p>
        </p:txBody>
      </p:sp>
      <p:sp>
        <p:nvSpPr>
          <p:cNvPr id="2457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Северная война -200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Союзники «Северного союза»?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5" name="AutoShape 4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Северная война -300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Чем окончился первый год войны для союзников? Что сделал Петр1?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5" name="AutoShape 4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Северная война -400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за сражение?</a:t>
            </a:r>
            <a:endParaRPr lang="ru-RU" sz="2800" dirty="0" smtClean="0">
              <a:latin typeface="Arial" charset="0"/>
            </a:endParaRPr>
          </a:p>
        </p:txBody>
      </p:sp>
      <p:pic>
        <p:nvPicPr>
          <p:cNvPr id="3074" name="Picture 2" descr="D:\Downloads\викторины по истории\8 кл ист-картинки\гангут.jpeg"/>
          <p:cNvPicPr>
            <a:picLocks noChangeAspect="1" noChangeArrowheads="1"/>
          </p:cNvPicPr>
          <p:nvPr/>
        </p:nvPicPr>
        <p:blipFill>
          <a:blip r:embed="rId2"/>
          <a:srcRect t="10122"/>
          <a:stretch>
            <a:fillRect/>
          </a:stretch>
        </p:blipFill>
        <p:spPr bwMode="auto">
          <a:xfrm>
            <a:off x="2000232" y="2285992"/>
            <a:ext cx="6655348" cy="43775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57818" y="4286256"/>
            <a:ext cx="1428760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928926" y="5429264"/>
            <a:ext cx="428628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AutoShape 4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Северная война -500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за сражение?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106499" name="AutoShape 4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50" name="Picture 2" descr="D:\Downloads\викторины по истории\8 кл ист-картинки\POLTAVSKAYa_BITVA-1.jpg"/>
          <p:cNvPicPr>
            <a:picLocks noChangeAspect="1" noChangeArrowheads="1"/>
          </p:cNvPicPr>
          <p:nvPr/>
        </p:nvPicPr>
        <p:blipFill>
          <a:blip r:embed="rId3"/>
          <a:srcRect t="5234"/>
          <a:stretch>
            <a:fillRect/>
          </a:stretch>
        </p:blipFill>
        <p:spPr bwMode="auto">
          <a:xfrm>
            <a:off x="4929190" y="1142984"/>
            <a:ext cx="3529014" cy="550816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500826" y="5357826"/>
            <a:ext cx="642942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Дворцовые перевороты - 100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Причины дворцовых переворотов?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106499" name="AutoShape 4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Дворцовые перевороты - 200</a:t>
            </a:r>
            <a:endParaRPr lang="ru-RU" sz="4000" dirty="0" smtClean="0">
              <a:latin typeface="Comic Sans MS" pitchFamily="66" charset="0"/>
            </a:endParaRPr>
          </a:p>
        </p:txBody>
      </p:sp>
      <p:sp>
        <p:nvSpPr>
          <p:cNvPr id="9216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20025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mtClean="0">
              <a:latin typeface="Arial" charset="0"/>
            </a:endParaRPr>
          </a:p>
        </p:txBody>
      </p:sp>
      <p:pic>
        <p:nvPicPr>
          <p:cNvPr id="102404" name="Picture 7" descr="33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2060575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4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Дворцовые перевороты - 200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46028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 назывался Главный управляющий орган при Екатерине1 и Петре2? 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Кто в нем был главным – т.е. фактическим правителем России на тот момент</a:t>
            </a:r>
            <a:r>
              <a:rPr lang="ru-RU" sz="2800" dirty="0" smtClean="0">
                <a:latin typeface="Arial" charset="0"/>
              </a:rPr>
              <a:t>?</a:t>
            </a:r>
            <a:endParaRPr lang="ru-RU" sz="2800" dirty="0" smtClean="0">
              <a:latin typeface="Arial" charset="0"/>
            </a:endParaRPr>
          </a:p>
        </p:txBody>
      </p:sp>
      <p:pic>
        <p:nvPicPr>
          <p:cNvPr id="4098" name="Picture 2" descr="D:\Downloads\викторины по истории\8 кл ист-картинки\Portrait_of_Alexander_Danilovich_Menshik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500173"/>
            <a:ext cx="3474439" cy="4295275"/>
          </a:xfrm>
          <a:prstGeom prst="rect">
            <a:avLst/>
          </a:prstGeom>
          <a:noFill/>
        </p:spPr>
      </p:pic>
      <p:sp>
        <p:nvSpPr>
          <p:cNvPr id="6" name="AutoShape 4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Дворцовые перевороты - 300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571612"/>
            <a:ext cx="3388366" cy="4500594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Кто эта царица? Как называлось ее правление по имени ее фаворита?</a:t>
            </a:r>
            <a:endParaRPr lang="ru-RU" sz="2800" dirty="0" smtClean="0">
              <a:latin typeface="Arial" charset="0"/>
            </a:endParaRPr>
          </a:p>
        </p:txBody>
      </p:sp>
      <p:pic>
        <p:nvPicPr>
          <p:cNvPr id="5123" name="Picture 3" descr="D:\Downloads\викторины по истории\8 кл ист-картинки\Анна Иоаннов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214422"/>
            <a:ext cx="2971805" cy="4213192"/>
          </a:xfrm>
          <a:prstGeom prst="rect">
            <a:avLst/>
          </a:prstGeom>
          <a:noFill/>
        </p:spPr>
      </p:pic>
      <p:pic>
        <p:nvPicPr>
          <p:cNvPr id="5122" name="Picture 2" descr="D:\Downloads\викторины по истории\8 кл ист-картинки\биро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3143248"/>
            <a:ext cx="2745922" cy="3455753"/>
          </a:xfrm>
          <a:prstGeom prst="rect">
            <a:avLst/>
          </a:prstGeom>
          <a:noFill/>
        </p:spPr>
      </p:pic>
      <p:sp>
        <p:nvSpPr>
          <p:cNvPr id="7" name="AutoShape 4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Дворцовые перевороты - 400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4317060" cy="4586282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Дочь Петра1</a:t>
            </a:r>
            <a:r>
              <a:rPr lang="ru-RU" sz="2800" dirty="0" smtClean="0">
                <a:latin typeface="Arial" charset="0"/>
              </a:rPr>
              <a:t>? 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Какая крупная война в Европе произошла при ней?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Какой университет был при ней создан?</a:t>
            </a:r>
            <a:endParaRPr lang="ru-RU" sz="2800" dirty="0" smtClean="0">
              <a:latin typeface="Arial" charset="0"/>
            </a:endParaRPr>
          </a:p>
        </p:txBody>
      </p:sp>
      <p:pic>
        <p:nvPicPr>
          <p:cNvPr id="6146" name="Picture 2" descr="D:\Downloads\викторины по истории\8 кл ист-картинки\елизаве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5863" y="1285860"/>
            <a:ext cx="3469521" cy="4357718"/>
          </a:xfrm>
          <a:prstGeom prst="rect">
            <a:avLst/>
          </a:prstGeom>
          <a:noFill/>
        </p:spPr>
      </p:pic>
      <p:sp>
        <p:nvSpPr>
          <p:cNvPr id="6" name="AutoShape 4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Дворцовые перевороты - 500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4031308" cy="4872034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В чем противоречивость сведений о Петре3?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За что его ненавидела гвардия?</a:t>
            </a:r>
            <a:endParaRPr lang="ru-RU" sz="2800" dirty="0" smtClean="0">
              <a:latin typeface="Arial" charset="0"/>
            </a:endParaRPr>
          </a:p>
        </p:txBody>
      </p:sp>
      <p:pic>
        <p:nvPicPr>
          <p:cNvPr id="7170" name="Picture 2" descr="D:\Downloads\викторины по истории\8 кл ист-картинки\петр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142984"/>
            <a:ext cx="4157666" cy="5427704"/>
          </a:xfrm>
          <a:prstGeom prst="rect">
            <a:avLst/>
          </a:prstGeom>
          <a:noFill/>
        </p:spPr>
      </p:pic>
      <p:sp>
        <p:nvSpPr>
          <p:cNvPr id="6" name="AutoShape 4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Термины</a:t>
            </a:r>
            <a:r>
              <a:rPr lang="ru-RU">
                <a:latin typeface="Comic Sans MS" pitchFamily="66" charset="0"/>
              </a:rPr>
              <a:t> – 300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6660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Абсолютная власть монарха?</a:t>
            </a:r>
          </a:p>
        </p:txBody>
      </p:sp>
      <p:sp>
        <p:nvSpPr>
          <p:cNvPr id="2560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Русско-турецкие войны -100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err="1" smtClean="0">
                <a:latin typeface="Arial" charset="0"/>
              </a:rPr>
              <a:t>Румянцевская</a:t>
            </a:r>
            <a:r>
              <a:rPr lang="ru-RU" sz="2800" dirty="0" smtClean="0">
                <a:latin typeface="Arial" charset="0"/>
              </a:rPr>
              <a:t> война?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Суворовская война?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5" name="AutoShape 4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Русско-турецкие войны -200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1783</a:t>
            </a:r>
            <a:r>
              <a:rPr lang="ru-RU" sz="2800" dirty="0" smtClean="0">
                <a:latin typeface="Arial" charset="0"/>
              </a:rPr>
              <a:t>?</a:t>
            </a:r>
          </a:p>
          <a:p>
            <a:pPr eaLnBrk="1" hangingPunct="1">
              <a:lnSpc>
                <a:spcPct val="85000"/>
              </a:lnSpc>
              <a:defRPr/>
            </a:pPr>
            <a:endParaRPr lang="ru-RU" sz="2800" dirty="0" smtClean="0">
              <a:latin typeface="Arial" charset="0"/>
            </a:endParaRPr>
          </a:p>
        </p:txBody>
      </p:sp>
      <p:sp>
        <p:nvSpPr>
          <p:cNvPr id="6" name="AutoShape 4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Русско-турецкие войны -300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за сражение? Когда оно было?</a:t>
            </a:r>
            <a:endParaRPr lang="ru-RU" sz="2800" dirty="0" smtClean="0">
              <a:latin typeface="Arial" charset="0"/>
            </a:endParaRPr>
          </a:p>
        </p:txBody>
      </p:sp>
      <p:pic>
        <p:nvPicPr>
          <p:cNvPr id="8194" name="Picture 2" descr="D:\Downloads\викторины по истории\8 кл ист-картинки\карта чес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214554"/>
            <a:ext cx="5625594" cy="4366133"/>
          </a:xfrm>
          <a:prstGeom prst="rect">
            <a:avLst/>
          </a:prstGeom>
          <a:noFill/>
        </p:spPr>
      </p:pic>
      <p:sp>
        <p:nvSpPr>
          <p:cNvPr id="6" name="AutoShape 4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Русско-турецкие войны -400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заставило Россию быстро подписать мир с Турцией в 1774 году?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5" name="AutoShape 4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33375"/>
            <a:ext cx="895985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Русско-турецкие войны -500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778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mtClean="0">
              <a:latin typeface="Arial" charset="0"/>
            </a:endParaRPr>
          </a:p>
        </p:txBody>
      </p:sp>
      <p:pic>
        <p:nvPicPr>
          <p:cNvPr id="86020" name="Picture 6" descr="10-40-7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484313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4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Русско-турецкие войны -500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8103274" cy="4586282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Какая крепость была взята?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В чем причина успехов Суворова?</a:t>
            </a:r>
            <a:endParaRPr lang="ru-RU" sz="2800" dirty="0" smtClean="0">
              <a:latin typeface="Arial" charset="0"/>
            </a:endParaRPr>
          </a:p>
        </p:txBody>
      </p:sp>
      <p:pic>
        <p:nvPicPr>
          <p:cNvPr id="9218" name="Picture 2" descr="D:\Downloads\викторины по истории\8 кл ист-картинки\измаил.jpg"/>
          <p:cNvPicPr>
            <a:picLocks noChangeAspect="1" noChangeArrowheads="1"/>
          </p:cNvPicPr>
          <p:nvPr/>
        </p:nvPicPr>
        <p:blipFill>
          <a:blip r:embed="rId2"/>
          <a:srcRect t="11660"/>
          <a:stretch>
            <a:fillRect/>
          </a:stretch>
        </p:blipFill>
        <p:spPr bwMode="auto">
          <a:xfrm>
            <a:off x="2571736" y="2786058"/>
            <a:ext cx="6244925" cy="35718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929322" y="4214818"/>
            <a:ext cx="500066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AutoShape 4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Культура и наука - 100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Первый русский музей? Когда он был учрежден?</a:t>
            </a:r>
            <a:endParaRPr lang="ru-RU" sz="2800" dirty="0" smtClean="0">
              <a:latin typeface="Arial" charset="0"/>
            </a:endParaRPr>
          </a:p>
        </p:txBody>
      </p:sp>
      <p:pic>
        <p:nvPicPr>
          <p:cNvPr id="10242" name="Picture 2" descr="D:\Downloads\викторины по истории\8 кл ист-картинки\кунсткаме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571744"/>
            <a:ext cx="6128360" cy="4057645"/>
          </a:xfrm>
          <a:prstGeom prst="rect">
            <a:avLst/>
          </a:prstGeom>
          <a:noFill/>
        </p:spPr>
      </p:pic>
      <p:sp>
        <p:nvSpPr>
          <p:cNvPr id="6" name="AutoShape 4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Культура и наука - 200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Создание Академии наук в Петербурге?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5" name="AutoShape 4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Культура и наука - 300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Архитектор создавший здание Зимнего дворца в Петербурге (</a:t>
            </a:r>
            <a:r>
              <a:rPr lang="ru-RU" sz="2800" dirty="0" err="1" smtClean="0">
                <a:latin typeface="Arial" charset="0"/>
              </a:rPr>
              <a:t>эрмитаж</a:t>
            </a:r>
            <a:r>
              <a:rPr lang="ru-RU" sz="2800" dirty="0" smtClean="0">
                <a:latin typeface="Arial" charset="0"/>
              </a:rPr>
              <a:t>)</a:t>
            </a:r>
            <a:r>
              <a:rPr lang="ru-RU" sz="2800" dirty="0" smtClean="0">
                <a:latin typeface="Arial" charset="0"/>
              </a:rPr>
              <a:t>?</a:t>
            </a:r>
            <a:endParaRPr lang="ru-RU" sz="2800" dirty="0" smtClean="0">
              <a:latin typeface="Arial" charset="0"/>
            </a:endParaRPr>
          </a:p>
        </p:txBody>
      </p:sp>
      <p:pic>
        <p:nvPicPr>
          <p:cNvPr id="11266" name="Picture 2" descr="D:\Downloads\викторины по истории\8 кл ист-картинки\зимний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571744"/>
            <a:ext cx="5786478" cy="3859536"/>
          </a:xfrm>
          <a:prstGeom prst="rect">
            <a:avLst/>
          </a:prstGeom>
          <a:noFill/>
        </p:spPr>
      </p:pic>
      <p:pic>
        <p:nvPicPr>
          <p:cNvPr id="11267" name="Picture 3" descr="D:\Downloads\викторины по истории\8 кл ист-картинки\растрелли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714620"/>
            <a:ext cx="2939687" cy="3721122"/>
          </a:xfrm>
          <a:prstGeom prst="rect">
            <a:avLst/>
          </a:prstGeom>
          <a:noFill/>
        </p:spPr>
      </p:pic>
      <p:sp>
        <p:nvSpPr>
          <p:cNvPr id="7" name="AutoShape 4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Культура и наука - 400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Кто создал этот памятник?</a:t>
            </a:r>
            <a:endParaRPr lang="ru-RU" sz="2800" dirty="0" smtClean="0">
              <a:latin typeface="Arial" charset="0"/>
            </a:endParaRPr>
          </a:p>
        </p:txBody>
      </p:sp>
      <p:pic>
        <p:nvPicPr>
          <p:cNvPr id="12290" name="Picture 2" descr="D:\Downloads\викторины по истории\8 кл ист-картинки\всадник.jpg"/>
          <p:cNvPicPr>
            <a:picLocks noChangeAspect="1" noChangeArrowheads="1"/>
          </p:cNvPicPr>
          <p:nvPr/>
        </p:nvPicPr>
        <p:blipFill>
          <a:blip r:embed="rId2"/>
          <a:srcRect r="30851"/>
          <a:stretch>
            <a:fillRect/>
          </a:stretch>
        </p:blipFill>
        <p:spPr bwMode="auto">
          <a:xfrm>
            <a:off x="3143240" y="2143116"/>
            <a:ext cx="5643602" cy="4591372"/>
          </a:xfrm>
          <a:prstGeom prst="rect">
            <a:avLst/>
          </a:prstGeom>
          <a:noFill/>
        </p:spPr>
      </p:pic>
      <p:sp>
        <p:nvSpPr>
          <p:cNvPr id="6" name="AutoShape 4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Термины</a:t>
            </a:r>
            <a:r>
              <a:rPr lang="ru-RU">
                <a:latin typeface="Comic Sans MS" pitchFamily="66" charset="0"/>
              </a:rPr>
              <a:t> - 400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6660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Экономическая политика, при которой вывоз товаров из страны превышает ввоз, при этом основная прибыль от торговли должна идти в государственную казну</a:t>
            </a:r>
          </a:p>
          <a:p>
            <a:pPr eaLnBrk="1" hangingPunct="1">
              <a:defRPr/>
            </a:pPr>
            <a:endParaRPr lang="ru-RU" dirty="0" smtClean="0">
              <a:latin typeface="Arial" charset="0"/>
            </a:endParaRPr>
          </a:p>
        </p:txBody>
      </p:sp>
      <p:sp>
        <p:nvSpPr>
          <p:cNvPr id="2662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Культура и наука - 500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71472" y="1214422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Автор этой первой русской мозаичной картины?</a:t>
            </a:r>
            <a:endParaRPr lang="ru-RU" sz="2800" dirty="0" smtClean="0">
              <a:latin typeface="Arial" charset="0"/>
            </a:endParaRPr>
          </a:p>
        </p:txBody>
      </p:sp>
      <p:pic>
        <p:nvPicPr>
          <p:cNvPr id="13314" name="Picture 2" descr="D:\Downloads\викторины по истории\8 кл ист-картинки\мозаика Ломоносо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000240"/>
            <a:ext cx="7143750" cy="4857760"/>
          </a:xfrm>
          <a:prstGeom prst="rect">
            <a:avLst/>
          </a:prstGeom>
          <a:noFill/>
        </p:spPr>
      </p:pic>
      <p:sp>
        <p:nvSpPr>
          <p:cNvPr id="6" name="AutoShape 4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57158" y="592933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Финальный раунд</a:t>
            </a:r>
          </a:p>
        </p:txBody>
      </p:sp>
      <p:sp>
        <p:nvSpPr>
          <p:cNvPr id="9728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u="sng" dirty="0" smtClean="0">
                <a:solidFill>
                  <a:schemeClr val="hlink"/>
                </a:solidFill>
                <a:latin typeface="Arial" charset="0"/>
                <a:cs typeface="Times New Roman" pitchFamily="18" charset="0"/>
                <a:hlinkClick r:id="rId2" action="ppaction://hlinksldjump"/>
              </a:rPr>
              <a:t>Загадка</a:t>
            </a:r>
            <a:endParaRPr lang="ru-RU" u="sng" dirty="0" smtClean="0">
              <a:solidFill>
                <a:schemeClr val="hlink"/>
              </a:solidFill>
              <a:latin typeface="Arial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u="sng" dirty="0" smtClean="0">
                <a:solidFill>
                  <a:schemeClr val="hlink"/>
                </a:solidFill>
                <a:latin typeface="Arial" charset="0"/>
                <a:cs typeface="Times New Roman" pitchFamily="18" charset="0"/>
                <a:hlinkClick r:id="rId3" action="ppaction://hlinksldjump"/>
              </a:rPr>
              <a:t>Символы</a:t>
            </a:r>
            <a:endParaRPr lang="ru-RU" u="sng" dirty="0" smtClean="0">
              <a:solidFill>
                <a:schemeClr val="hlink"/>
              </a:solidFill>
              <a:latin typeface="Arial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u="sng" dirty="0" smtClean="0">
                <a:solidFill>
                  <a:schemeClr val="hlink"/>
                </a:solidFill>
                <a:latin typeface="Arial" charset="0"/>
                <a:cs typeface="Times New Roman" pitchFamily="18" charset="0"/>
                <a:hlinkClick r:id="rId4" action="ppaction://hlinksldjump"/>
              </a:rPr>
              <a:t>Третий лишний…</a:t>
            </a:r>
            <a:endParaRPr lang="ru-RU" u="sng" dirty="0" smtClean="0">
              <a:solidFill>
                <a:schemeClr val="hlink"/>
              </a:solidFill>
              <a:latin typeface="Arial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ru-RU" u="sng" dirty="0" smtClean="0">
              <a:solidFill>
                <a:schemeClr val="hlink"/>
              </a:solidFill>
              <a:cs typeface="Times New Roman" pitchFamily="18" charset="0"/>
            </a:endParaRPr>
          </a:p>
        </p:txBody>
      </p:sp>
      <p:sp>
        <p:nvSpPr>
          <p:cNvPr id="108547" name="AutoShape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Загадка</a:t>
            </a:r>
          </a:p>
        </p:txBody>
      </p:sp>
      <p:sp>
        <p:nvSpPr>
          <p:cNvPr id="993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42910" y="1357298"/>
            <a:ext cx="8027987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dirty="0" smtClean="0">
                <a:latin typeface="Arial" charset="0"/>
              </a:rPr>
              <a:t>Как этот знак проник в русский герб</a:t>
            </a:r>
            <a:r>
              <a:rPr lang="ru-RU" dirty="0" smtClean="0">
                <a:latin typeface="Arial" charset="0"/>
              </a:rPr>
              <a:t>?</a:t>
            </a:r>
            <a:endParaRPr lang="ru-RU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dirty="0" smtClean="0">
              <a:latin typeface="Arial" charset="0"/>
            </a:endParaRPr>
          </a:p>
        </p:txBody>
      </p:sp>
      <p:sp>
        <p:nvSpPr>
          <p:cNvPr id="10957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790575" cy="647700"/>
          </a:xfrm>
          <a:prstGeom prst="actionButtonHome">
            <a:avLst/>
          </a:prstGeom>
          <a:solidFill>
            <a:schemeClr val="folHlink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39" name="Picture 3" descr="D:\Downloads\викторины по истории\8 кл ист-картинки\герб с крестом.jpg"/>
          <p:cNvPicPr>
            <a:picLocks noChangeAspect="1" noChangeArrowheads="1"/>
          </p:cNvPicPr>
          <p:nvPr/>
        </p:nvPicPr>
        <p:blipFill>
          <a:blip r:embed="rId3"/>
          <a:srcRect r="46417" b="15628"/>
          <a:stretch>
            <a:fillRect/>
          </a:stretch>
        </p:blipFill>
        <p:spPr bwMode="auto">
          <a:xfrm>
            <a:off x="1354998" y="2143116"/>
            <a:ext cx="3957458" cy="4502167"/>
          </a:xfrm>
          <a:prstGeom prst="rect">
            <a:avLst/>
          </a:prstGeom>
          <a:noFill/>
        </p:spPr>
      </p:pic>
      <p:pic>
        <p:nvPicPr>
          <p:cNvPr id="14340" name="Picture 4" descr="D:\Downloads\викторины по истории\8 кл ист-картинки\Kros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2214554"/>
            <a:ext cx="30480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Символы</a:t>
            </a:r>
          </a:p>
        </p:txBody>
      </p:sp>
      <p:sp>
        <p:nvSpPr>
          <p:cNvPr id="1003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Что означал этот знак?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11059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790575" cy="647700"/>
          </a:xfrm>
          <a:prstGeom prst="actionButtonHome">
            <a:avLst/>
          </a:prstGeom>
          <a:solidFill>
            <a:schemeClr val="folHlink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2" descr="D:\Downloads\викторины по истории\8 кл ист-картинки\бород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857496"/>
            <a:ext cx="6431792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560" y="548680"/>
            <a:ext cx="8110537" cy="912812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Кто здесь лишний</a:t>
            </a:r>
            <a:r>
              <a:rPr lang="ru-RU" sz="4000" dirty="0" smtClean="0">
                <a:latin typeface="Comic Sans MS" pitchFamily="66" charset="0"/>
              </a:rPr>
              <a:t>…</a:t>
            </a:r>
          </a:p>
        </p:txBody>
      </p:sp>
      <p:sp>
        <p:nvSpPr>
          <p:cNvPr id="111619" name="AutoShape 3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790575" cy="647700"/>
          </a:xfrm>
          <a:prstGeom prst="actionButtonHome">
            <a:avLst/>
          </a:prstGeom>
          <a:solidFill>
            <a:schemeClr val="folHlink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62" name="Picture 2" descr="D:\Downloads\викторины по истории\8 кл ист-картинки\суворов.jpg"/>
          <p:cNvPicPr>
            <a:picLocks noChangeAspect="1" noChangeArrowheads="1"/>
          </p:cNvPicPr>
          <p:nvPr/>
        </p:nvPicPr>
        <p:blipFill>
          <a:blip r:embed="rId3"/>
          <a:srcRect l="21250" r="23765"/>
          <a:stretch>
            <a:fillRect/>
          </a:stretch>
        </p:blipFill>
        <p:spPr bwMode="auto">
          <a:xfrm>
            <a:off x="5953134" y="1571613"/>
            <a:ext cx="2833707" cy="36433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363" name="Picture 3" descr="D:\Downloads\викторины по истории\8 кл ист-картинки\ушаков.jpg"/>
          <p:cNvPicPr>
            <a:picLocks noChangeAspect="1" noChangeArrowheads="1"/>
          </p:cNvPicPr>
          <p:nvPr/>
        </p:nvPicPr>
        <p:blipFill>
          <a:blip r:embed="rId4"/>
          <a:srcRect l="9091" t="4967" r="6818" b="8936"/>
          <a:stretch>
            <a:fillRect/>
          </a:stretch>
        </p:blipFill>
        <p:spPr bwMode="auto">
          <a:xfrm>
            <a:off x="2928926" y="2214554"/>
            <a:ext cx="3010013" cy="42302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364" name="Picture 4" descr="D:\Downloads\викторины по истории\8 кл ист-картинки\напоелон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571612"/>
            <a:ext cx="2938434" cy="382034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Термины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700808"/>
            <a:ext cx="778720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Главный юридический документ, устанавливающий основы государственного и общественного строя и закрепляющий правовой статус личности?</a:t>
            </a:r>
          </a:p>
        </p:txBody>
      </p:sp>
      <p:sp>
        <p:nvSpPr>
          <p:cNvPr id="2765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-ЕР-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59632" y="1700808"/>
            <a:ext cx="720090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Главный лидер якобинцев</a:t>
            </a:r>
          </a:p>
        </p:txBody>
      </p:sp>
      <p:sp>
        <p:nvSpPr>
          <p:cNvPr id="2867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333375"/>
            <a:ext cx="77724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-ЕР-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71600" y="1844824"/>
            <a:ext cx="7456488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>
                <a:latin typeface="Arial" charset="0"/>
              </a:rPr>
              <a:t>Уничтожение противников с целью их запугивания называется…</a:t>
            </a:r>
          </a:p>
        </p:txBody>
      </p:sp>
      <p:sp>
        <p:nvSpPr>
          <p:cNvPr id="2969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-ЕР-</a:t>
            </a:r>
            <a:r>
              <a:rPr lang="ru-RU" smtClean="0">
                <a:latin typeface="Comic Sans MS" pitchFamily="66" charset="0"/>
              </a:rPr>
              <a:t> - 300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6660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Скажите по-другому «независимость»</a:t>
            </a:r>
          </a:p>
        </p:txBody>
      </p:sp>
      <p:sp>
        <p:nvSpPr>
          <p:cNvPr id="3072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-ЕР-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20025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Именно такое государственное устройство имела Франция после прихода к власти Наполеона</a:t>
            </a:r>
          </a:p>
        </p:txBody>
      </p:sp>
      <p:sp>
        <p:nvSpPr>
          <p:cNvPr id="3174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-ЕР-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Обновление, изменение чего-либо в соответствии с современными требованиями</a:t>
            </a:r>
          </a:p>
        </p:txBody>
      </p:sp>
      <p:sp>
        <p:nvSpPr>
          <p:cNvPr id="3277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4455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Просвещенная монархия</a:t>
            </a:r>
            <a:r>
              <a:rPr lang="ru-RU" sz="3600" dirty="0" smtClean="0">
                <a:latin typeface="Comic Sans MS" pitchFamily="66" charset="0"/>
              </a:rPr>
              <a:t> </a:t>
            </a:r>
            <a:r>
              <a:rPr lang="ru-RU" sz="3600" dirty="0">
                <a:latin typeface="Comic Sans MS" pitchFamily="66" charset="0"/>
              </a:rPr>
              <a:t>- 100</a:t>
            </a:r>
          </a:p>
        </p:txBody>
      </p:sp>
      <p:sp>
        <p:nvSpPr>
          <p:cNvPr id="33795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3796" name="Picture 7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916832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984" name="Group 208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Искусство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Термины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-ЕР-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Просвещенная монархия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Их знают все…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53" name="Rectangle 200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>
                <a:latin typeface="Comic Sans MS" pitchFamily="66" charset="0"/>
              </a:rPr>
              <a:t>1 раунд</a:t>
            </a:r>
          </a:p>
        </p:txBody>
      </p:sp>
      <p:sp>
        <p:nvSpPr>
          <p:cNvPr id="16430" name="AutoShape 209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4455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Просвещенная монархия</a:t>
            </a:r>
            <a:r>
              <a:rPr lang="ru-RU" sz="4000" dirty="0" smtClean="0">
                <a:latin typeface="Comic Sans MS" pitchFamily="66" charset="0"/>
              </a:rPr>
              <a:t>- </a:t>
            </a:r>
            <a:r>
              <a:rPr lang="ru-RU" sz="4000" dirty="0">
                <a:latin typeface="Comic Sans MS" pitchFamily="66" charset="0"/>
              </a:rPr>
              <a:t>100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58888" y="1341438"/>
            <a:ext cx="7057528" cy="395977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Мать 16 детей и королева, сумевшая отстоять свою страну в войне с несколькими державами?</a:t>
            </a:r>
            <a:endParaRPr lang="ru-RU" sz="2800" dirty="0">
              <a:latin typeface="Arial" charset="0"/>
            </a:endParaRPr>
          </a:p>
        </p:txBody>
      </p:sp>
      <p:sp>
        <p:nvSpPr>
          <p:cNvPr id="34819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46" name="Picture 2" descr="C:\Users\user\Downloads\8 кл-своя игра\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753027"/>
            <a:ext cx="7297730" cy="41049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33375"/>
            <a:ext cx="9144000" cy="8921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Просвещенная монархия</a:t>
            </a:r>
            <a:r>
              <a:rPr lang="ru-RU" dirty="0" smtClean="0">
                <a:latin typeface="Comic Sans MS" pitchFamily="66" charset="0"/>
              </a:rPr>
              <a:t>- 200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628800"/>
            <a:ext cx="3384376" cy="4032225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Просвещенный монарх, ходивший всегда в военном мундире, «фельдфебель на троне».</a:t>
            </a:r>
          </a:p>
          <a:p>
            <a:pPr eaLnBrk="1" hangingPunct="1">
              <a:defRPr/>
            </a:pPr>
            <a:endParaRPr lang="ru-RU" sz="2800" dirty="0" smtClean="0"/>
          </a:p>
        </p:txBody>
      </p:sp>
      <p:sp>
        <p:nvSpPr>
          <p:cNvPr id="35843" name="AutoShape 2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70" name="Picture 2" descr="C:\Users\user\Downloads\8 кл-своя игра\4bc2889185686ed192edee27b0effe30.gif"/>
          <p:cNvPicPr>
            <a:picLocks noChangeAspect="1" noChangeArrowheads="1"/>
          </p:cNvPicPr>
          <p:nvPr/>
        </p:nvPicPr>
        <p:blipFill>
          <a:blip r:embed="rId3" cstate="print"/>
          <a:srcRect l="17913" r="10032"/>
          <a:stretch>
            <a:fillRect/>
          </a:stretch>
        </p:blipFill>
        <p:spPr bwMode="auto">
          <a:xfrm>
            <a:off x="4283968" y="1916832"/>
            <a:ext cx="4392488" cy="4048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9144000" cy="82073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Просвещенная монархия</a:t>
            </a:r>
            <a:r>
              <a:rPr lang="ru-RU" dirty="0" smtClean="0">
                <a:latin typeface="Comic Sans MS" pitchFamily="66" charset="0"/>
              </a:rPr>
              <a:t>- 300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43608" y="1412776"/>
            <a:ext cx="7344816" cy="475230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dirty="0" smtClean="0">
                <a:latin typeface="Arial" charset="0"/>
              </a:rPr>
              <a:t>Царица, иностранка для своей страны, переписывалась с просветителями и Вольтером, но никаких реформ не смогла сделать?</a:t>
            </a:r>
            <a:endParaRPr lang="ru-RU" sz="2800" dirty="0">
              <a:latin typeface="Arial" charset="0"/>
            </a:endParaRPr>
          </a:p>
        </p:txBody>
      </p:sp>
      <p:sp>
        <p:nvSpPr>
          <p:cNvPr id="36867" name="AutoShape 3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5949950"/>
            <a:ext cx="719137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194" name="Picture 2" descr="C:\Users\user\Downloads\8 кл-своя игра\134580750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212976"/>
            <a:ext cx="6667500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4800"/>
            <a:ext cx="9144000" cy="7477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Просвещенная монархия</a:t>
            </a:r>
            <a:r>
              <a:rPr lang="ru-RU" sz="4000" dirty="0" smtClean="0">
                <a:latin typeface="Comic Sans MS" pitchFamily="66" charset="0"/>
              </a:rPr>
              <a:t>- 400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31913" y="1125538"/>
            <a:ext cx="7056437" cy="4495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smtClean="0">
                <a:latin typeface="Arial" charset="0"/>
                <a:hlinkClick r:id="rId2" action="ppaction://hlinksldjump"/>
              </a:rPr>
              <a:t>Вопрос</a:t>
            </a:r>
            <a:endParaRPr lang="ru-RU" sz="2400" smtClean="0">
              <a:latin typeface="Arial" charset="0"/>
            </a:endParaRPr>
          </a:p>
        </p:txBody>
      </p:sp>
      <p:sp>
        <p:nvSpPr>
          <p:cNvPr id="37891" name="AutoShape 2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2" name="AutoShape 8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3" name="AutoShape 10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7894" name="Picture 14" descr="10-40-7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1657350"/>
            <a:ext cx="693420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4800"/>
            <a:ext cx="9144000" cy="7477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Просвещенная монархия</a:t>
            </a:r>
            <a:r>
              <a:rPr lang="ru-RU" sz="4000" dirty="0" smtClean="0">
                <a:latin typeface="Comic Sans MS" pitchFamily="66" charset="0"/>
              </a:rPr>
              <a:t>- 400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31640" y="1412776"/>
            <a:ext cx="7056437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dirty="0" smtClean="0">
                <a:latin typeface="Arial" charset="0"/>
              </a:rPr>
              <a:t>Какие реформы хотели сделать просвещенные монархи, но мало кто из них это сделал?</a:t>
            </a:r>
            <a:endParaRPr lang="ru-RU" dirty="0">
              <a:latin typeface="Arial" charset="0"/>
            </a:endParaRPr>
          </a:p>
        </p:txBody>
      </p:sp>
      <p:sp>
        <p:nvSpPr>
          <p:cNvPr id="38915" name="AutoShape 2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6" name="AutoShape 5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17" name="AutoShape 6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4800"/>
            <a:ext cx="9144000" cy="8921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Просвещенная монархия</a:t>
            </a:r>
            <a:r>
              <a:rPr lang="ru-RU" sz="4000" dirty="0" smtClean="0">
                <a:latin typeface="Comic Sans MS" pitchFamily="66" charset="0"/>
              </a:rPr>
              <a:t>- 500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624" y="1700808"/>
            <a:ext cx="3312368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charset="0"/>
              </a:rPr>
              <a:t>Кто – этот король за плугом?</a:t>
            </a:r>
            <a:endParaRPr lang="ru-RU" sz="2800" dirty="0">
              <a:latin typeface="Arial" charset="0"/>
            </a:endParaRPr>
          </a:p>
        </p:txBody>
      </p:sp>
      <p:sp>
        <p:nvSpPr>
          <p:cNvPr id="3993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0" name="AutoShape 9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1" name="AutoShape 11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2" name="AutoShape 13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18" name="Picture 2" descr="C:\Users\user\Downloads\8 кл-своя игра\josef2_17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399332"/>
            <a:ext cx="4053061" cy="5458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Кто это?</a:t>
            </a:r>
          </a:p>
          <a:p>
            <a:pPr eaLnBrk="1" hangingPunct="1"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4096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64" name="Picture 6" descr="Napoleon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1125538"/>
            <a:ext cx="4292600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4198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88" name="AutoShape 6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89" name="AutoShape 8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1990" name="Picture 12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513" y="1773238"/>
            <a:ext cx="3889375" cy="376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mtClean="0">
                <a:latin typeface="Arial" charset="0"/>
              </a:rPr>
              <a:t>Кто это?</a:t>
            </a:r>
          </a:p>
        </p:txBody>
      </p:sp>
      <p:sp>
        <p:nvSpPr>
          <p:cNvPr id="430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2" name="AutoShape 5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3" name="AutoShape 6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8" name="Picture 7" descr="220px-Rembrandt_Peale_-_George_Washington_(Porthole_type)_-_Google_Art_Projec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700213"/>
            <a:ext cx="3960614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- 300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mtClean="0">
                <a:latin typeface="Arial" charset="0"/>
              </a:rPr>
              <a:t>Кто это?</a:t>
            </a:r>
          </a:p>
        </p:txBody>
      </p:sp>
      <p:sp>
        <p:nvSpPr>
          <p:cNvPr id="4403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6" descr="robespier_m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556792"/>
            <a:ext cx="3744416" cy="4783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686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Искусство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Кто написал этот роман?</a:t>
            </a:r>
          </a:p>
        </p:txBody>
      </p:sp>
      <p:sp>
        <p:nvSpPr>
          <p:cNvPr id="174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C:\Users\user\Downloads\8 кл-своя игра\6-2.jpg"/>
          <p:cNvPicPr>
            <a:picLocks noChangeAspect="1" noChangeArrowheads="1"/>
          </p:cNvPicPr>
          <p:nvPr/>
        </p:nvPicPr>
        <p:blipFill>
          <a:blip r:embed="rId3" cstate="print"/>
          <a:srcRect b="10244"/>
          <a:stretch>
            <a:fillRect/>
          </a:stretch>
        </p:blipFill>
        <p:spPr bwMode="auto">
          <a:xfrm>
            <a:off x="2411760" y="2348880"/>
            <a:ext cx="6096000" cy="41762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45059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43" name="Picture 3" descr="C:\Users\user\Downloads\8 кл-своя игра\1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412776"/>
            <a:ext cx="3424698" cy="5157192"/>
          </a:xfrm>
          <a:prstGeom prst="rect">
            <a:avLst/>
          </a:prstGeom>
          <a:noFill/>
        </p:spPr>
      </p:pic>
      <p:pic>
        <p:nvPicPr>
          <p:cNvPr id="10244" name="Picture 4" descr="C:\Users\user\Downloads\8 кл-своя игра\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844824"/>
            <a:ext cx="3384376" cy="435266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483768" y="4725144"/>
            <a:ext cx="1296144" cy="288032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4402832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dirty="0" smtClean="0">
                <a:latin typeface="Arial" charset="0"/>
              </a:rPr>
              <a:t>Композитор, написавший лучшие свои произведения уже после потери слуха?</a:t>
            </a:r>
          </a:p>
        </p:txBody>
      </p:sp>
      <p:sp>
        <p:nvSpPr>
          <p:cNvPr id="4608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66" name="Picture 2" descr="C:\Users\user\Downloads\8 кл-своя игра\63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556792"/>
            <a:ext cx="3975745" cy="51329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32" name="Group 48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Карта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Даты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Азия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США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Наука и техника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77" name="Rectangle 46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>
                <a:latin typeface="Comic Sans MS" pitchFamily="66" charset="0"/>
              </a:rPr>
              <a:t>2 раунд</a:t>
            </a:r>
          </a:p>
        </p:txBody>
      </p:sp>
      <p:sp>
        <p:nvSpPr>
          <p:cNvPr id="47150" name="AutoShape 48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Карта</a:t>
            </a:r>
            <a:r>
              <a:rPr lang="ru-RU">
                <a:latin typeface="Comic Sans MS" pitchFamily="66" charset="0"/>
              </a:rPr>
              <a:t> - 100</a:t>
            </a:r>
          </a:p>
        </p:txBody>
      </p:sp>
      <p:sp>
        <p:nvSpPr>
          <p:cNvPr id="48131" name="AutoShape 1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291" name="Picture 3" descr="C:\Users\user\Downloads\8 кл-своя игра\cbab76ee-3188-4ce9-9303-ceafc03ba309.jpg.png"/>
          <p:cNvPicPr>
            <a:picLocks noChangeAspect="1" noChangeArrowheads="1"/>
          </p:cNvPicPr>
          <p:nvPr/>
        </p:nvPicPr>
        <p:blipFill>
          <a:blip r:embed="rId3" cstate="print"/>
          <a:srcRect b="22196"/>
          <a:stretch>
            <a:fillRect/>
          </a:stretch>
        </p:blipFill>
        <p:spPr bwMode="auto">
          <a:xfrm>
            <a:off x="1403647" y="1556792"/>
            <a:ext cx="6639379" cy="4752528"/>
          </a:xfrm>
          <a:prstGeom prst="rect">
            <a:avLst/>
          </a:prstGeom>
          <a:noFill/>
        </p:spPr>
      </p:pic>
      <p:pic>
        <p:nvPicPr>
          <p:cNvPr id="12290" name="Picture 2" descr="C:\Users\user\Downloads\8 кл-своя игра\Беринг-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908720"/>
            <a:ext cx="2135899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00213" y="333375"/>
            <a:ext cx="7443787" cy="820738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Карта</a:t>
            </a:r>
            <a:r>
              <a:rPr lang="ru-RU">
                <a:latin typeface="Comic Sans MS" pitchFamily="66" charset="0"/>
              </a:rPr>
              <a:t> - 200</a:t>
            </a:r>
          </a:p>
        </p:txBody>
      </p:sp>
      <p:sp>
        <p:nvSpPr>
          <p:cNvPr id="4915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78200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Какой стране принадлежали колонии?</a:t>
            </a:r>
          </a:p>
          <a:p>
            <a:pPr marL="342900" marR="0" lvl="0" indent="-342900" algn="l" defTabSz="914400" rtl="0" eaLnBrk="1" fontAlgn="base" latinLnBrk="0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8" name="Picture 6" descr="1391239060_2010-commonwealth-games-participating-nati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2565400"/>
            <a:ext cx="7127875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Карта</a:t>
            </a:r>
            <a:r>
              <a:rPr lang="ru-RU">
                <a:latin typeface="Comic Sans MS" pitchFamily="66" charset="0"/>
              </a:rPr>
              <a:t> - 300</a:t>
            </a:r>
          </a:p>
        </p:txBody>
      </p:sp>
      <p:sp>
        <p:nvSpPr>
          <p:cNvPr id="5017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743743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ru-RU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Как мы сейчас называем эту «жемчужину» в английской короне? 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1" name="Picture 7" descr="7warind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564904"/>
            <a:ext cx="6336704" cy="410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К</a:t>
            </a:r>
            <a:r>
              <a:rPr lang="ru-RU">
                <a:latin typeface="Arial" charset="0"/>
              </a:rPr>
              <a:t>арта</a:t>
            </a:r>
            <a:r>
              <a:rPr lang="ru-RU">
                <a:latin typeface="Comic Sans MS" pitchFamily="66" charset="0"/>
              </a:rPr>
              <a:t> - 400</a:t>
            </a:r>
          </a:p>
        </p:txBody>
      </p:sp>
      <p:sp>
        <p:nvSpPr>
          <p:cNvPr id="5120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204" name="Picture 6" descr="map15"/>
          <p:cNvPicPr>
            <a:picLocks noChangeAspect="1" noChangeArrowheads="1"/>
          </p:cNvPicPr>
          <p:nvPr/>
        </p:nvPicPr>
        <p:blipFill>
          <a:blip r:embed="rId3" cstate="print"/>
          <a:srcRect t="2558"/>
          <a:stretch>
            <a:fillRect/>
          </a:stretch>
        </p:blipFill>
        <p:spPr bwMode="auto">
          <a:xfrm>
            <a:off x="1835696" y="1196751"/>
            <a:ext cx="6120680" cy="573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К</a:t>
            </a:r>
            <a:r>
              <a:rPr lang="ru-RU">
                <a:latin typeface="Arial" charset="0"/>
              </a:rPr>
              <a:t>арта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4374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z="2800" smtClean="0">
              <a:latin typeface="Arial" charset="0"/>
            </a:endParaRPr>
          </a:p>
        </p:txBody>
      </p:sp>
      <p:sp>
        <p:nvSpPr>
          <p:cNvPr id="52227" name="AutoShape 1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28" name="AutoShape 12" descr="usa18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29" name="AutoShape 14" descr="usa1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2230" name="Picture 13" descr="10-40-72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1657350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259632" y="1484783"/>
            <a:ext cx="7884368" cy="5335885"/>
            <a:chOff x="1259632" y="1484783"/>
            <a:chExt cx="7884368" cy="5335885"/>
          </a:xfrm>
        </p:grpSpPr>
        <p:pic>
          <p:nvPicPr>
            <p:cNvPr id="9" name="Picture 3" descr="C:\Users\user\Downloads\8 кл-своя игра\ea8e3e42a4ce6987d23605b04586499b.jpg"/>
            <p:cNvPicPr>
              <a:picLocks noChangeAspect="1" noChangeArrowheads="1"/>
            </p:cNvPicPr>
            <p:nvPr/>
          </p:nvPicPr>
          <p:blipFill>
            <a:blip r:embed="rId2" cstate="print"/>
            <a:srcRect l="3738" t="6527" r="3738" b="6016"/>
            <a:stretch>
              <a:fillRect/>
            </a:stretch>
          </p:blipFill>
          <p:spPr bwMode="auto">
            <a:xfrm>
              <a:off x="1259632" y="1484783"/>
              <a:ext cx="7884368" cy="5335885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7092280" y="1628800"/>
              <a:ext cx="2051720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092280" y="4797152"/>
              <a:ext cx="2051720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К</a:t>
            </a:r>
            <a:r>
              <a:rPr lang="ru-RU">
                <a:latin typeface="Arial" charset="0"/>
              </a:rPr>
              <a:t>арта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53251" name="AutoShape 1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52" name="AutoShape 12" descr="usa18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53" name="AutoShape 14" descr="usa1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- 100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1701-1714</a:t>
            </a:r>
          </a:p>
        </p:txBody>
      </p:sp>
      <p:sp>
        <p:nvSpPr>
          <p:cNvPr id="5427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Искусство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1843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Кто написал этот роман?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2050" name="Picture 2" descr="C:\Users\user\Downloads\8 кл-своя игра\bc2b17c791b8bd609ff63c8134d0238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276872"/>
            <a:ext cx="7056784" cy="4322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- 200</a:t>
            </a: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5529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5300" name="Picture 6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2133600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- 200</a:t>
            </a: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Какую войну некоторые историки называют «первой мировой»</a:t>
            </a:r>
            <a:endParaRPr lang="ru-RU" dirty="0">
              <a:latin typeface="Arial" charset="0"/>
            </a:endParaRPr>
          </a:p>
        </p:txBody>
      </p:sp>
      <p:sp>
        <p:nvSpPr>
          <p:cNvPr id="5632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333375"/>
            <a:ext cx="77724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- 300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1484313"/>
            <a:ext cx="7772400" cy="4611687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ct val="0"/>
              </a:spcBef>
              <a:defRPr/>
            </a:pPr>
            <a:endParaRPr lang="ru-RU" sz="2400" dirty="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spcBef>
                <a:spcPct val="0"/>
              </a:spcBef>
              <a:defRPr/>
            </a:pPr>
            <a:r>
              <a:rPr lang="ru-RU" dirty="0" smtClean="0">
                <a:latin typeface="Arial" charset="0"/>
              </a:rPr>
              <a:t>Война за Австрийское наследство</a:t>
            </a:r>
          </a:p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5734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- 400</a:t>
            </a:r>
          </a:p>
        </p:txBody>
      </p:sp>
      <p:sp>
        <p:nvSpPr>
          <p:cNvPr id="5325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19200" y="1600200"/>
            <a:ext cx="7240588" cy="47815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Разделы Польши</a:t>
            </a:r>
          </a:p>
        </p:txBody>
      </p:sp>
      <p:sp>
        <p:nvSpPr>
          <p:cNvPr id="5837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1751-1776</a:t>
            </a:r>
          </a:p>
        </p:txBody>
      </p:sp>
      <p:sp>
        <p:nvSpPr>
          <p:cNvPr id="5939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5529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Что значит «эпоха тюльпанов»</a:t>
            </a:r>
          </a:p>
        </p:txBody>
      </p:sp>
      <p:sp>
        <p:nvSpPr>
          <p:cNvPr id="6041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5632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Военачальник, который сверг династию </a:t>
            </a:r>
            <a:r>
              <a:rPr lang="ru-RU" dirty="0" err="1" smtClean="0">
                <a:latin typeface="Arial" charset="0"/>
              </a:rPr>
              <a:t>Сефевидов</a:t>
            </a:r>
            <a:r>
              <a:rPr lang="ru-RU" dirty="0" smtClean="0">
                <a:latin typeface="Arial" charset="0"/>
              </a:rPr>
              <a:t> в Иране и стал сам шахом?</a:t>
            </a:r>
          </a:p>
        </p:txBody>
      </p:sp>
      <p:sp>
        <p:nvSpPr>
          <p:cNvPr id="6144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33375"/>
            <a:ext cx="91440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Азия </a:t>
            </a:r>
            <a:r>
              <a:rPr lang="ru-RU" sz="4000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573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15616" y="1817687"/>
            <a:ext cx="7593013" cy="3915569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Династия захватившая власть в Китае в 1644 году до 1912 года?</a:t>
            </a:r>
          </a:p>
        </p:txBody>
      </p:sp>
      <p:sp>
        <p:nvSpPr>
          <p:cNvPr id="6246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87450" y="1557338"/>
            <a:ext cx="7240588" cy="4751387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Кто на самом деле владел Индией в 18-19 веках?</a:t>
            </a:r>
            <a:endParaRPr lang="ru-RU" sz="3600" dirty="0" smtClean="0">
              <a:latin typeface="Arial" charset="0"/>
            </a:endParaRPr>
          </a:p>
        </p:txBody>
      </p:sp>
      <p:sp>
        <p:nvSpPr>
          <p:cNvPr id="6349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5939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Клан владевший Японией с 17 по 19 век?</a:t>
            </a:r>
          </a:p>
        </p:txBody>
      </p:sp>
      <p:sp>
        <p:nvSpPr>
          <p:cNvPr id="6451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Искусство 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19459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634704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Композитор,</a:t>
            </a:r>
            <a:r>
              <a:rPr kumimoji="0" lang="ru-RU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 который по преданию был отравлен своим коллегой из-за зависти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?</a:t>
            </a:r>
          </a:p>
        </p:txBody>
      </p:sp>
      <p:pic>
        <p:nvPicPr>
          <p:cNvPr id="3074" name="Picture 2" descr="C:\Users\user\Downloads\8 кл-своя игра\Salieri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068960"/>
            <a:ext cx="5328592" cy="3552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100</a:t>
            </a:r>
          </a:p>
        </p:txBody>
      </p:sp>
      <p:sp>
        <p:nvSpPr>
          <p:cNvPr id="6041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403350" y="1628775"/>
            <a:ext cx="6697663" cy="492918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Именно с этого события в Бостоне началась война за независимость</a:t>
            </a:r>
          </a:p>
        </p:txBody>
      </p:sp>
      <p:sp>
        <p:nvSpPr>
          <p:cNvPr id="6553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9826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200</a:t>
            </a:r>
          </a:p>
        </p:txBody>
      </p:sp>
      <p:sp>
        <p:nvSpPr>
          <p:cNvPr id="6144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58888" y="1341438"/>
            <a:ext cx="7267575" cy="4208462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Декларация независимости США</a:t>
            </a:r>
          </a:p>
        </p:txBody>
      </p:sp>
      <p:sp>
        <p:nvSpPr>
          <p:cNvPr id="66563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300</a:t>
            </a: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591425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6758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7588" name="Picture 6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8538" y="2708275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300</a:t>
            </a: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591425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Чем были недовольны жители американских колоний, почему начали войну с Англией?</a:t>
            </a:r>
          </a:p>
        </p:txBody>
      </p:sp>
      <p:sp>
        <p:nvSpPr>
          <p:cNvPr id="686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049337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400</a:t>
            </a:r>
          </a:p>
        </p:txBody>
      </p:sp>
      <p:sp>
        <p:nvSpPr>
          <p:cNvPr id="6349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7" y="1484313"/>
            <a:ext cx="7200974" cy="1728787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Последняя битва, после которой Англия подписала капитуляцию?</a:t>
            </a:r>
          </a:p>
        </p:txBody>
      </p:sp>
      <p:sp>
        <p:nvSpPr>
          <p:cNvPr id="6963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58850" y="274638"/>
            <a:ext cx="7727950" cy="9826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500</a:t>
            </a:r>
          </a:p>
        </p:txBody>
      </p:sp>
      <p:sp>
        <p:nvSpPr>
          <p:cNvPr id="645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223123" y="1556792"/>
            <a:ext cx="3920877" cy="504031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Один из составителей Декларации независимости?</a:t>
            </a:r>
          </a:p>
        </p:txBody>
      </p:sp>
      <p:sp>
        <p:nvSpPr>
          <p:cNvPr id="7065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38" name="Picture 2" descr="C:\Users\user\Downloads\8 кл-своя игра\NJRNPCFDOZGZPDSOAU7Y6BUWWA.jpg"/>
          <p:cNvPicPr>
            <a:picLocks noChangeAspect="1" noChangeArrowheads="1"/>
          </p:cNvPicPr>
          <p:nvPr/>
        </p:nvPicPr>
        <p:blipFill>
          <a:blip r:embed="rId3" cstate="print"/>
          <a:srcRect r="45821"/>
          <a:stretch>
            <a:fillRect/>
          </a:stretch>
        </p:blipFill>
        <p:spPr bwMode="auto">
          <a:xfrm>
            <a:off x="1187624" y="1412776"/>
            <a:ext cx="4032448" cy="4974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6553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700213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endParaRPr lang="ru-RU" sz="3600" smtClean="0">
              <a:latin typeface="Arial" charset="0"/>
            </a:endParaRPr>
          </a:p>
        </p:txBody>
      </p:sp>
      <p:sp>
        <p:nvSpPr>
          <p:cNvPr id="7168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684" name="Picture 6" descr="10-40-72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1412875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6553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700213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Кто усовершенствовал паровой двигатель в 18 веке</a:t>
            </a:r>
          </a:p>
          <a:p>
            <a:pPr eaLnBrk="1" hangingPunct="1">
              <a:buNone/>
              <a:defRPr/>
            </a:pPr>
            <a:endParaRPr lang="ru-RU" sz="3600" dirty="0" smtClean="0">
              <a:latin typeface="Arial" charset="0"/>
            </a:endParaRPr>
          </a:p>
        </p:txBody>
      </p:sp>
      <p:sp>
        <p:nvSpPr>
          <p:cNvPr id="72707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6656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628775"/>
            <a:ext cx="7129463" cy="496887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charset="0"/>
              </a:rPr>
              <a:t>Кто усовершенствовал паровой двигатель в 18 веке</a:t>
            </a:r>
          </a:p>
        </p:txBody>
      </p:sp>
      <p:sp>
        <p:nvSpPr>
          <p:cNvPr id="73731" name="AutoShape 1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Picture 2" descr="G:\школа\викторины по истории\8 кл-викторина\картинки\4674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556792"/>
            <a:ext cx="6444208" cy="4288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- 300</a:t>
            </a:r>
          </a:p>
        </p:txBody>
      </p:sp>
      <p:sp>
        <p:nvSpPr>
          <p:cNvPr id="6758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Кто открыл атмосферу на Венере?</a:t>
            </a:r>
            <a:endParaRPr lang="ru-RU" sz="3600" dirty="0" smtClean="0"/>
          </a:p>
        </p:txBody>
      </p:sp>
      <p:sp>
        <p:nvSpPr>
          <p:cNvPr id="74755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62" name="Picture 2" descr="C:\Users\user\Downloads\8 кл-своя игра\5982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420888"/>
            <a:ext cx="6297737" cy="41865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Искусство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latin typeface="Arial" charset="0"/>
                <a:hlinkClick r:id="rId2" action="ppaction://hlinksldjump"/>
              </a:rPr>
              <a:t>Вопрос</a:t>
            </a:r>
            <a:endParaRPr lang="ru-RU" dirty="0" smtClean="0">
              <a:latin typeface="Arial" charset="0"/>
            </a:endParaRPr>
          </a:p>
        </p:txBody>
      </p:sp>
      <p:sp>
        <p:nvSpPr>
          <p:cNvPr id="20483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84" name="Picture 6" descr="slide_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2205038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5950" y="327025"/>
            <a:ext cx="8005763" cy="10922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6861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4374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Кто предложил такой вариант эволюции видов?</a:t>
            </a:r>
          </a:p>
        </p:txBody>
      </p:sp>
      <p:sp>
        <p:nvSpPr>
          <p:cNvPr id="7577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386" name="Picture 2" descr="C:\Users\user\Downloads\8 кл-своя игра\img7.jpg"/>
          <p:cNvPicPr>
            <a:picLocks noChangeAspect="1" noChangeArrowheads="1"/>
          </p:cNvPicPr>
          <p:nvPr/>
        </p:nvPicPr>
        <p:blipFill>
          <a:blip r:embed="rId3" cstate="print"/>
          <a:srcRect l="13592" t="31584" r="13592" b="5251"/>
          <a:stretch>
            <a:fillRect/>
          </a:stretch>
        </p:blipFill>
        <p:spPr bwMode="auto">
          <a:xfrm>
            <a:off x="2267744" y="2564904"/>
            <a:ext cx="6264696" cy="4075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58888" y="1557338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Кто это сделал?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10" name="Picture 2" descr="C:\Users\user\Downloads\8 кл-своя игра\1385012649_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340768"/>
            <a:ext cx="3525564" cy="52792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Group 2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Все обо всем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-РЕ-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Французская революции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Кто это? Что это?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Просвещение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0701" name="Rectangle 46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>
                <a:latin typeface="Comic Sans MS" pitchFamily="66" charset="0"/>
              </a:rPr>
              <a:t>3 раунд</a:t>
            </a:r>
          </a:p>
        </p:txBody>
      </p:sp>
      <p:sp>
        <p:nvSpPr>
          <p:cNvPr id="77870" name="AutoShape 47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Кто это? Что это?</a:t>
            </a:r>
            <a:r>
              <a:rPr lang="ru-RU">
                <a:latin typeface="Comic Sans MS" pitchFamily="66" charset="0"/>
              </a:rPr>
              <a:t> - 100</a:t>
            </a:r>
          </a:p>
        </p:txBody>
      </p:sp>
      <p:sp>
        <p:nvSpPr>
          <p:cNvPr id="7885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458" name="Picture 2" descr="C:\Users\user\Downloads\8 кл-своя игра\298589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3" y="1772816"/>
            <a:ext cx="7130031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Кто это? Что это?</a:t>
            </a:r>
            <a:r>
              <a:rPr lang="ru-RU" smtClean="0">
                <a:latin typeface="Comic Sans MS" pitchFamily="66" charset="0"/>
              </a:rPr>
              <a:t> - </a:t>
            </a:r>
            <a:r>
              <a:rPr lang="ru-RU" smtClean="0">
                <a:latin typeface="Arial" charset="0"/>
              </a:rPr>
              <a:t>2</a:t>
            </a:r>
            <a:r>
              <a:rPr lang="ru-RU" smtClean="0">
                <a:latin typeface="Comic Sans MS" pitchFamily="66" charset="0"/>
              </a:rPr>
              <a:t>00</a:t>
            </a:r>
          </a:p>
        </p:txBody>
      </p:sp>
      <p:sp>
        <p:nvSpPr>
          <p:cNvPr id="79875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436" name="Picture 4" descr="C:\Users\user\Downloads\8 кл-своя игра\15087724901941767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628800"/>
            <a:ext cx="7416824" cy="46355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Кто это? Что это?</a:t>
            </a:r>
            <a:r>
              <a:rPr lang="ru-RU" smtClean="0">
                <a:latin typeface="Comic Sans MS" pitchFamily="66" charset="0"/>
              </a:rPr>
              <a:t> - </a:t>
            </a:r>
            <a:r>
              <a:rPr lang="ru-RU" smtClean="0">
                <a:latin typeface="Arial" charset="0"/>
              </a:rPr>
              <a:t>3</a:t>
            </a:r>
            <a:r>
              <a:rPr lang="ru-RU" smtClean="0">
                <a:latin typeface="Comic Sans MS" pitchFamily="66" charset="0"/>
              </a:rPr>
              <a:t>00</a:t>
            </a:r>
          </a:p>
        </p:txBody>
      </p:sp>
      <p:sp>
        <p:nvSpPr>
          <p:cNvPr id="7373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58888" y="1628775"/>
            <a:ext cx="7200900" cy="4924425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80899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0900" name="Picture 8" descr="1_html_1471e65e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1109663"/>
            <a:ext cx="7664450" cy="574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Кто это? Что это?</a:t>
            </a:r>
            <a:r>
              <a:rPr lang="ru-RU" smtClean="0">
                <a:latin typeface="Comic Sans MS" pitchFamily="66" charset="0"/>
              </a:rPr>
              <a:t> - </a:t>
            </a:r>
            <a:r>
              <a:rPr lang="ru-RU" smtClean="0">
                <a:latin typeface="Arial" charset="0"/>
              </a:rPr>
              <a:t>3</a:t>
            </a:r>
            <a:r>
              <a:rPr lang="ru-RU" smtClean="0">
                <a:latin typeface="Comic Sans MS" pitchFamily="66" charset="0"/>
              </a:rPr>
              <a:t>00</a:t>
            </a:r>
          </a:p>
        </p:txBody>
      </p:sp>
      <p:sp>
        <p:nvSpPr>
          <p:cNvPr id="7373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11560" y="1484784"/>
            <a:ext cx="6696744" cy="49244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Кто этот «лакей», чей профиль печатали на монетах в конце </a:t>
            </a:r>
          </a:p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Х</a:t>
            </a:r>
            <a:r>
              <a:rPr lang="en-US" dirty="0" smtClean="0">
                <a:latin typeface="Arial" charset="0"/>
              </a:rPr>
              <a:t>VIII</a:t>
            </a:r>
            <a:r>
              <a:rPr lang="ru-RU" dirty="0" smtClean="0">
                <a:latin typeface="Arial" charset="0"/>
              </a:rPr>
              <a:t> в.?</a:t>
            </a:r>
          </a:p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По иронии судьбы усовершенствовал 	</a:t>
            </a:r>
          </a:p>
          <a:p>
            <a:pPr eaLnBrk="1" hangingPunct="1">
              <a:buNone/>
              <a:defRPr/>
            </a:pPr>
            <a:r>
              <a:rPr lang="ru-RU" dirty="0" smtClean="0">
                <a:latin typeface="Arial" charset="0"/>
              </a:rPr>
              <a:t>орудие собственной </a:t>
            </a:r>
          </a:p>
          <a:p>
            <a:pPr eaLnBrk="1" hangingPunct="1">
              <a:buNone/>
              <a:defRPr/>
            </a:pPr>
            <a:r>
              <a:rPr lang="ru-RU" dirty="0" smtClean="0">
                <a:latin typeface="Arial" charset="0"/>
              </a:rPr>
              <a:t>казни</a:t>
            </a:r>
            <a:r>
              <a:rPr lang="en-US" dirty="0" smtClean="0">
                <a:latin typeface="Arial" charset="0"/>
              </a:rPr>
              <a:t> </a:t>
            </a:r>
            <a:endParaRPr lang="ru-RU" dirty="0" smtClean="0"/>
          </a:p>
        </p:txBody>
      </p:sp>
      <p:sp>
        <p:nvSpPr>
          <p:cNvPr id="81923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1924" name="Picture 5" descr="200px-Louis16-17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636912"/>
            <a:ext cx="3168352" cy="402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Кто это? Что это?</a:t>
            </a:r>
            <a:r>
              <a:rPr lang="ru-RU">
                <a:latin typeface="Comic Sans MS" pitchFamily="66" charset="0"/>
              </a:rPr>
              <a:t> - 400</a:t>
            </a:r>
          </a:p>
        </p:txBody>
      </p:sp>
      <p:sp>
        <p:nvSpPr>
          <p:cNvPr id="82947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82" name="Picture 2" descr="C:\Users\user\Downloads\8 кл-своя игра\resiz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708920"/>
            <a:ext cx="3826801" cy="3739828"/>
          </a:xfrm>
          <a:prstGeom prst="rect">
            <a:avLst/>
          </a:prstGeom>
          <a:noFill/>
        </p:spPr>
      </p:pic>
      <p:pic>
        <p:nvPicPr>
          <p:cNvPr id="20483" name="Picture 3" descr="C:\Users\user\Downloads\8 кл-своя игра\a1d6bd365fb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844824"/>
            <a:ext cx="3902447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Кто это? Что это?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83971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1506" name="Picture 2" descr="C:\Users\user\Downloads\8 кл-своя игра\img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484784"/>
            <a:ext cx="6975872" cy="5231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Все обо всем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768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87450" y="1628775"/>
            <a:ext cx="7456488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Назовите изобретателя</a:t>
            </a:r>
          </a:p>
        </p:txBody>
      </p:sp>
      <p:sp>
        <p:nvSpPr>
          <p:cNvPr id="8499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2530" name="Picture 2" descr="C:\Users\user\Downloads\8 кл-своя игра\c753ac45518b0eae69f0130a9a604707.jpg"/>
          <p:cNvPicPr>
            <a:picLocks noChangeAspect="1" noChangeArrowheads="1"/>
          </p:cNvPicPr>
          <p:nvPr/>
        </p:nvPicPr>
        <p:blipFill>
          <a:blip r:embed="rId3" cstate="print"/>
          <a:srcRect b="19779"/>
          <a:stretch>
            <a:fillRect/>
          </a:stretch>
        </p:blipFill>
        <p:spPr bwMode="auto">
          <a:xfrm>
            <a:off x="1187624" y="2348880"/>
            <a:ext cx="7712842" cy="43456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Искусство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Кто это написал эту картину?</a:t>
            </a:r>
          </a:p>
          <a:p>
            <a:pPr lvl="0" eaLnBrk="1" hangingPunct="1">
              <a:lnSpc>
                <a:spcPct val="85000"/>
              </a:lnSpc>
              <a:defRPr/>
            </a:pPr>
            <a:endParaRPr lang="ru-RU" dirty="0" smtClean="0">
              <a:latin typeface="Arial" charset="0"/>
            </a:endParaRPr>
          </a:p>
        </p:txBody>
      </p:sp>
      <p:sp>
        <p:nvSpPr>
          <p:cNvPr id="2150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8" name="Picture 2" descr="C:\Users\user\Downloads\8 кл-своя игра\b961636e26b5441181aa732053ffaf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204864"/>
            <a:ext cx="6228183" cy="44884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7450" y="333375"/>
            <a:ext cx="77724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Все обо всем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778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8601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6020" name="Picture 6" descr="10-40-7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1484313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7450" y="333375"/>
            <a:ext cx="77724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Все обо всем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8704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54" name="Picture 2" descr="C:\Users\user\Downloads\8 кл-своя игра\Gromootvo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484784"/>
            <a:ext cx="3528392" cy="5138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Все обо всем</a:t>
            </a:r>
            <a:r>
              <a:rPr lang="ru-RU" smtClean="0">
                <a:latin typeface="Comic Sans MS" pitchFamily="66" charset="0"/>
              </a:rPr>
              <a:t> - 300</a:t>
            </a:r>
          </a:p>
        </p:txBody>
      </p:sp>
      <p:sp>
        <p:nvSpPr>
          <p:cNvPr id="7885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Японское </a:t>
            </a:r>
            <a:r>
              <a:rPr lang="ru-RU" dirty="0" err="1" smtClean="0">
                <a:latin typeface="Arial" charset="0"/>
              </a:rPr>
              <a:t>тристишие</a:t>
            </a:r>
            <a:endParaRPr lang="ru-RU" dirty="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Пятистишие</a:t>
            </a:r>
            <a:endParaRPr lang="ru-RU" dirty="0">
              <a:latin typeface="Arial" charset="0"/>
            </a:endParaRPr>
          </a:p>
        </p:txBody>
      </p:sp>
      <p:sp>
        <p:nvSpPr>
          <p:cNvPr id="8806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Все обо всем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79874" name="Rectangle 8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Путешественник, открывший Австралию</a:t>
            </a:r>
            <a:endParaRPr lang="ru-RU" dirty="0">
              <a:latin typeface="Arial" charset="0"/>
            </a:endParaRPr>
          </a:p>
        </p:txBody>
      </p:sp>
      <p:sp>
        <p:nvSpPr>
          <p:cNvPr id="89091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4578" name="Picture 2" descr="C:\Users\user\Downloads\8 кл-своя игра\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996952"/>
            <a:ext cx="6768752" cy="3632316"/>
          </a:xfrm>
          <a:prstGeom prst="rect">
            <a:avLst/>
          </a:prstGeom>
          <a:noFill/>
        </p:spPr>
      </p:pic>
      <p:pic>
        <p:nvPicPr>
          <p:cNvPr id="24579" name="Picture 3" descr="C:\Users\user\Downloads\8 кл-своя игра\CSg0M7XWUAAQ3qV.jpg"/>
          <p:cNvPicPr>
            <a:picLocks noChangeAspect="1" noChangeArrowheads="1"/>
          </p:cNvPicPr>
          <p:nvPr/>
        </p:nvPicPr>
        <p:blipFill>
          <a:blip r:embed="rId4" cstate="print"/>
          <a:srcRect b="19709"/>
          <a:stretch>
            <a:fillRect/>
          </a:stretch>
        </p:blipFill>
        <p:spPr bwMode="auto">
          <a:xfrm>
            <a:off x="539552" y="2204864"/>
            <a:ext cx="3096344" cy="3439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Все обо всем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9011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0116" name="Picture 6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1916113"/>
            <a:ext cx="3816350" cy="369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Все обо всем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808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7584" y="1628775"/>
            <a:ext cx="8316416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ct val="0"/>
              </a:spcBef>
              <a:defRPr/>
            </a:pPr>
            <a:r>
              <a:rPr lang="ru-RU" dirty="0" smtClean="0">
                <a:latin typeface="Arial" charset="0"/>
              </a:rPr>
              <a:t>На вопрос о том, что это за животное, туземцы ответили «не понимаю»?</a:t>
            </a:r>
            <a:endParaRPr lang="ru-RU" dirty="0">
              <a:latin typeface="Arial" charset="0"/>
            </a:endParaRPr>
          </a:p>
        </p:txBody>
      </p:sp>
      <p:sp>
        <p:nvSpPr>
          <p:cNvPr id="9113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5602" name="Picture 2" descr="C:\Users\user\Downloads\8 кл-своя игра\23786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636912"/>
            <a:ext cx="6370117" cy="4088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912812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-РЕ-</a:t>
            </a:r>
            <a:r>
              <a:rPr lang="ru-RU" smtClean="0">
                <a:latin typeface="Comic Sans MS" pitchFamily="66" charset="0"/>
              </a:rPr>
              <a:t>-100</a:t>
            </a:r>
          </a:p>
        </p:txBody>
      </p:sp>
      <p:sp>
        <p:nvSpPr>
          <p:cNvPr id="8192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600200"/>
            <a:ext cx="6697663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charset="0"/>
              </a:rPr>
              <a:t>Радикальные быстрые изменения в обществе</a:t>
            </a:r>
          </a:p>
        </p:txBody>
      </p:sp>
      <p:sp>
        <p:nvSpPr>
          <p:cNvPr id="92164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333375"/>
            <a:ext cx="8229600" cy="912813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-РЕ--200</a:t>
            </a:r>
          </a:p>
        </p:txBody>
      </p:sp>
      <p:sp>
        <p:nvSpPr>
          <p:cNvPr id="8294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57078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charset="0"/>
              </a:rPr>
              <a:t>Именно такое государственное устройство имела Франция после революции</a:t>
            </a:r>
          </a:p>
        </p:txBody>
      </p:sp>
      <p:sp>
        <p:nvSpPr>
          <p:cNvPr id="93188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-РЕ--300</a:t>
            </a:r>
          </a:p>
        </p:txBody>
      </p:sp>
      <p:sp>
        <p:nvSpPr>
          <p:cNvPr id="8397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362825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charset="0"/>
              </a:rPr>
              <a:t>Постепенные изменения в обществе управляемые государством</a:t>
            </a:r>
          </a:p>
        </p:txBody>
      </p:sp>
      <p:sp>
        <p:nvSpPr>
          <p:cNvPr id="9421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-РЕ--400</a:t>
            </a:r>
          </a:p>
        </p:txBody>
      </p:sp>
      <p:sp>
        <p:nvSpPr>
          <p:cNvPr id="8499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628775"/>
            <a:ext cx="7129463" cy="5068888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Человек, который опекает будущего монарха, называется…</a:t>
            </a:r>
          </a:p>
        </p:txBody>
      </p:sp>
      <p:sp>
        <p:nvSpPr>
          <p:cNvPr id="9523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Искусство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3568" y="1700808"/>
            <a:ext cx="4042792" cy="4525963"/>
          </a:xfrm>
        </p:spPr>
        <p:txBody>
          <a:bodyPr/>
          <a:lstStyle/>
          <a:p>
            <a:pPr lvl="0"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Один из известных немецких композиторов, который сказал: «Музыка сотворена, чтобы славить Бога?»</a:t>
            </a:r>
          </a:p>
        </p:txBody>
      </p:sp>
      <p:sp>
        <p:nvSpPr>
          <p:cNvPr id="2253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22" name="Picture 2" descr="C:\Users\user\Downloads\8 кл-своя игра\img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12776"/>
            <a:ext cx="3932802" cy="5243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-РЕ--500</a:t>
            </a:r>
          </a:p>
        </p:txBody>
      </p:sp>
      <p:sp>
        <p:nvSpPr>
          <p:cNvPr id="8601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700213"/>
            <a:ext cx="7345363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Парламент в США?</a:t>
            </a:r>
          </a:p>
          <a:p>
            <a:pPr eaLnBrk="1" hangingPunct="1">
              <a:lnSpc>
                <a:spcPct val="85000"/>
              </a:lnSpc>
              <a:defRPr/>
            </a:pPr>
            <a:endParaRPr lang="ru-RU" sz="2800" dirty="0" smtClean="0">
              <a:latin typeface="Arial" charset="0"/>
            </a:endParaRPr>
          </a:p>
        </p:txBody>
      </p:sp>
      <p:sp>
        <p:nvSpPr>
          <p:cNvPr id="9625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Французская революция</a:t>
            </a:r>
            <a:r>
              <a:rPr lang="ru-RU" sz="4000" dirty="0" smtClean="0">
                <a:latin typeface="Comic Sans MS" pitchFamily="66" charset="0"/>
              </a:rPr>
              <a:t> - 100</a:t>
            </a:r>
          </a:p>
        </p:txBody>
      </p:sp>
      <p:sp>
        <p:nvSpPr>
          <p:cNvPr id="8704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С чего началась революция во Франции</a:t>
            </a:r>
          </a:p>
        </p:txBody>
      </p:sp>
      <p:sp>
        <p:nvSpPr>
          <p:cNvPr id="9728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Французская революция </a:t>
            </a:r>
            <a:r>
              <a:rPr lang="ru-RU" sz="3600" dirty="0" smtClean="0">
                <a:latin typeface="Comic Sans MS" pitchFamily="66" charset="0"/>
              </a:rPr>
              <a:t> - 200</a:t>
            </a:r>
          </a:p>
        </p:txBody>
      </p:sp>
      <p:sp>
        <p:nvSpPr>
          <p:cNvPr id="880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/>
              <a:t>Гимн Франции и почему его так назвали?</a:t>
            </a:r>
          </a:p>
        </p:txBody>
      </p:sp>
      <p:sp>
        <p:nvSpPr>
          <p:cNvPr id="9830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Французская революция</a:t>
            </a:r>
            <a:r>
              <a:rPr lang="ru-RU" sz="3600" dirty="0" smtClean="0">
                <a:latin typeface="Comic Sans MS" pitchFamily="66" charset="0"/>
              </a:rPr>
              <a:t> - 300</a:t>
            </a:r>
          </a:p>
        </p:txBody>
      </p:sp>
      <p:sp>
        <p:nvSpPr>
          <p:cNvPr id="8909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Кто такие жирондисты?</a:t>
            </a:r>
          </a:p>
        </p:txBody>
      </p:sp>
      <p:sp>
        <p:nvSpPr>
          <p:cNvPr id="9933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Французская революция </a:t>
            </a:r>
            <a:r>
              <a:rPr lang="ru-RU" sz="3600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9011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58888" y="1557338"/>
            <a:ext cx="6913512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dirty="0" smtClean="0">
                <a:latin typeface="Arial" charset="0"/>
              </a:rPr>
              <a:t>Генерал, который помогал США обрести независимость, а в революции во Франции был роялистом?</a:t>
            </a:r>
          </a:p>
        </p:txBody>
      </p:sp>
      <p:sp>
        <p:nvSpPr>
          <p:cNvPr id="10035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Французская революция </a:t>
            </a:r>
            <a:r>
              <a:rPr lang="ru-RU" sz="3600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911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576" y="1988840"/>
            <a:ext cx="3394720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ct val="0"/>
              </a:spcBef>
              <a:defRPr/>
            </a:pPr>
            <a:r>
              <a:rPr lang="ru-RU" dirty="0" smtClean="0">
                <a:latin typeface="Arial" charset="0"/>
              </a:rPr>
              <a:t>Кого убили в собственной ванне?</a:t>
            </a:r>
          </a:p>
        </p:txBody>
      </p:sp>
      <p:sp>
        <p:nvSpPr>
          <p:cNvPr id="10137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6626" name="Picture 2" descr="C:\Users\user\Downloads\8 кл-своя игра\marat en corday.jpg"/>
          <p:cNvPicPr>
            <a:picLocks noChangeAspect="1" noChangeArrowheads="1"/>
          </p:cNvPicPr>
          <p:nvPr/>
        </p:nvPicPr>
        <p:blipFill>
          <a:blip r:embed="rId3" cstate="print"/>
          <a:srcRect l="50880"/>
          <a:stretch>
            <a:fillRect/>
          </a:stretch>
        </p:blipFill>
        <p:spPr bwMode="auto">
          <a:xfrm>
            <a:off x="3779912" y="1246445"/>
            <a:ext cx="4211960" cy="5611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Просвещение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9216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20025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10240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404" name="Picture 7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413" y="2060575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Просвещение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9216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20025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Сделать открытие этому ученому помогло яблоко</a:t>
            </a:r>
          </a:p>
        </p:txBody>
      </p:sp>
      <p:sp>
        <p:nvSpPr>
          <p:cNvPr id="10342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7650" name="Picture 2" descr="C:\Users\user\Downloads\8 кл-своя игра\maxresdefault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636912"/>
            <a:ext cx="6096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Просвещение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9318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Создатели теории общественного договора, естественных прав человека и теории разделения властей</a:t>
            </a:r>
          </a:p>
          <a:p>
            <a:pPr eaLnBrk="1" hangingPunct="1">
              <a:lnSpc>
                <a:spcPct val="85000"/>
              </a:lnSpc>
              <a:defRPr/>
            </a:pPr>
            <a:endParaRPr lang="ru-RU" dirty="0" smtClean="0">
              <a:latin typeface="Arial" charset="0"/>
            </a:endParaRPr>
          </a:p>
        </p:txBody>
      </p:sp>
      <p:sp>
        <p:nvSpPr>
          <p:cNvPr id="10445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Просвещение</a:t>
            </a:r>
            <a:r>
              <a:rPr lang="ru-RU" smtClean="0">
                <a:latin typeface="Comic Sans MS" pitchFamily="66" charset="0"/>
              </a:rPr>
              <a:t> - 300</a:t>
            </a:r>
          </a:p>
        </p:txBody>
      </p:sp>
      <p:sp>
        <p:nvSpPr>
          <p:cNvPr id="9421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Создатель первой энциклопедии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10547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8674" name="Picture 2" descr="C:\Users\user\Downloads\8 кл-своя игра\diderot-denis-portrai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204864"/>
            <a:ext cx="4026603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Термины</a:t>
            </a:r>
            <a:r>
              <a:rPr lang="ru-RU">
                <a:latin typeface="Comic Sans MS" pitchFamily="66" charset="0"/>
              </a:rPr>
              <a:t> - 100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972425" cy="162401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err="1" smtClean="0">
                <a:latin typeface="Arial" charset="0"/>
              </a:rPr>
              <a:t>Филосовское</a:t>
            </a:r>
            <a:r>
              <a:rPr lang="ru-RU" dirty="0" smtClean="0">
                <a:latin typeface="Arial" charset="0"/>
              </a:rPr>
              <a:t> учение, согласно которому разум является основой бытия и познания</a:t>
            </a:r>
          </a:p>
        </p:txBody>
      </p:sp>
      <p:sp>
        <p:nvSpPr>
          <p:cNvPr id="2355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Просвещение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Чем отличаются взгляды Жана Жака Руссо о взглядов других просветителей?</a:t>
            </a:r>
          </a:p>
        </p:txBody>
      </p:sp>
      <p:sp>
        <p:nvSpPr>
          <p:cNvPr id="106499" name="AutoShape 4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Просвещение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9625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557338"/>
            <a:ext cx="7272338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Кто произнес эти слова: «Раздавите гадину!»  и о ком?</a:t>
            </a:r>
          </a:p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Что еще говорил этот человек о просвещении?</a:t>
            </a:r>
          </a:p>
        </p:txBody>
      </p:sp>
      <p:sp>
        <p:nvSpPr>
          <p:cNvPr id="107523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Group 2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Реформы Петра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Северная война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Дворцовые перевороты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Русско-турецкие войны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Культура и наука России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0701" name="Rectangle 46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Comic Sans MS" pitchFamily="66" charset="0"/>
              </a:rPr>
              <a:t>4 </a:t>
            </a:r>
            <a:r>
              <a:rPr lang="ru-RU" sz="3600" dirty="0">
                <a:latin typeface="Comic Sans MS" pitchFamily="66" charset="0"/>
              </a:rPr>
              <a:t>раунд</a:t>
            </a:r>
          </a:p>
        </p:txBody>
      </p:sp>
      <p:sp>
        <p:nvSpPr>
          <p:cNvPr id="77870" name="AutoShape 47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Реформы Петра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100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В чем особенность </a:t>
            </a:r>
            <a:r>
              <a:rPr lang="ru-RU" sz="2800" dirty="0" smtClean="0">
                <a:latin typeface="Arial" charset="0"/>
              </a:rPr>
              <a:t>реформ </a:t>
            </a:r>
            <a:r>
              <a:rPr lang="ru-RU" sz="2800" dirty="0" smtClean="0">
                <a:latin typeface="Arial" charset="0"/>
              </a:rPr>
              <a:t>Петра 1?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106499" name="AutoShape 4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Реформы Петра</a:t>
            </a:r>
            <a:r>
              <a:rPr lang="ru-RU" dirty="0" smtClean="0">
                <a:latin typeface="Comic Sans MS" pitchFamily="66" charset="0"/>
              </a:rPr>
              <a:t> - </a:t>
            </a:r>
            <a:r>
              <a:rPr lang="ru-RU" dirty="0" smtClean="0">
                <a:latin typeface="Comic Sans MS" pitchFamily="66" charset="0"/>
              </a:rPr>
              <a:t>200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В чем состояла реформа календаря Петром Первым?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5" name="AutoShape 4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Реформы Петра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300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Какие новые </a:t>
            </a:r>
            <a:r>
              <a:rPr lang="ru-RU" sz="2800" dirty="0" smtClean="0">
                <a:latin typeface="Arial" charset="0"/>
              </a:rPr>
              <a:t>учреждения государства пришли на смену старым приказам? Когда? Что нового в них?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5" name="AutoShape 4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Реформы Петра</a:t>
            </a:r>
            <a:r>
              <a:rPr lang="ru-RU" dirty="0" smtClean="0">
                <a:latin typeface="Comic Sans MS" pitchFamily="66" charset="0"/>
              </a:rPr>
              <a:t> - 400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9216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20025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dirty="0" smtClean="0">
              <a:latin typeface="Arial" charset="0"/>
            </a:endParaRPr>
          </a:p>
        </p:txBody>
      </p:sp>
      <p:pic>
        <p:nvPicPr>
          <p:cNvPr id="102404" name="Picture 7" descr="33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2060575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4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Реформы Петра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400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Какая реформа позволила многим людям низких сословий выйти на высшие уровни карьеры? Когда это было?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106499" name="AutoShape 4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Реформы Петра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500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Эта династия крупных промышленников России смогла подняться именно при Петре1</a:t>
            </a:r>
            <a:r>
              <a:rPr lang="ru-RU" sz="2800" dirty="0" smtClean="0">
                <a:latin typeface="Arial" charset="0"/>
              </a:rPr>
              <a:t>? Какая реформа позволила это сделать?</a:t>
            </a:r>
            <a:endParaRPr lang="ru-RU" sz="2800" dirty="0" smtClean="0">
              <a:latin typeface="Arial" charset="0"/>
            </a:endParaRPr>
          </a:p>
        </p:txBody>
      </p:sp>
      <p:pic>
        <p:nvPicPr>
          <p:cNvPr id="1027" name="Picture 3" descr="D:\Downloads\викторины по истории\8 кл ист-картинки\Демидов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3214686"/>
            <a:ext cx="3901440" cy="2926080"/>
          </a:xfrm>
          <a:prstGeom prst="rect">
            <a:avLst/>
          </a:prstGeom>
          <a:noFill/>
        </p:spPr>
      </p:pic>
      <p:pic>
        <p:nvPicPr>
          <p:cNvPr id="1026" name="Picture 2" descr="D:\Downloads\викторины по истории\8 кл ист-картинки\Демидов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3286124"/>
            <a:ext cx="4143404" cy="3107553"/>
          </a:xfrm>
          <a:prstGeom prst="rect">
            <a:avLst/>
          </a:prstGeom>
          <a:noFill/>
        </p:spPr>
      </p:pic>
      <p:sp>
        <p:nvSpPr>
          <p:cNvPr id="7" name="AutoShape 4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Северная война -100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Годы Северной войны?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5" name="AutoShape 4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2351</TotalTime>
  <Words>1457</Words>
  <Application>Microsoft Office PowerPoint</Application>
  <PresentationFormat>Экран (4:3)</PresentationFormat>
  <Paragraphs>360</Paragraphs>
  <Slides>124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124</vt:i4>
      </vt:variant>
    </vt:vector>
  </HeadingPairs>
  <TitlesOfParts>
    <vt:vector size="125" baseType="lpstr">
      <vt:lpstr>Течение</vt:lpstr>
      <vt:lpstr>План игры</vt:lpstr>
      <vt:lpstr>1 раунд</vt:lpstr>
      <vt:lpstr>Искусство - 100</vt:lpstr>
      <vt:lpstr>Искусство - 200</vt:lpstr>
      <vt:lpstr>Искусство - 300</vt:lpstr>
      <vt:lpstr>Искусство- 400</vt:lpstr>
      <vt:lpstr>Искусство - 400</vt:lpstr>
      <vt:lpstr>Искусство- 500</vt:lpstr>
      <vt:lpstr>Термины - 100</vt:lpstr>
      <vt:lpstr>Термины - 200</vt:lpstr>
      <vt:lpstr>Термины – 300</vt:lpstr>
      <vt:lpstr>Термины - 400</vt:lpstr>
      <vt:lpstr>Термины - 500</vt:lpstr>
      <vt:lpstr>-ЕР- - 100</vt:lpstr>
      <vt:lpstr>-ЕР- - 200</vt:lpstr>
      <vt:lpstr>-ЕР- - 300</vt:lpstr>
      <vt:lpstr>-ЕР- - 400</vt:lpstr>
      <vt:lpstr>-ЕР- - 500</vt:lpstr>
      <vt:lpstr>Просвещенная монархия - 100</vt:lpstr>
      <vt:lpstr>Просвещенная монархия- 100</vt:lpstr>
      <vt:lpstr>Просвещенная монархия- 200</vt:lpstr>
      <vt:lpstr>Просвещенная монархия- 300</vt:lpstr>
      <vt:lpstr>Просвещенная монархия- 400</vt:lpstr>
      <vt:lpstr>Просвещенная монархия- 400</vt:lpstr>
      <vt:lpstr>Просвещенная монархия- 500</vt:lpstr>
      <vt:lpstr>Их знают все… - 100</vt:lpstr>
      <vt:lpstr>Их знают все… - 200</vt:lpstr>
      <vt:lpstr>Их знают все… - 200</vt:lpstr>
      <vt:lpstr>Их знают все… - 300</vt:lpstr>
      <vt:lpstr>Их знают все… - 400</vt:lpstr>
      <vt:lpstr>Их знают все… - 500</vt:lpstr>
      <vt:lpstr>2 раунд</vt:lpstr>
      <vt:lpstr>Карта - 100</vt:lpstr>
      <vt:lpstr>Карта - 200</vt:lpstr>
      <vt:lpstr>Карта - 300</vt:lpstr>
      <vt:lpstr>Карта - 400</vt:lpstr>
      <vt:lpstr>Карта - 500</vt:lpstr>
      <vt:lpstr>Карта - 500</vt:lpstr>
      <vt:lpstr>Даты - 100</vt:lpstr>
      <vt:lpstr>Даты - 200</vt:lpstr>
      <vt:lpstr>Даты - 200</vt:lpstr>
      <vt:lpstr>Даты - 300</vt:lpstr>
      <vt:lpstr>Даты - 400</vt:lpstr>
      <vt:lpstr>Даты - 500</vt:lpstr>
      <vt:lpstr>Азия - 100</vt:lpstr>
      <vt:lpstr>Азия - 200</vt:lpstr>
      <vt:lpstr>Азия - 300</vt:lpstr>
      <vt:lpstr>Азия - 400</vt:lpstr>
      <vt:lpstr>Азия - 500</vt:lpstr>
      <vt:lpstr>США- 100</vt:lpstr>
      <vt:lpstr>США- 200</vt:lpstr>
      <vt:lpstr>США - 300</vt:lpstr>
      <vt:lpstr>США - 300</vt:lpstr>
      <vt:lpstr>США - 400</vt:lpstr>
      <vt:lpstr>США - 500</vt:lpstr>
      <vt:lpstr>Наука и техника - 100</vt:lpstr>
      <vt:lpstr>Наука и техника - 100</vt:lpstr>
      <vt:lpstr>Наука и техника - 200</vt:lpstr>
      <vt:lpstr>Наука и техника - 300</vt:lpstr>
      <vt:lpstr>Наука и техника - 400</vt:lpstr>
      <vt:lpstr>Наука и техника - 500</vt:lpstr>
      <vt:lpstr>3 раунд</vt:lpstr>
      <vt:lpstr>Кто это? Что это? - 100</vt:lpstr>
      <vt:lpstr>Кто это? Что это? - 200</vt:lpstr>
      <vt:lpstr>Кто это? Что это? - 300</vt:lpstr>
      <vt:lpstr>Кто это? Что это? - 300</vt:lpstr>
      <vt:lpstr>Кто это? Что это? - 400</vt:lpstr>
      <vt:lpstr>Кто это? Что это? - 500</vt:lpstr>
      <vt:lpstr>Все обо всем - 100</vt:lpstr>
      <vt:lpstr>Все обо всем - 200</vt:lpstr>
      <vt:lpstr>Все обо всем - 200</vt:lpstr>
      <vt:lpstr>Все обо всем - 300</vt:lpstr>
      <vt:lpstr>Все обо всем - 400</vt:lpstr>
      <vt:lpstr>Все обо всем - 500</vt:lpstr>
      <vt:lpstr>Все обо всем - 500</vt:lpstr>
      <vt:lpstr>-РЕ--100</vt:lpstr>
      <vt:lpstr>-РЕ--200</vt:lpstr>
      <vt:lpstr>-РЕ--300</vt:lpstr>
      <vt:lpstr>-РЕ--400</vt:lpstr>
      <vt:lpstr>-РЕ--500</vt:lpstr>
      <vt:lpstr>Французская революция - 100</vt:lpstr>
      <vt:lpstr>Французская революция  - 200</vt:lpstr>
      <vt:lpstr>Французская революция - 300</vt:lpstr>
      <vt:lpstr>Французская революция - 400</vt:lpstr>
      <vt:lpstr>Французская революция - 500</vt:lpstr>
      <vt:lpstr>Просвещение - 100</vt:lpstr>
      <vt:lpstr>Просвещение - 100</vt:lpstr>
      <vt:lpstr>Просвещение - 200</vt:lpstr>
      <vt:lpstr>Просвещение - 300</vt:lpstr>
      <vt:lpstr>Просвещение - 400</vt:lpstr>
      <vt:lpstr>Просвещение - 500</vt:lpstr>
      <vt:lpstr>4 раунд</vt:lpstr>
      <vt:lpstr>Реформы Петра - 100</vt:lpstr>
      <vt:lpstr>Реформы Петра - 200</vt:lpstr>
      <vt:lpstr>Реформы Петра - 300</vt:lpstr>
      <vt:lpstr>Реформы Петра - 400</vt:lpstr>
      <vt:lpstr>Реформы Петра - 400</vt:lpstr>
      <vt:lpstr>Реформы Петра - 500</vt:lpstr>
      <vt:lpstr>Северная война -100</vt:lpstr>
      <vt:lpstr>Северная война -200</vt:lpstr>
      <vt:lpstr>Северная война -300</vt:lpstr>
      <vt:lpstr>Северная война -400</vt:lpstr>
      <vt:lpstr>Северная война -500</vt:lpstr>
      <vt:lpstr>Дворцовые перевороты - 100</vt:lpstr>
      <vt:lpstr>Дворцовые перевороты - 200</vt:lpstr>
      <vt:lpstr>Дворцовые перевороты - 200</vt:lpstr>
      <vt:lpstr>Дворцовые перевороты - 300</vt:lpstr>
      <vt:lpstr>Дворцовые перевороты - 400</vt:lpstr>
      <vt:lpstr>Дворцовые перевороты - 500</vt:lpstr>
      <vt:lpstr>Русско-турецкие войны -100</vt:lpstr>
      <vt:lpstr>Русско-турецкие войны -200</vt:lpstr>
      <vt:lpstr>Русско-турецкие войны -300</vt:lpstr>
      <vt:lpstr>Русско-турецкие войны -400</vt:lpstr>
      <vt:lpstr>Русско-турецкие войны -500</vt:lpstr>
      <vt:lpstr>Русско-турецкие войны -500</vt:lpstr>
      <vt:lpstr>Культура и наука - 100</vt:lpstr>
      <vt:lpstr>Культура и наука - 200</vt:lpstr>
      <vt:lpstr>Культура и наука - 300</vt:lpstr>
      <vt:lpstr>Культура и наука - 400</vt:lpstr>
      <vt:lpstr>Культура и наука - 500</vt:lpstr>
      <vt:lpstr>Финальный раунд</vt:lpstr>
      <vt:lpstr>Загадка</vt:lpstr>
      <vt:lpstr>Символы</vt:lpstr>
      <vt:lpstr>Кто здесь лишний…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Дарёна</dc:creator>
  <cp:lastModifiedBy>VIP</cp:lastModifiedBy>
  <cp:revision>180</cp:revision>
  <dcterms:created xsi:type="dcterms:W3CDTF">1601-01-01T00:00:00Z</dcterms:created>
  <dcterms:modified xsi:type="dcterms:W3CDTF">2022-04-17T03:59:40Z</dcterms:modified>
</cp:coreProperties>
</file>