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61"/>
  </p:handoutMasterIdLst>
  <p:sldIdLst>
    <p:sldId id="285" r:id="rId2"/>
    <p:sldId id="257" r:id="rId3"/>
    <p:sldId id="265" r:id="rId4"/>
    <p:sldId id="266" r:id="rId5"/>
    <p:sldId id="267" r:id="rId6"/>
    <p:sldId id="268" r:id="rId7"/>
    <p:sldId id="369" r:id="rId8"/>
    <p:sldId id="269" r:id="rId9"/>
    <p:sldId id="260" r:id="rId10"/>
    <p:sldId id="261" r:id="rId11"/>
    <p:sldId id="262" r:id="rId12"/>
    <p:sldId id="263" r:id="rId13"/>
    <p:sldId id="264" r:id="rId14"/>
    <p:sldId id="270" r:id="rId15"/>
    <p:sldId id="271" r:id="rId16"/>
    <p:sldId id="272" r:id="rId17"/>
    <p:sldId id="273" r:id="rId18"/>
    <p:sldId id="274" r:id="rId19"/>
    <p:sldId id="371" r:id="rId20"/>
    <p:sldId id="276" r:id="rId21"/>
    <p:sldId id="279" r:id="rId22"/>
    <p:sldId id="278" r:id="rId23"/>
    <p:sldId id="370" r:id="rId24"/>
    <p:sldId id="277" r:id="rId25"/>
    <p:sldId id="313" r:id="rId26"/>
    <p:sldId id="320" r:id="rId27"/>
    <p:sldId id="372" r:id="rId28"/>
    <p:sldId id="314" r:id="rId29"/>
    <p:sldId id="321" r:id="rId30"/>
    <p:sldId id="322" r:id="rId31"/>
    <p:sldId id="259" r:id="rId32"/>
    <p:sldId id="286" r:id="rId33"/>
    <p:sldId id="287" r:id="rId34"/>
    <p:sldId id="305" r:id="rId35"/>
    <p:sldId id="306" r:id="rId36"/>
    <p:sldId id="307" r:id="rId37"/>
    <p:sldId id="373" r:id="rId38"/>
    <p:sldId id="295" r:id="rId39"/>
    <p:sldId id="296" r:id="rId40"/>
    <p:sldId id="376" r:id="rId41"/>
    <p:sldId id="297" r:id="rId42"/>
    <p:sldId id="299" r:id="rId43"/>
    <p:sldId id="298" r:id="rId44"/>
    <p:sldId id="300" r:id="rId45"/>
    <p:sldId id="302" r:id="rId46"/>
    <p:sldId id="301" r:id="rId47"/>
    <p:sldId id="303" r:id="rId48"/>
    <p:sldId id="304" r:id="rId49"/>
    <p:sldId id="280" r:id="rId50"/>
    <p:sldId id="281" r:id="rId51"/>
    <p:sldId id="375" r:id="rId52"/>
    <p:sldId id="283" r:id="rId53"/>
    <p:sldId id="284" r:id="rId54"/>
    <p:sldId id="329" r:id="rId55"/>
    <p:sldId id="374" r:id="rId56"/>
    <p:sldId id="326" r:id="rId57"/>
    <p:sldId id="330" r:id="rId58"/>
    <p:sldId id="328" r:id="rId59"/>
    <p:sldId id="327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62CE2C"/>
    <a:srgbClr val="FF3300"/>
    <a:srgbClr val="3333CC"/>
    <a:srgbClr val="6600CC"/>
    <a:srgbClr val="9AE317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83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08"/>
    </p:cViewPr>
  </p:sorterViewPr>
  <p:notesViewPr>
    <p:cSldViewPr>
      <p:cViewPr varScale="1">
        <p:scale>
          <a:sx n="58" d="100"/>
          <a:sy n="58" d="100"/>
        </p:scale>
        <p:origin x="-220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325B3F-32EB-4E1B-825E-F38BCC7D2A4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ADE53B-8ED0-4EFD-ADFD-FCD622340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75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C56F8-B885-48FB-B7E5-CE3240AA3BEB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6D7B7-FCBF-4854-9C9A-99813AB6D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1E46F-BFBB-40AC-AD5C-3186DECE7291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4205C-1EC4-43DD-81DC-926FA986D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1BB4D-BFA6-4030-B18A-EA89220B524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BD25A-C60F-4466-B74D-48275069D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A9D5-28E8-41EE-9316-2F9F4CEE97DE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98E0D-0CF1-498A-8806-2DD66FF62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01500-8940-41DA-9EE1-E30C47901565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9E704-51EB-491C-8497-13227565E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5CA94-5E5C-4E1C-81F9-4EA03F845520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19A87-0ACC-4DC5-B4EB-1E312667C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64A98-75CE-4959-B8E2-4AA0D7C5E2C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CD121-257E-439F-AFA1-4C2D07254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B4FB4-4AB4-4019-9A7C-EFF1BF766BA0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0CC19-B0D9-4266-872D-42B70DEF8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8DC7-749D-4803-9241-1E7E9A518ED7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DD4D-30EE-43AF-88FD-737581AD1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AF31F-68A3-4023-BE96-AEB676E7F6C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0B8D4-D77C-4883-8BFD-31EBE5864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B6B0B-48C5-4AC1-B34C-466F9B101DBB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A31B-9973-4F5F-A541-E09E61F2D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BB03E879-14C1-42E5-A23A-72FF87AEEF2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1A5288B-3977-456C-8378-27722868F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65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65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24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9.xml"/><Relationship Id="rId2" Type="http://schemas.openxmlformats.org/officeDocument/2006/relationships/slide" Target="slide3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8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6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5.xml"/><Relationship Id="rId27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slide" Target="slide45.xml"/><Relationship Id="rId18" Type="http://schemas.openxmlformats.org/officeDocument/2006/relationships/slide" Target="slide50.xml"/><Relationship Id="rId26" Type="http://schemas.openxmlformats.org/officeDocument/2006/relationships/slide" Target="slide1.xml"/><Relationship Id="rId3" Type="http://schemas.openxmlformats.org/officeDocument/2006/relationships/slide" Target="slide33.xml"/><Relationship Id="rId21" Type="http://schemas.openxmlformats.org/officeDocument/2006/relationships/slide" Target="slide54.xml"/><Relationship Id="rId7" Type="http://schemas.openxmlformats.org/officeDocument/2006/relationships/slide" Target="slide38.xml"/><Relationship Id="rId12" Type="http://schemas.openxmlformats.org/officeDocument/2006/relationships/slide" Target="slide44.xml"/><Relationship Id="rId17" Type="http://schemas.openxmlformats.org/officeDocument/2006/relationships/slide" Target="slide49.xml"/><Relationship Id="rId25" Type="http://schemas.openxmlformats.org/officeDocument/2006/relationships/slide" Target="slide59.xml"/><Relationship Id="rId2" Type="http://schemas.openxmlformats.org/officeDocument/2006/relationships/slide" Target="slide32.xml"/><Relationship Id="rId16" Type="http://schemas.openxmlformats.org/officeDocument/2006/relationships/slide" Target="slide48.xml"/><Relationship Id="rId20" Type="http://schemas.openxmlformats.org/officeDocument/2006/relationships/slide" Target="slide5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6.xml"/><Relationship Id="rId11" Type="http://schemas.openxmlformats.org/officeDocument/2006/relationships/slide" Target="slide43.xml"/><Relationship Id="rId24" Type="http://schemas.openxmlformats.org/officeDocument/2006/relationships/slide" Target="slide58.xml"/><Relationship Id="rId5" Type="http://schemas.openxmlformats.org/officeDocument/2006/relationships/slide" Target="slide35.xml"/><Relationship Id="rId15" Type="http://schemas.openxmlformats.org/officeDocument/2006/relationships/slide" Target="slide47.xml"/><Relationship Id="rId23" Type="http://schemas.openxmlformats.org/officeDocument/2006/relationships/slide" Target="slide57.xml"/><Relationship Id="rId10" Type="http://schemas.openxmlformats.org/officeDocument/2006/relationships/slide" Target="slide42.xml"/><Relationship Id="rId19" Type="http://schemas.openxmlformats.org/officeDocument/2006/relationships/slide" Target="slide52.xml"/><Relationship Id="rId4" Type="http://schemas.openxmlformats.org/officeDocument/2006/relationships/slide" Target="slide34.xml"/><Relationship Id="rId9" Type="http://schemas.openxmlformats.org/officeDocument/2006/relationships/slide" Target="slide41.xml"/><Relationship Id="rId14" Type="http://schemas.openxmlformats.org/officeDocument/2006/relationships/slide" Target="slide46.xml"/><Relationship Id="rId22" Type="http://schemas.openxmlformats.org/officeDocument/2006/relationships/slide" Target="slide5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План игры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628775"/>
            <a:ext cx="7772400" cy="40354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omic Sans MS" pitchFamily="66" charset="0"/>
                <a:hlinkClick r:id="rId2" action="ppaction://hlinksldjump"/>
              </a:rPr>
              <a:t>1 раунд</a:t>
            </a:r>
            <a:endParaRPr lang="ru-RU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dirty="0" smtClean="0">
                <a:latin typeface="Comic Sans MS" pitchFamily="66" charset="0"/>
                <a:hlinkClick r:id="rId3" action="ppaction://hlinksldjump"/>
              </a:rPr>
              <a:t>2 раунд</a:t>
            </a:r>
            <a:endParaRPr lang="ru-RU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576" y="1556792"/>
            <a:ext cx="7416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latin typeface="Arial" charset="0"/>
              </a:rPr>
              <a:t>Именно так называется государство – владелец колоний</a:t>
            </a:r>
          </a:p>
        </p:txBody>
      </p:sp>
      <p:sp>
        <p:nvSpPr>
          <p:cNvPr id="245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– 300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Так называют у англичан государственный орган, ограничивающий власть короля или руководящий страной вместо него</a:t>
            </a:r>
          </a:p>
        </p:txBody>
      </p:sp>
      <p:sp>
        <p:nvSpPr>
          <p:cNvPr id="2560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Доминион?</a:t>
            </a:r>
          </a:p>
        </p:txBody>
      </p:sp>
      <p:sp>
        <p:nvSpPr>
          <p:cNvPr id="2662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Движение за освобождение рабов в США?</a:t>
            </a:r>
          </a:p>
        </p:txBody>
      </p:sp>
      <p:sp>
        <p:nvSpPr>
          <p:cNvPr id="2765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412875"/>
            <a:ext cx="7200900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Как называется компания, в которой каждый имеет право на долю от прибыли?</a:t>
            </a:r>
          </a:p>
        </p:txBody>
      </p:sp>
      <p:sp>
        <p:nvSpPr>
          <p:cNvPr id="2867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3568" y="1412776"/>
            <a:ext cx="7456488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Уничтожение противников с целью их запугивания называется…</a:t>
            </a:r>
          </a:p>
        </p:txBody>
      </p:sp>
      <p:sp>
        <p:nvSpPr>
          <p:cNvPr id="2969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Скажите по-другому «независимость»</a:t>
            </a:r>
          </a:p>
        </p:txBody>
      </p:sp>
      <p:sp>
        <p:nvSpPr>
          <p:cNvPr id="307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Именно такое государственное устройство имела Франция после прихода к власти Наполеона</a:t>
            </a:r>
          </a:p>
        </p:txBody>
      </p:sp>
      <p:sp>
        <p:nvSpPr>
          <p:cNvPr id="317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Месяц, в котором к власти пришли якобинцы</a:t>
            </a:r>
          </a:p>
        </p:txBody>
      </p:sp>
      <p:sp>
        <p:nvSpPr>
          <p:cNvPr id="3277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445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Священный союз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- 100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576" y="1484784"/>
            <a:ext cx="7560840" cy="24050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Когда был создан «Священный союз»?</a:t>
            </a:r>
            <a:endParaRPr lang="ru-RU" dirty="0">
              <a:latin typeface="Arial" charset="0"/>
            </a:endParaRPr>
          </a:p>
        </p:txBody>
      </p:sp>
      <p:sp>
        <p:nvSpPr>
          <p:cNvPr id="34819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984" name="Group 208"/>
          <p:cNvGraphicFramePr>
            <a:graphicFrameLocks noGrp="1"/>
          </p:cNvGraphicFramePr>
          <p:nvPr/>
        </p:nvGraphicFramePr>
        <p:xfrm>
          <a:off x="1331913" y="1484313"/>
          <a:ext cx="7488237" cy="4392614"/>
        </p:xfrm>
        <a:graphic>
          <a:graphicData uri="http://schemas.openxmlformats.org/drawingml/2006/table">
            <a:tbl>
              <a:tblPr/>
              <a:tblGrid>
                <a:gridCol w="2592387"/>
                <a:gridCol w="935038"/>
                <a:gridCol w="1008062"/>
                <a:gridCol w="1009650"/>
                <a:gridCol w="1008063"/>
                <a:gridCol w="935037"/>
              </a:tblGrid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Термины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-ЕР-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Священный союз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Их знают все…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3" name="Rectangle 200"/>
          <p:cNvSpPr>
            <a:spLocks noGrp="1" noChangeArrowheads="1"/>
          </p:cNvSpPr>
          <p:nvPr>
            <p:ph type="title" idx="4294967295"/>
          </p:nvPr>
        </p:nvSpPr>
        <p:spPr>
          <a:xfrm>
            <a:off x="1338263" y="274638"/>
            <a:ext cx="73485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latin typeface="Comic Sans MS" pitchFamily="66" charset="0"/>
              </a:rPr>
              <a:t>1 раунд</a:t>
            </a:r>
          </a:p>
        </p:txBody>
      </p:sp>
      <p:sp>
        <p:nvSpPr>
          <p:cNvPr id="16430" name="AutoShape 209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33375"/>
            <a:ext cx="7924800" cy="8921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Священный союз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- 200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560" y="1268760"/>
            <a:ext cx="6408712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Цели и задачи «Священного союза», какие страны в него входили?</a:t>
            </a:r>
            <a:endParaRPr lang="ru-RU" dirty="0" smtClean="0">
              <a:latin typeface="Arial" charset="0"/>
            </a:endParaRPr>
          </a:p>
          <a:p>
            <a:pPr eaLnBrk="1" hangingPunct="1">
              <a:defRPr/>
            </a:pPr>
            <a:endParaRPr lang="ru-RU" sz="2800" dirty="0" smtClean="0"/>
          </a:p>
        </p:txBody>
      </p:sp>
      <p:sp>
        <p:nvSpPr>
          <p:cNvPr id="35843" name="AutoShape 2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60350"/>
            <a:ext cx="7924800" cy="8207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Священный союз 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>
                <a:latin typeface="Comic Sans MS" pitchFamily="66" charset="0"/>
              </a:rPr>
              <a:t>300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576" y="1196752"/>
            <a:ext cx="7776864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В какой стране восстание против монарха не было подавлено, а наоборот поддержано «Священным союзом»?</a:t>
            </a:r>
            <a:endParaRPr lang="ru-RU" sz="3600" dirty="0">
              <a:latin typeface="Arial" charset="0"/>
            </a:endParaRPr>
          </a:p>
        </p:txBody>
      </p:sp>
      <p:sp>
        <p:nvSpPr>
          <p:cNvPr id="36867" name="AutoShape 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5949950"/>
            <a:ext cx="719137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04800"/>
            <a:ext cx="7924800" cy="747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Священный союз</a:t>
            </a:r>
            <a:r>
              <a:rPr lang="ru-RU" sz="4000" dirty="0" smtClean="0">
                <a:latin typeface="Comic Sans MS" pitchFamily="66" charset="0"/>
              </a:rPr>
              <a:t> - </a:t>
            </a:r>
            <a:r>
              <a:rPr lang="ru-RU" sz="4000" dirty="0">
                <a:latin typeface="Comic Sans MS" pitchFamily="66" charset="0"/>
              </a:rPr>
              <a:t>400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125538"/>
            <a:ext cx="7056437" cy="449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smtClean="0">
                <a:latin typeface="Arial" charset="0"/>
                <a:hlinkClick r:id="rId2" action="ppaction://hlinksldjump"/>
              </a:rPr>
              <a:t>Вопрос</a:t>
            </a:r>
            <a:endParaRPr lang="ru-RU" sz="2400" smtClean="0">
              <a:latin typeface="Arial" charset="0"/>
            </a:endParaRPr>
          </a:p>
        </p:txBody>
      </p:sp>
      <p:sp>
        <p:nvSpPr>
          <p:cNvPr id="37891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AutoShape 8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3" name="AutoShape 10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894" name="Picture 14" descr="10-40-7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657350"/>
            <a:ext cx="69342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04800"/>
            <a:ext cx="7924800" cy="747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Священный союз 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>
                <a:latin typeface="Comic Sans MS" pitchFamily="66" charset="0"/>
              </a:rPr>
              <a:t>400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3568" y="1268760"/>
            <a:ext cx="7056437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Какую страну в «Священном союзе» стали называть жандармом Европы, и из-за чего?</a:t>
            </a:r>
            <a:endParaRPr lang="ru-RU" sz="3600" dirty="0" smtClean="0">
              <a:latin typeface="Arial" charset="0"/>
            </a:endParaRPr>
          </a:p>
        </p:txBody>
      </p:sp>
      <p:sp>
        <p:nvSpPr>
          <p:cNvPr id="38915" name="AutoShape 2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16" name="AutoShape 5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7" name="AutoShape 6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892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Священный союз 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>
                <a:latin typeface="Comic Sans MS" pitchFamily="66" charset="0"/>
              </a:rPr>
              <a:t>500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552" y="1484784"/>
            <a:ext cx="7529512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dirty="0" smtClean="0">
                <a:latin typeface="Arial" charset="0"/>
              </a:rPr>
              <a:t>Когда «Священный союз</a:t>
            </a:r>
            <a:r>
              <a:rPr lang="ru-RU" sz="3600" dirty="0" smtClean="0">
                <a:latin typeface="Arial" charset="0"/>
              </a:rPr>
              <a:t>» фактически распался и </a:t>
            </a:r>
            <a:r>
              <a:rPr lang="ru-RU" sz="3600" dirty="0" smtClean="0">
                <a:latin typeface="Arial" charset="0"/>
              </a:rPr>
              <a:t>по какой причине?</a:t>
            </a:r>
            <a:endParaRPr lang="ru-RU" sz="3600" dirty="0">
              <a:latin typeface="Arial" charset="0"/>
            </a:endParaRPr>
          </a:p>
        </p:txBody>
      </p:sp>
      <p:sp>
        <p:nvSpPr>
          <p:cNvPr id="39939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AutoShape 9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AutoShape 11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2" name="AutoShape 13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  <a:p>
            <a:pPr eaLnBrk="1" hangingPunct="1"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4096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4" name="Picture 6" descr="Napoleo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1125538"/>
            <a:ext cx="4292600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419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AutoShape 6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8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12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1773238"/>
            <a:ext cx="3889375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30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AutoShape 5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3" name="AutoShape 6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2" descr="G:\школа\викторины по истории\8 кл-викторина\картинки\63d09227efb3f15ac216321efaea79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04864"/>
            <a:ext cx="659984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40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G:\школа\викторины по истории\8 кл-викторина\картинки\Джузеппе-Гарибальди-сарди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412776"/>
            <a:ext cx="3744416" cy="5236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03350" y="1628775"/>
            <a:ext cx="3065463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5059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G:\школа\викторины по истории\8 кл-викторина\картинки\15_81adb90d3d4204547be19d302bbf6e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340768"/>
            <a:ext cx="4752528" cy="5299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Что такое картель?</a:t>
            </a:r>
          </a:p>
        </p:txBody>
      </p:sp>
      <p:sp>
        <p:nvSpPr>
          <p:cNvPr id="174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608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 descr="G:\школа\викторины по истории\8 кл-викторина\картинк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556792"/>
            <a:ext cx="3869991" cy="4736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32" name="Group 48"/>
          <p:cNvGraphicFramePr>
            <a:graphicFrameLocks noGrp="1"/>
          </p:cNvGraphicFramePr>
          <p:nvPr/>
        </p:nvGraphicFramePr>
        <p:xfrm>
          <a:off x="1331913" y="1484313"/>
          <a:ext cx="7488237" cy="4392614"/>
        </p:xfrm>
        <a:graphic>
          <a:graphicData uri="http://schemas.openxmlformats.org/drawingml/2006/table">
            <a:tbl>
              <a:tblPr/>
              <a:tblGrid>
                <a:gridCol w="2592387"/>
                <a:gridCol w="935038"/>
                <a:gridCol w="1008062"/>
                <a:gridCol w="1009650"/>
                <a:gridCol w="1008063"/>
                <a:gridCol w="935037"/>
              </a:tblGrid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Даты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Революции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Америка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0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Промышленная революция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1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2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3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4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5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77" name="Rectangle 46"/>
          <p:cNvSpPr>
            <a:spLocks noGrp="1" noChangeArrowheads="1"/>
          </p:cNvSpPr>
          <p:nvPr>
            <p:ph type="title" idx="4294967295"/>
          </p:nvPr>
        </p:nvSpPr>
        <p:spPr>
          <a:xfrm>
            <a:off x="1338263" y="274638"/>
            <a:ext cx="73485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latin typeface="Comic Sans MS" pitchFamily="66" charset="0"/>
              </a:rPr>
              <a:t>2 раунд</a:t>
            </a:r>
          </a:p>
        </p:txBody>
      </p:sp>
      <p:sp>
        <p:nvSpPr>
          <p:cNvPr id="47150" name="AutoShape 48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48131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3" name="Picture 3" descr="G:\школа\викторины по истории\8 кл-викторина\картинки\grazhdanskaja_vojna_kartinka (1).png"/>
          <p:cNvPicPr>
            <a:picLocks noChangeAspect="1" noChangeArrowheads="1"/>
          </p:cNvPicPr>
          <p:nvPr/>
        </p:nvPicPr>
        <p:blipFill>
          <a:blip r:embed="rId3" cstate="print"/>
          <a:srcRect r="23585"/>
          <a:stretch>
            <a:fillRect/>
          </a:stretch>
        </p:blipFill>
        <p:spPr bwMode="auto">
          <a:xfrm>
            <a:off x="1763688" y="1628800"/>
            <a:ext cx="4896544" cy="4791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0213" y="333375"/>
            <a:ext cx="7443787" cy="820738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4915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1340768"/>
            <a:ext cx="74374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Как мы сейчас называем эту «жемчужину» в английской короне? </a:t>
            </a:r>
          </a:p>
        </p:txBody>
      </p:sp>
      <p:pic>
        <p:nvPicPr>
          <p:cNvPr id="7" name="Picture 7" descr="7warind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492896"/>
            <a:ext cx="6336704" cy="410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- 300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>
                <a:latin typeface="Arial" charset="0"/>
              </a:rPr>
              <a:t>Какой стране принадлежали колонии?</a:t>
            </a:r>
          </a:p>
          <a:p>
            <a:pPr eaLnBrk="1" hangingPunct="1">
              <a:lnSpc>
                <a:spcPct val="85000"/>
              </a:lnSpc>
              <a:defRPr/>
            </a:pPr>
            <a:endParaRPr lang="ru-RU">
              <a:latin typeface="Arial" charset="0"/>
            </a:endParaRPr>
          </a:p>
        </p:txBody>
      </p:sp>
      <p:sp>
        <p:nvSpPr>
          <p:cNvPr id="5017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6" descr="1391239060_2010-commonwealth-games-participating-nat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348880"/>
            <a:ext cx="7488832" cy="426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К</a:t>
            </a:r>
            <a:r>
              <a:rPr lang="ru-RU">
                <a:latin typeface="Arial" charset="0"/>
              </a:rPr>
              <a:t>арта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51203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051720" y="1772816"/>
            <a:ext cx="6192688" cy="4770063"/>
            <a:chOff x="2051720" y="1772816"/>
            <a:chExt cx="6192688" cy="4770063"/>
          </a:xfrm>
        </p:grpSpPr>
        <p:pic>
          <p:nvPicPr>
            <p:cNvPr id="7" name="Picture 2" descr="G:\школа\викторины по истории\8 кл-викторина\картинки\1815waterloo.jpg"/>
            <p:cNvPicPr>
              <a:picLocks noChangeAspect="1" noChangeArrowheads="1"/>
            </p:cNvPicPr>
            <p:nvPr/>
          </p:nvPicPr>
          <p:blipFill>
            <a:blip r:embed="rId3" cstate="print"/>
            <a:srcRect t="15570"/>
            <a:stretch>
              <a:fillRect/>
            </a:stretch>
          </p:blipFill>
          <p:spPr bwMode="auto">
            <a:xfrm>
              <a:off x="2051720" y="1772816"/>
              <a:ext cx="6192688" cy="4770063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3275856" y="6093296"/>
              <a:ext cx="93610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К</a:t>
            </a:r>
            <a:r>
              <a:rPr lang="ru-RU">
                <a:latin typeface="Arial" charset="0"/>
              </a:rPr>
              <a:t>арта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374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z="2800" smtClean="0">
              <a:latin typeface="Arial" charset="0"/>
            </a:endParaRPr>
          </a:p>
        </p:txBody>
      </p:sp>
      <p:sp>
        <p:nvSpPr>
          <p:cNvPr id="52227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28" name="AutoShape 12" descr="usa18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29" name="AutoShape 14" descr="usa1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2230" name="Picture 13" descr="10-40-7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165735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2" name="AutoShape 12" descr="usa18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AutoShape 14" descr="usa1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6" name="Picture 2" descr="G:\школа\викторины по истории\8 кл-викторина\картинки\9258_113e3b4c48304f-203e41413839413a304f-4d3d46383a3b3e3f3534384f-223e3c-7-904.png"/>
          <p:cNvPicPr>
            <a:picLocks noChangeAspect="1" noChangeArrowheads="1"/>
          </p:cNvPicPr>
          <p:nvPr/>
        </p:nvPicPr>
        <p:blipFill>
          <a:blip r:embed="rId3" cstate="print"/>
          <a:srcRect l="2564" t="6410" r="35897" b="2244"/>
          <a:stretch>
            <a:fillRect/>
          </a:stretch>
        </p:blipFill>
        <p:spPr bwMode="auto">
          <a:xfrm>
            <a:off x="2771800" y="548680"/>
            <a:ext cx="5313112" cy="6309320"/>
          </a:xfrm>
          <a:prstGeom prst="rect">
            <a:avLst/>
          </a:prstGeom>
          <a:noFill/>
        </p:spPr>
      </p:pic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454684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latin typeface="Comic Sans MS" pitchFamily="66" charset="0"/>
              </a:rPr>
              <a:t>К</a:t>
            </a:r>
            <a:r>
              <a:rPr lang="ru-RU" dirty="0">
                <a:latin typeface="Arial" charset="0"/>
              </a:rPr>
              <a:t>арта</a:t>
            </a:r>
            <a:r>
              <a:rPr lang="ru-RU" dirty="0">
                <a:latin typeface="Comic Sans MS" pitchFamily="66" charset="0"/>
              </a:rPr>
              <a:t> - 500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1804 г.</a:t>
            </a:r>
          </a:p>
        </p:txBody>
      </p:sp>
      <p:sp>
        <p:nvSpPr>
          <p:cNvPr id="5427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5529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5300" name="Picture 6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133600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2866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Политика по защите отечественной экономики путем повышения пошли на иностранные товары</a:t>
            </a:r>
          </a:p>
        </p:txBody>
      </p:sp>
      <p:sp>
        <p:nvSpPr>
          <p:cNvPr id="184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latin typeface="Arial" charset="0"/>
              </a:rPr>
              <a:t>Тильзитский</a:t>
            </a:r>
            <a:r>
              <a:rPr lang="ru-RU" dirty="0" smtClean="0">
                <a:latin typeface="Arial" charset="0"/>
              </a:rPr>
              <a:t>  мир</a:t>
            </a:r>
            <a:endParaRPr lang="ru-RU" dirty="0">
              <a:latin typeface="Arial" charset="0"/>
            </a:endParaRPr>
          </a:p>
        </p:txBody>
      </p:sp>
      <p:sp>
        <p:nvSpPr>
          <p:cNvPr id="563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- 300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484313"/>
            <a:ext cx="7772400" cy="4611687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endParaRPr lang="ru-RU" sz="2400" dirty="0" smtClean="0">
              <a:latin typeface="Arial" charset="0"/>
            </a:endParaRPr>
          </a:p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r>
              <a:rPr lang="ru-RU" dirty="0" smtClean="0">
                <a:latin typeface="Arial" charset="0"/>
              </a:rPr>
              <a:t>1860 г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73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19200" y="1600200"/>
            <a:ext cx="7240588" cy="47815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1870 г.</a:t>
            </a:r>
          </a:p>
        </p:txBody>
      </p:sp>
      <p:sp>
        <p:nvSpPr>
          <p:cNvPr id="5837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1859-1872</a:t>
            </a:r>
          </a:p>
        </p:txBody>
      </p:sp>
      <p:sp>
        <p:nvSpPr>
          <p:cNvPr id="593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Революции </a:t>
            </a:r>
            <a:r>
              <a:rPr lang="ru-RU" dirty="0" smtClean="0">
                <a:latin typeface="Comic Sans MS" pitchFamily="66" charset="0"/>
              </a:rPr>
              <a:t>- 100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Как звали жителей Южной Америки, потомков испанских переселенцев?</a:t>
            </a:r>
          </a:p>
        </p:txBody>
      </p:sp>
      <p:sp>
        <p:nvSpPr>
          <p:cNvPr id="6041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Революции </a:t>
            </a:r>
            <a:r>
              <a:rPr lang="ru-RU" dirty="0" smtClean="0">
                <a:latin typeface="Comic Sans MS" pitchFamily="66" charset="0"/>
              </a:rPr>
              <a:t>- 200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Что сделали на Венском конгрессе 1814-1815 году монархи Европы, чтобы предотвратить революции?</a:t>
            </a:r>
          </a:p>
        </p:txBody>
      </p:sp>
      <p:sp>
        <p:nvSpPr>
          <p:cNvPr id="6144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91440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Революции </a:t>
            </a:r>
            <a:r>
              <a:rPr lang="ru-RU" sz="4000" dirty="0" smtClean="0">
                <a:latin typeface="Comic Sans MS" pitchFamily="66" charset="0"/>
              </a:rPr>
              <a:t>- 300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628800"/>
            <a:ext cx="7593013" cy="50403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Страна, в которой за конец 18  и 19 век произошло больше всех революций?</a:t>
            </a:r>
          </a:p>
        </p:txBody>
      </p:sp>
      <p:sp>
        <p:nvSpPr>
          <p:cNvPr id="624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Революции </a:t>
            </a:r>
            <a:r>
              <a:rPr lang="ru-RU" dirty="0" smtClean="0">
                <a:latin typeface="Comic Sans MS" pitchFamily="66" charset="0"/>
              </a:rPr>
              <a:t>- 400</a:t>
            </a:r>
          </a:p>
        </p:txBody>
      </p:sp>
      <p:sp>
        <p:nvSpPr>
          <p:cNvPr id="6349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1216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Первый президент венгерской республики?</a:t>
            </a:r>
          </a:p>
        </p:txBody>
      </p:sp>
      <p:pic>
        <p:nvPicPr>
          <p:cNvPr id="7" name="Picture 2" descr="G:\школа\викторины по истории\8 кл-викторина\картинки\1605029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80928"/>
            <a:ext cx="6588224" cy="3713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Революции </a:t>
            </a:r>
            <a:r>
              <a:rPr lang="ru-RU" dirty="0" smtClean="0">
                <a:latin typeface="Comic Sans MS" pitchFamily="66" charset="0"/>
              </a:rPr>
              <a:t>- 500</a:t>
            </a:r>
          </a:p>
        </p:txBody>
      </p:sp>
      <p:sp>
        <p:nvSpPr>
          <p:cNvPr id="6451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552" y="1514362"/>
            <a:ext cx="367240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Пришел к власти через революцию и свободные выборы, но стал императором?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Picture 2" descr="G:\школа\викторины по истории\8 кл-викторина\картинки\ph06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032448" cy="5055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Америка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- 100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3568" y="1484784"/>
            <a:ext cx="6697663" cy="4929188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Кого поселенцы называли «красными людьми»?</a:t>
            </a:r>
            <a:endParaRPr lang="ru-RU" dirty="0" smtClean="0">
              <a:latin typeface="Arial" charset="0"/>
            </a:endParaRPr>
          </a:p>
        </p:txBody>
      </p:sp>
      <p:sp>
        <p:nvSpPr>
          <p:cNvPr id="6553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Деньги</a:t>
            </a:r>
            <a:r>
              <a:rPr lang="ru-RU" dirty="0" smtClean="0">
                <a:latin typeface="Comic Sans MS" pitchFamily="66" charset="0"/>
              </a:rPr>
              <a:t> - 300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99592" y="1556792"/>
            <a:ext cx="7488238" cy="4495800"/>
          </a:xfrm>
        </p:spPr>
        <p:txBody>
          <a:bodyPr/>
          <a:lstStyle/>
          <a:p>
            <a:r>
              <a:rPr lang="ru-RU" sz="4400" dirty="0" smtClean="0">
                <a:cs typeface="+mj-cs"/>
              </a:rPr>
              <a:t>Чем трест отличается от концерна?</a:t>
            </a:r>
            <a:endParaRPr lang="ru-RU" sz="4400" dirty="0">
              <a:cs typeface="+mj-cs"/>
            </a:endParaRPr>
          </a:p>
        </p:txBody>
      </p:sp>
      <p:sp>
        <p:nvSpPr>
          <p:cNvPr id="19459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9826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Америка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- 200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3568" y="1628800"/>
            <a:ext cx="7267575" cy="4208462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Первый президент США</a:t>
            </a:r>
          </a:p>
        </p:txBody>
      </p:sp>
      <p:sp>
        <p:nvSpPr>
          <p:cNvPr id="6656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Америка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- 300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5914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en-US" dirty="0" smtClean="0">
                <a:latin typeface="Arial" charset="0"/>
              </a:rPr>
              <a:t>C </a:t>
            </a:r>
            <a:r>
              <a:rPr lang="ru-RU" dirty="0" smtClean="0">
                <a:latin typeface="Arial" charset="0"/>
              </a:rPr>
              <a:t>каким событием для США связан 1776 г.?</a:t>
            </a:r>
          </a:p>
          <a:p>
            <a:pPr eaLnBrk="1" hangingPunct="1">
              <a:lnSpc>
                <a:spcPct val="85000"/>
              </a:lnSpc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686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0493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Америка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- 400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484313"/>
            <a:ext cx="6624637" cy="1728787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Гражданская война в США</a:t>
            </a:r>
          </a:p>
        </p:txBody>
      </p:sp>
      <p:sp>
        <p:nvSpPr>
          <p:cNvPr id="6963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58850" y="274638"/>
            <a:ext cx="7727950" cy="9826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Америка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- 500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268760"/>
            <a:ext cx="7521575" cy="50403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Говорили, что это хрупкая женщина спровоцировала гражданскую войну в США?</a:t>
            </a:r>
          </a:p>
        </p:txBody>
      </p:sp>
      <p:sp>
        <p:nvSpPr>
          <p:cNvPr id="7065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 descr="Bic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564904"/>
            <a:ext cx="3096344" cy="4128458"/>
          </a:xfrm>
          <a:prstGeom prst="rect">
            <a:avLst/>
          </a:prstGeom>
        </p:spPr>
      </p:pic>
      <p:pic>
        <p:nvPicPr>
          <p:cNvPr id="6" name="Рисунок 5" descr="1237218751_9cxurmkurm.jpg"/>
          <p:cNvPicPr>
            <a:picLocks noChangeAspect="1"/>
          </p:cNvPicPr>
          <p:nvPr/>
        </p:nvPicPr>
        <p:blipFill>
          <a:blip r:embed="rId4" cstate="print"/>
          <a:srcRect t="7475"/>
          <a:stretch>
            <a:fillRect/>
          </a:stretch>
        </p:blipFill>
        <p:spPr>
          <a:xfrm>
            <a:off x="2683928" y="2636912"/>
            <a:ext cx="2739451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Промышленная революция</a:t>
            </a:r>
            <a:r>
              <a:rPr lang="ru-RU" sz="3600" dirty="0" smtClean="0">
                <a:latin typeface="Comic Sans MS" pitchFamily="66" charset="0"/>
              </a:rPr>
              <a:t>- </a:t>
            </a:r>
            <a:r>
              <a:rPr lang="ru-RU" sz="3600" dirty="0" smtClean="0">
                <a:latin typeface="Comic Sans MS" pitchFamily="66" charset="0"/>
              </a:rPr>
              <a:t>100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213"/>
            <a:ext cx="7416800" cy="4495800"/>
          </a:xfrm>
        </p:spPr>
        <p:txBody>
          <a:bodyPr/>
          <a:lstStyle/>
          <a:p>
            <a:pPr eaLnBrk="1" hangingPunct="1">
              <a:defRPr/>
            </a:pPr>
            <a:endParaRPr lang="ru-RU" sz="3600" smtClean="0">
              <a:latin typeface="Arial" charset="0"/>
            </a:endParaRPr>
          </a:p>
        </p:txBody>
      </p:sp>
      <p:sp>
        <p:nvSpPr>
          <p:cNvPr id="71683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684" name="Picture 6" descr="10-40-7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1412875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Промышленная революция</a:t>
            </a:r>
            <a:r>
              <a:rPr lang="ru-RU" sz="4000" dirty="0" smtClean="0">
                <a:latin typeface="Comic Sans MS" pitchFamily="66" charset="0"/>
              </a:rPr>
              <a:t>- 100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3568" y="1628800"/>
            <a:ext cx="7416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Назовите две самые известные машины на паровых двигателях</a:t>
            </a:r>
          </a:p>
        </p:txBody>
      </p:sp>
      <p:sp>
        <p:nvSpPr>
          <p:cNvPr id="7270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3999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Промышленная революция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 smtClean="0">
                <a:latin typeface="Comic Sans MS" pitchFamily="66" charset="0"/>
              </a:rPr>
              <a:t>200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628775"/>
            <a:ext cx="7129463" cy="4968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Страна, в которой началась промышленная революция</a:t>
            </a:r>
            <a:r>
              <a:rPr lang="ru-RU" sz="3600" dirty="0" smtClean="0">
                <a:latin typeface="Comic Sans MS" pitchFamily="66" charset="0"/>
              </a:rPr>
              <a:t>   </a:t>
            </a:r>
          </a:p>
        </p:txBody>
      </p:sp>
      <p:sp>
        <p:nvSpPr>
          <p:cNvPr id="73731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Промышленная революция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 smtClean="0">
                <a:latin typeface="Comic Sans MS" pitchFamily="66" charset="0"/>
              </a:rPr>
              <a:t>300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Что называли именем «Дженни»?</a:t>
            </a:r>
            <a:r>
              <a:rPr lang="ru-RU" sz="4000" dirty="0" smtClean="0"/>
              <a:t>  </a:t>
            </a:r>
          </a:p>
        </p:txBody>
      </p:sp>
      <p:sp>
        <p:nvSpPr>
          <p:cNvPr id="74755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7025"/>
            <a:ext cx="9144000" cy="1092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Промышленная революция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 smtClean="0">
                <a:latin typeface="Comic Sans MS" pitchFamily="66" charset="0"/>
              </a:rPr>
              <a:t>400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37438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>
                <a:latin typeface="Arial" charset="0"/>
              </a:rPr>
              <a:t>Какое изобретение позволило создать массовое производство? Кто его изобрел? Кто его применил очень эффективно?</a:t>
            </a:r>
            <a:endParaRPr lang="ru-RU" dirty="0" smtClean="0">
              <a:latin typeface="Arial" charset="0"/>
            </a:endParaRPr>
          </a:p>
        </p:txBody>
      </p:sp>
      <p:sp>
        <p:nvSpPr>
          <p:cNvPr id="757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3999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Промышленная революция</a:t>
            </a:r>
            <a:r>
              <a:rPr lang="ru-RU" sz="4000" dirty="0" smtClean="0">
                <a:latin typeface="Comic Sans MS" pitchFamily="66" charset="0"/>
              </a:rPr>
              <a:t>- </a:t>
            </a:r>
            <a:r>
              <a:rPr lang="ru-RU" sz="4000" dirty="0" smtClean="0">
                <a:latin typeface="Comic Sans MS" pitchFamily="66" charset="0"/>
              </a:rPr>
              <a:t>500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69634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1520" y="1340768"/>
            <a:ext cx="7240587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Почему эти люди ломают станки, как их называли?</a:t>
            </a:r>
          </a:p>
        </p:txBody>
      </p:sp>
      <p:sp>
        <p:nvSpPr>
          <p:cNvPr id="76803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18" name="Picture 2" descr="G:\школа\викторины по истории\8 кл-викторина\картинки\4674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348880"/>
            <a:ext cx="6444208" cy="4288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atin typeface="Arial" charset="0"/>
                <a:hlinkClick r:id="rId2" action="ppaction://hlinksldjump"/>
              </a:rPr>
              <a:t>Вопрос</a:t>
            </a:r>
            <a:endParaRPr lang="ru-RU" dirty="0" smtClean="0">
              <a:latin typeface="Arial" charset="0"/>
            </a:endParaRPr>
          </a:p>
        </p:txBody>
      </p:sp>
      <p:sp>
        <p:nvSpPr>
          <p:cNvPr id="2048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4" name="Picture 6" descr="slide_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205038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Arial" charset="0"/>
              </a:rPr>
              <a:t>Какой бизнесмен сделал массовым производство применив конвейер?</a:t>
            </a:r>
          </a:p>
        </p:txBody>
      </p:sp>
      <p:sp>
        <p:nvSpPr>
          <p:cNvPr id="2150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Английский экономист, говоривший о невмешательстве государства в экономику?</a:t>
            </a:r>
          </a:p>
        </p:txBody>
      </p:sp>
      <p:sp>
        <p:nvSpPr>
          <p:cNvPr id="2253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972425" cy="16240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Дайте определение понятию «протекционизм»</a:t>
            </a:r>
          </a:p>
        </p:txBody>
      </p:sp>
      <p:sp>
        <p:nvSpPr>
          <p:cNvPr id="2355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2063</TotalTime>
  <Words>645</Words>
  <Application>Microsoft Office PowerPoint</Application>
  <PresentationFormat>Экран (4:3)</PresentationFormat>
  <Paragraphs>171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Течение</vt:lpstr>
      <vt:lpstr>План игры</vt:lpstr>
      <vt:lpstr>1 раунд</vt:lpstr>
      <vt:lpstr>Деньги - 100</vt:lpstr>
      <vt:lpstr>Деньги - 200</vt:lpstr>
      <vt:lpstr>Деньги - 300</vt:lpstr>
      <vt:lpstr>Деньги - 400</vt:lpstr>
      <vt:lpstr>Деньги - 400</vt:lpstr>
      <vt:lpstr>Деньги - 500</vt:lpstr>
      <vt:lpstr>Термины - 100</vt:lpstr>
      <vt:lpstr>Термины - 200</vt:lpstr>
      <vt:lpstr>Термины – 300</vt:lpstr>
      <vt:lpstr>Термины - 400</vt:lpstr>
      <vt:lpstr>Термины - 500</vt:lpstr>
      <vt:lpstr>-ЕР- - 100</vt:lpstr>
      <vt:lpstr>-ЕР- - 200</vt:lpstr>
      <vt:lpstr>-ЕР- - 300</vt:lpstr>
      <vt:lpstr>-ЕР- - 400</vt:lpstr>
      <vt:lpstr>-ЕР- - 500</vt:lpstr>
      <vt:lpstr>Священный союз - 100</vt:lpstr>
      <vt:lpstr>Священный союз - 200</vt:lpstr>
      <vt:lpstr>Священный союз - 300</vt:lpstr>
      <vt:lpstr>Священный союз - 400</vt:lpstr>
      <vt:lpstr>Священный союз - 400</vt:lpstr>
      <vt:lpstr>Священный союз - 500</vt:lpstr>
      <vt:lpstr>Их знают все… - 100</vt:lpstr>
      <vt:lpstr>Их знают все… - 200</vt:lpstr>
      <vt:lpstr>Их знают все… - 200</vt:lpstr>
      <vt:lpstr>Их знают все… - 300</vt:lpstr>
      <vt:lpstr>Их знают все… - 400</vt:lpstr>
      <vt:lpstr>Их знают все… - 500</vt:lpstr>
      <vt:lpstr>2 раунд</vt:lpstr>
      <vt:lpstr>Карта - 100</vt:lpstr>
      <vt:lpstr>Карта - 200</vt:lpstr>
      <vt:lpstr>Карта - 300</vt:lpstr>
      <vt:lpstr>Карта - 400</vt:lpstr>
      <vt:lpstr>Карта - 500</vt:lpstr>
      <vt:lpstr>Карта - 500</vt:lpstr>
      <vt:lpstr>Даты - 100</vt:lpstr>
      <vt:lpstr>Даты - 200</vt:lpstr>
      <vt:lpstr>Даты - 200</vt:lpstr>
      <vt:lpstr>Даты - 300</vt:lpstr>
      <vt:lpstr>Даты - 400</vt:lpstr>
      <vt:lpstr>Даты - 500</vt:lpstr>
      <vt:lpstr>Революции - 100</vt:lpstr>
      <vt:lpstr>Революции - 200</vt:lpstr>
      <vt:lpstr>Революции - 300</vt:lpstr>
      <vt:lpstr>Революции - 400</vt:lpstr>
      <vt:lpstr>Революции - 500</vt:lpstr>
      <vt:lpstr>Америка - 100</vt:lpstr>
      <vt:lpstr>Америка - 200</vt:lpstr>
      <vt:lpstr>Америка - 300</vt:lpstr>
      <vt:lpstr>Америка - 400</vt:lpstr>
      <vt:lpstr>Америка - 500</vt:lpstr>
      <vt:lpstr>Промышленная революция- 100</vt:lpstr>
      <vt:lpstr>Промышленная революция- 100</vt:lpstr>
      <vt:lpstr>Промышленная революция- 200</vt:lpstr>
      <vt:lpstr>Промышленная революция- 300</vt:lpstr>
      <vt:lpstr>Промышленная революция- 400</vt:lpstr>
      <vt:lpstr>Промышленная революция- 500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Дарёна</dc:creator>
  <cp:lastModifiedBy>VIP</cp:lastModifiedBy>
  <cp:revision>153</cp:revision>
  <dcterms:created xsi:type="dcterms:W3CDTF">1601-01-01T00:00:00Z</dcterms:created>
  <dcterms:modified xsi:type="dcterms:W3CDTF">2022-04-17T01:58:54Z</dcterms:modified>
</cp:coreProperties>
</file>