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3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151"/>
  </p:handoutMasterIdLst>
  <p:sldIdLst>
    <p:sldId id="285" r:id="rId2"/>
    <p:sldId id="257" r:id="rId3"/>
    <p:sldId id="265" r:id="rId4"/>
    <p:sldId id="266" r:id="rId5"/>
    <p:sldId id="267" r:id="rId6"/>
    <p:sldId id="268" r:id="rId7"/>
    <p:sldId id="369" r:id="rId8"/>
    <p:sldId id="26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371" r:id="rId20"/>
    <p:sldId id="276" r:id="rId21"/>
    <p:sldId id="279" r:id="rId22"/>
    <p:sldId id="278" r:id="rId23"/>
    <p:sldId id="370" r:id="rId24"/>
    <p:sldId id="277" r:id="rId25"/>
    <p:sldId id="313" r:id="rId26"/>
    <p:sldId id="372" r:id="rId27"/>
    <p:sldId id="314" r:id="rId28"/>
    <p:sldId id="321" r:id="rId29"/>
    <p:sldId id="322" r:id="rId30"/>
    <p:sldId id="259" r:id="rId31"/>
    <p:sldId id="286" r:id="rId32"/>
    <p:sldId id="287" r:id="rId33"/>
    <p:sldId id="305" r:id="rId34"/>
    <p:sldId id="306" r:id="rId35"/>
    <p:sldId id="307" r:id="rId36"/>
    <p:sldId id="373" r:id="rId37"/>
    <p:sldId id="295" r:id="rId38"/>
    <p:sldId id="296" r:id="rId39"/>
    <p:sldId id="376" r:id="rId40"/>
    <p:sldId id="297" r:id="rId41"/>
    <p:sldId id="299" r:id="rId42"/>
    <p:sldId id="298" r:id="rId43"/>
    <p:sldId id="300" r:id="rId44"/>
    <p:sldId id="302" r:id="rId45"/>
    <p:sldId id="301" r:id="rId46"/>
    <p:sldId id="303" r:id="rId47"/>
    <p:sldId id="304" r:id="rId48"/>
    <p:sldId id="280" r:id="rId49"/>
    <p:sldId id="281" r:id="rId50"/>
    <p:sldId id="375" r:id="rId51"/>
    <p:sldId id="283" r:id="rId52"/>
    <p:sldId id="284" r:id="rId53"/>
    <p:sldId id="329" r:id="rId54"/>
    <p:sldId id="374" r:id="rId55"/>
    <p:sldId id="326" r:id="rId56"/>
    <p:sldId id="330" r:id="rId57"/>
    <p:sldId id="328" r:id="rId58"/>
    <p:sldId id="327" r:id="rId59"/>
    <p:sldId id="377" r:id="rId60"/>
    <p:sldId id="387" r:id="rId61"/>
    <p:sldId id="389" r:id="rId62"/>
    <p:sldId id="390" r:id="rId63"/>
    <p:sldId id="464" r:id="rId64"/>
    <p:sldId id="392" r:id="rId65"/>
    <p:sldId id="391" r:id="rId66"/>
    <p:sldId id="394" r:id="rId67"/>
    <p:sldId id="393" r:id="rId68"/>
    <p:sldId id="395" r:id="rId69"/>
    <p:sldId id="396" r:id="rId70"/>
    <p:sldId id="397" r:id="rId71"/>
    <p:sldId id="398" r:id="rId72"/>
    <p:sldId id="465" r:id="rId73"/>
    <p:sldId id="399" r:id="rId74"/>
    <p:sldId id="400" r:id="rId75"/>
    <p:sldId id="401" r:id="rId76"/>
    <p:sldId id="402" r:id="rId77"/>
    <p:sldId id="403" r:id="rId78"/>
    <p:sldId id="467" r:id="rId79"/>
    <p:sldId id="404" r:id="rId80"/>
    <p:sldId id="405" r:id="rId81"/>
    <p:sldId id="406" r:id="rId82"/>
    <p:sldId id="407" r:id="rId83"/>
    <p:sldId id="408" r:id="rId84"/>
    <p:sldId id="466" r:id="rId85"/>
    <p:sldId id="409" r:id="rId86"/>
    <p:sldId id="410" r:id="rId87"/>
    <p:sldId id="411" r:id="rId88"/>
    <p:sldId id="412" r:id="rId89"/>
    <p:sldId id="378" r:id="rId90"/>
    <p:sldId id="413" r:id="rId91"/>
    <p:sldId id="414" r:id="rId92"/>
    <p:sldId id="415" r:id="rId93"/>
    <p:sldId id="468" r:id="rId94"/>
    <p:sldId id="416" r:id="rId95"/>
    <p:sldId id="417" r:id="rId96"/>
    <p:sldId id="418" r:id="rId97"/>
    <p:sldId id="419" r:id="rId98"/>
    <p:sldId id="421" r:id="rId99"/>
    <p:sldId id="422" r:id="rId100"/>
    <p:sldId id="470" r:id="rId101"/>
    <p:sldId id="420" r:id="rId102"/>
    <p:sldId id="423" r:id="rId103"/>
    <p:sldId id="469" r:id="rId104"/>
    <p:sldId id="424" r:id="rId105"/>
    <p:sldId id="425" r:id="rId106"/>
    <p:sldId id="426" r:id="rId107"/>
    <p:sldId id="427" r:id="rId108"/>
    <p:sldId id="428" r:id="rId109"/>
    <p:sldId id="429" r:id="rId110"/>
    <p:sldId id="471" r:id="rId111"/>
    <p:sldId id="430" r:id="rId112"/>
    <p:sldId id="431" r:id="rId113"/>
    <p:sldId id="432" r:id="rId114"/>
    <p:sldId id="433" r:id="rId115"/>
    <p:sldId id="434" r:id="rId116"/>
    <p:sldId id="472" r:id="rId117"/>
    <p:sldId id="435" r:id="rId118"/>
    <p:sldId id="436" r:id="rId119"/>
    <p:sldId id="437" r:id="rId120"/>
    <p:sldId id="388" r:id="rId121"/>
    <p:sldId id="439" r:id="rId122"/>
    <p:sldId id="440" r:id="rId123"/>
    <p:sldId id="441" r:id="rId124"/>
    <p:sldId id="442" r:id="rId125"/>
    <p:sldId id="443" r:id="rId126"/>
    <p:sldId id="444" r:id="rId127"/>
    <p:sldId id="445" r:id="rId128"/>
    <p:sldId id="447" r:id="rId129"/>
    <p:sldId id="448" r:id="rId130"/>
    <p:sldId id="446" r:id="rId131"/>
    <p:sldId id="449" r:id="rId132"/>
    <p:sldId id="450" r:id="rId133"/>
    <p:sldId id="451" r:id="rId134"/>
    <p:sldId id="452" r:id="rId135"/>
    <p:sldId id="453" r:id="rId136"/>
    <p:sldId id="454" r:id="rId137"/>
    <p:sldId id="455" r:id="rId138"/>
    <p:sldId id="458" r:id="rId139"/>
    <p:sldId id="457" r:id="rId140"/>
    <p:sldId id="456" r:id="rId141"/>
    <p:sldId id="459" r:id="rId142"/>
    <p:sldId id="460" r:id="rId143"/>
    <p:sldId id="461" r:id="rId144"/>
    <p:sldId id="462" r:id="rId145"/>
    <p:sldId id="463" r:id="rId146"/>
    <p:sldId id="336" r:id="rId147"/>
    <p:sldId id="339" r:id="rId148"/>
    <p:sldId id="340" r:id="rId149"/>
    <p:sldId id="341" r:id="rId1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399"/>
    <a:srgbClr val="000099"/>
    <a:srgbClr val="62CE2C"/>
    <a:srgbClr val="3333CC"/>
    <a:srgbClr val="6600CC"/>
    <a:srgbClr val="9AE317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83" autoAdjust="0"/>
  </p:normalViewPr>
  <p:slideViewPr>
    <p:cSldViewPr>
      <p:cViewPr varScale="1">
        <p:scale>
          <a:sx n="82" d="100"/>
          <a:sy n="82" d="100"/>
        </p:scale>
        <p:origin x="-15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08"/>
    </p:cViewPr>
  </p:sorterViewPr>
  <p:notesViewPr>
    <p:cSldViewPr>
      <p:cViewPr varScale="1">
        <p:scale>
          <a:sx n="58" d="100"/>
          <a:sy n="58" d="100"/>
        </p:scale>
        <p:origin x="-22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325B3F-32EB-4E1B-825E-F38BCC7D2A4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ADE53B-8ED0-4EFD-ADFD-FCD622340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75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C56F8-B885-48FB-B7E5-CE3240AA3BEB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6D7B7-FCBF-4854-9C9A-99813AB6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1E46F-BFBB-40AC-AD5C-3186DECE7291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205C-1EC4-43DD-81DC-926FA986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BB4D-BFA6-4030-B18A-EA89220B524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BD25A-C60F-4466-B74D-48275069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A9D5-28E8-41EE-9316-2F9F4CEE97DE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E0D-0CF1-498A-8806-2DD66FF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1500-8940-41DA-9EE1-E30C47901565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E704-51EB-491C-8497-13227565E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CA94-5E5C-4E1C-81F9-4EA03F845520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19A87-0ACC-4DC5-B4EB-1E312667C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4A98-75CE-4959-B8E2-4AA0D7C5E2C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CD121-257E-439F-AFA1-4C2D07254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B4FB4-4AB4-4019-9A7C-EFF1BF766BA0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CC19-B0D9-4266-872D-42B70DEF8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F8DC7-749D-4803-9241-1E7E9A518ED7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DD4D-30EE-43AF-88FD-737581AD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F31F-68A3-4023-BE96-AEB676E7F6C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0B8D4-D77C-4883-8BFD-31EBE586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6B0B-48C5-4AC1-B34C-466F9B101DBB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8A31B-9973-4F5F-A541-E09E61F2D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BB03E879-14C1-42E5-A23A-72FF87AEEF2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A5288B-3977-456C-8378-27722868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65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65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5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14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slide" Target="slide89.xml"/><Relationship Id="rId4" Type="http://schemas.openxmlformats.org/officeDocument/2006/relationships/slide" Target="slide5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9.xml"/><Relationship Id="rId4" Type="http://schemas.openxmlformats.org/officeDocument/2006/relationships/image" Target="../media/image102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44.xml"/><Relationship Id="rId18" Type="http://schemas.openxmlformats.org/officeDocument/2006/relationships/slide" Target="slide49.xml"/><Relationship Id="rId26" Type="http://schemas.openxmlformats.org/officeDocument/2006/relationships/slide" Target="slide1.xml"/><Relationship Id="rId3" Type="http://schemas.openxmlformats.org/officeDocument/2006/relationships/slide" Target="slide32.xml"/><Relationship Id="rId21" Type="http://schemas.openxmlformats.org/officeDocument/2006/relationships/slide" Target="slide53.xml"/><Relationship Id="rId7" Type="http://schemas.openxmlformats.org/officeDocument/2006/relationships/slide" Target="slide37.xml"/><Relationship Id="rId12" Type="http://schemas.openxmlformats.org/officeDocument/2006/relationships/slide" Target="slide43.xml"/><Relationship Id="rId17" Type="http://schemas.openxmlformats.org/officeDocument/2006/relationships/slide" Target="slide48.xml"/><Relationship Id="rId25" Type="http://schemas.openxmlformats.org/officeDocument/2006/relationships/slide" Target="slide58.xml"/><Relationship Id="rId2" Type="http://schemas.openxmlformats.org/officeDocument/2006/relationships/slide" Target="slide31.xml"/><Relationship Id="rId16" Type="http://schemas.openxmlformats.org/officeDocument/2006/relationships/slide" Target="slide47.xml"/><Relationship Id="rId20" Type="http://schemas.openxmlformats.org/officeDocument/2006/relationships/slide" Target="slide5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11" Type="http://schemas.openxmlformats.org/officeDocument/2006/relationships/slide" Target="slide42.xml"/><Relationship Id="rId24" Type="http://schemas.openxmlformats.org/officeDocument/2006/relationships/slide" Target="slide57.xml"/><Relationship Id="rId5" Type="http://schemas.openxmlformats.org/officeDocument/2006/relationships/slide" Target="slide34.xml"/><Relationship Id="rId15" Type="http://schemas.openxmlformats.org/officeDocument/2006/relationships/slide" Target="slide46.xml"/><Relationship Id="rId23" Type="http://schemas.openxmlformats.org/officeDocument/2006/relationships/slide" Target="slide56.xml"/><Relationship Id="rId10" Type="http://schemas.openxmlformats.org/officeDocument/2006/relationships/slide" Target="slide41.xml"/><Relationship Id="rId19" Type="http://schemas.openxmlformats.org/officeDocument/2006/relationships/slide" Target="slide52.xml"/><Relationship Id="rId4" Type="http://schemas.openxmlformats.org/officeDocument/2006/relationships/slide" Target="slide33.xml"/><Relationship Id="rId9" Type="http://schemas.openxmlformats.org/officeDocument/2006/relationships/slide" Target="slide40.xml"/><Relationship Id="rId14" Type="http://schemas.openxmlformats.org/officeDocument/2006/relationships/slide" Target="slide45.xml"/><Relationship Id="rId22" Type="http://schemas.openxmlformats.org/officeDocument/2006/relationships/slide" Target="slide55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slide" Target="slide1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0.xml"/><Relationship Id="rId4" Type="http://schemas.openxmlformats.org/officeDocument/2006/relationships/image" Target="../media/image130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0.xml"/><Relationship Id="rId4" Type="http://schemas.openxmlformats.org/officeDocument/2006/relationships/image" Target="../media/image13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slide" Target="slide120.xml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0.xml"/><Relationship Id="rId4" Type="http://schemas.openxmlformats.org/officeDocument/2006/relationships/image" Target="../media/image153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0.xml"/><Relationship Id="rId4" Type="http://schemas.openxmlformats.org/officeDocument/2006/relationships/image" Target="../media/image156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gif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0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7" Type="http://schemas.openxmlformats.org/officeDocument/2006/relationships/slide" Target="slide120.xml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" Target="slide149.xml"/><Relationship Id="rId2" Type="http://schemas.openxmlformats.org/officeDocument/2006/relationships/slide" Target="slide14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" Target="slide146.xml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slide" Target="slide146.xm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slide" Target="slide1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9.xml"/><Relationship Id="rId3" Type="http://schemas.openxmlformats.org/officeDocument/2006/relationships/slide" Target="slide4.xml"/><Relationship Id="rId21" Type="http://schemas.openxmlformats.org/officeDocument/2006/relationships/slide" Target="slide24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8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7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6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5.xml"/><Relationship Id="rId27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44.xml"/><Relationship Id="rId18" Type="http://schemas.openxmlformats.org/officeDocument/2006/relationships/slide" Target="slide49.xml"/><Relationship Id="rId26" Type="http://schemas.openxmlformats.org/officeDocument/2006/relationships/slide" Target="slide58.xml"/><Relationship Id="rId3" Type="http://schemas.openxmlformats.org/officeDocument/2006/relationships/slide" Target="slide32.xml"/><Relationship Id="rId21" Type="http://schemas.openxmlformats.org/officeDocument/2006/relationships/slide" Target="slide52.xml"/><Relationship Id="rId7" Type="http://schemas.openxmlformats.org/officeDocument/2006/relationships/slide" Target="slide37.xml"/><Relationship Id="rId12" Type="http://schemas.openxmlformats.org/officeDocument/2006/relationships/slide" Target="slide43.xml"/><Relationship Id="rId17" Type="http://schemas.openxmlformats.org/officeDocument/2006/relationships/slide" Target="slide48.xml"/><Relationship Id="rId25" Type="http://schemas.openxmlformats.org/officeDocument/2006/relationships/slide" Target="slide57.xml"/><Relationship Id="rId2" Type="http://schemas.openxmlformats.org/officeDocument/2006/relationships/slide" Target="slide31.xml"/><Relationship Id="rId16" Type="http://schemas.openxmlformats.org/officeDocument/2006/relationships/slide" Target="slide47.xml"/><Relationship Id="rId20" Type="http://schemas.openxmlformats.org/officeDocument/2006/relationships/slide" Target="slide5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11" Type="http://schemas.openxmlformats.org/officeDocument/2006/relationships/slide" Target="slide42.xml"/><Relationship Id="rId24" Type="http://schemas.openxmlformats.org/officeDocument/2006/relationships/slide" Target="slide56.xml"/><Relationship Id="rId5" Type="http://schemas.openxmlformats.org/officeDocument/2006/relationships/slide" Target="slide34.xml"/><Relationship Id="rId15" Type="http://schemas.openxmlformats.org/officeDocument/2006/relationships/slide" Target="slide46.xml"/><Relationship Id="rId23" Type="http://schemas.openxmlformats.org/officeDocument/2006/relationships/slide" Target="slide55.xml"/><Relationship Id="rId10" Type="http://schemas.openxmlformats.org/officeDocument/2006/relationships/slide" Target="slide41.xml"/><Relationship Id="rId19" Type="http://schemas.openxmlformats.org/officeDocument/2006/relationships/slide" Target="slide50.xml"/><Relationship Id="rId4" Type="http://schemas.openxmlformats.org/officeDocument/2006/relationships/slide" Target="slide33.xml"/><Relationship Id="rId9" Type="http://schemas.openxmlformats.org/officeDocument/2006/relationships/slide" Target="slide40.xml"/><Relationship Id="rId14" Type="http://schemas.openxmlformats.org/officeDocument/2006/relationships/slide" Target="slide45.xml"/><Relationship Id="rId22" Type="http://schemas.openxmlformats.org/officeDocument/2006/relationships/slide" Target="slide53.xml"/><Relationship Id="rId27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13" Type="http://schemas.openxmlformats.org/officeDocument/2006/relationships/slide" Target="slide72.xml"/><Relationship Id="rId18" Type="http://schemas.openxmlformats.org/officeDocument/2006/relationships/slide" Target="slide78.xml"/><Relationship Id="rId26" Type="http://schemas.openxmlformats.org/officeDocument/2006/relationships/slide" Target="slide88.xml"/><Relationship Id="rId3" Type="http://schemas.openxmlformats.org/officeDocument/2006/relationships/slide" Target="slide61.xml"/><Relationship Id="rId21" Type="http://schemas.openxmlformats.org/officeDocument/2006/relationships/slide" Target="slide82.xml"/><Relationship Id="rId7" Type="http://schemas.openxmlformats.org/officeDocument/2006/relationships/slide" Target="slide66.xml"/><Relationship Id="rId12" Type="http://schemas.openxmlformats.org/officeDocument/2006/relationships/slide" Target="slide71.xml"/><Relationship Id="rId17" Type="http://schemas.openxmlformats.org/officeDocument/2006/relationships/slide" Target="slide77.xml"/><Relationship Id="rId25" Type="http://schemas.openxmlformats.org/officeDocument/2006/relationships/slide" Target="slide87.xml"/><Relationship Id="rId2" Type="http://schemas.openxmlformats.org/officeDocument/2006/relationships/slide" Target="slide60.xml"/><Relationship Id="rId16" Type="http://schemas.openxmlformats.org/officeDocument/2006/relationships/slide" Target="slide76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11" Type="http://schemas.openxmlformats.org/officeDocument/2006/relationships/slide" Target="slide70.xml"/><Relationship Id="rId24" Type="http://schemas.openxmlformats.org/officeDocument/2006/relationships/slide" Target="slide86.xml"/><Relationship Id="rId5" Type="http://schemas.openxmlformats.org/officeDocument/2006/relationships/slide" Target="slide63.xml"/><Relationship Id="rId15" Type="http://schemas.openxmlformats.org/officeDocument/2006/relationships/slide" Target="slide75.xml"/><Relationship Id="rId23" Type="http://schemas.openxmlformats.org/officeDocument/2006/relationships/slide" Target="slide84.xml"/><Relationship Id="rId10" Type="http://schemas.openxmlformats.org/officeDocument/2006/relationships/slide" Target="slide69.xml"/><Relationship Id="rId19" Type="http://schemas.openxmlformats.org/officeDocument/2006/relationships/slide" Target="slide80.xml"/><Relationship Id="rId4" Type="http://schemas.openxmlformats.org/officeDocument/2006/relationships/slide" Target="slide62.xml"/><Relationship Id="rId9" Type="http://schemas.openxmlformats.org/officeDocument/2006/relationships/slide" Target="slide68.xml"/><Relationship Id="rId14" Type="http://schemas.openxmlformats.org/officeDocument/2006/relationships/slide" Target="slide74.xml"/><Relationship Id="rId22" Type="http://schemas.openxmlformats.org/officeDocument/2006/relationships/slide" Target="slide83.xml"/><Relationship Id="rId27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9.xml"/><Relationship Id="rId4" Type="http://schemas.openxmlformats.org/officeDocument/2006/relationships/image" Target="../media/image6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9.xml"/><Relationship Id="rId4" Type="http://schemas.openxmlformats.org/officeDocument/2006/relationships/image" Target="../media/image6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9.xml"/><Relationship Id="rId4" Type="http://schemas.openxmlformats.org/officeDocument/2006/relationships/image" Target="../media/image6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9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9.xml"/><Relationship Id="rId4" Type="http://schemas.openxmlformats.org/officeDocument/2006/relationships/image" Target="../media/image7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9.xml"/><Relationship Id="rId4" Type="http://schemas.openxmlformats.org/officeDocument/2006/relationships/image" Target="../media/image79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slide" Target="slide97.xml"/><Relationship Id="rId13" Type="http://schemas.openxmlformats.org/officeDocument/2006/relationships/slide" Target="slide103.xml"/><Relationship Id="rId18" Type="http://schemas.openxmlformats.org/officeDocument/2006/relationships/slide" Target="slide109.xml"/><Relationship Id="rId26" Type="http://schemas.openxmlformats.org/officeDocument/2006/relationships/slide" Target="slide119.xml"/><Relationship Id="rId3" Type="http://schemas.openxmlformats.org/officeDocument/2006/relationships/slide" Target="slide91.xml"/><Relationship Id="rId21" Type="http://schemas.openxmlformats.org/officeDocument/2006/relationships/slide" Target="slide113.xml"/><Relationship Id="rId7" Type="http://schemas.openxmlformats.org/officeDocument/2006/relationships/slide" Target="slide96.xml"/><Relationship Id="rId12" Type="http://schemas.openxmlformats.org/officeDocument/2006/relationships/slide" Target="slide102.xml"/><Relationship Id="rId17" Type="http://schemas.openxmlformats.org/officeDocument/2006/relationships/slide" Target="slide108.xml"/><Relationship Id="rId25" Type="http://schemas.openxmlformats.org/officeDocument/2006/relationships/slide" Target="slide118.xml"/><Relationship Id="rId2" Type="http://schemas.openxmlformats.org/officeDocument/2006/relationships/slide" Target="slide90.xml"/><Relationship Id="rId16" Type="http://schemas.openxmlformats.org/officeDocument/2006/relationships/slide" Target="slide107.xml"/><Relationship Id="rId20" Type="http://schemas.openxmlformats.org/officeDocument/2006/relationships/slide" Target="slide1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5.xml"/><Relationship Id="rId11" Type="http://schemas.openxmlformats.org/officeDocument/2006/relationships/slide" Target="slide100.xml"/><Relationship Id="rId24" Type="http://schemas.openxmlformats.org/officeDocument/2006/relationships/slide" Target="slide116.xml"/><Relationship Id="rId5" Type="http://schemas.openxmlformats.org/officeDocument/2006/relationships/slide" Target="slide93.xml"/><Relationship Id="rId15" Type="http://schemas.openxmlformats.org/officeDocument/2006/relationships/slide" Target="slide106.xml"/><Relationship Id="rId23" Type="http://schemas.openxmlformats.org/officeDocument/2006/relationships/slide" Target="slide115.xml"/><Relationship Id="rId10" Type="http://schemas.openxmlformats.org/officeDocument/2006/relationships/slide" Target="slide99.xml"/><Relationship Id="rId19" Type="http://schemas.openxmlformats.org/officeDocument/2006/relationships/slide" Target="slide110.xml"/><Relationship Id="rId4" Type="http://schemas.openxmlformats.org/officeDocument/2006/relationships/slide" Target="slide92.xml"/><Relationship Id="rId9" Type="http://schemas.openxmlformats.org/officeDocument/2006/relationships/slide" Target="slide98.xml"/><Relationship Id="rId14" Type="http://schemas.openxmlformats.org/officeDocument/2006/relationships/slide" Target="slide105.xml"/><Relationship Id="rId22" Type="http://schemas.openxmlformats.org/officeDocument/2006/relationships/slide" Target="slide114.xml"/><Relationship Id="rId27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89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9.xml"/><Relationship Id="rId4" Type="http://schemas.openxmlformats.org/officeDocument/2006/relationships/image" Target="../media/image90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9.xml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План игры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28775"/>
            <a:ext cx="7772400" cy="40354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2" action="ppaction://hlinksldjump"/>
              </a:rPr>
              <a:t>1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3" action="ppaction://hlinksldjump"/>
              </a:rPr>
              <a:t>2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4" action="ppaction://hlinksldjump"/>
              </a:rPr>
              <a:t>3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5" action="ppaction://hlinksldjump"/>
              </a:rPr>
              <a:t>4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6" action="ppaction://hlinksldjump"/>
              </a:rPr>
              <a:t>5 раунд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ru-RU" dirty="0" smtClean="0">
                <a:latin typeface="Comic Sans MS" pitchFamily="66" charset="0"/>
                <a:hlinkClick r:id="rId7" action="ppaction://hlinksldjump"/>
              </a:rPr>
              <a:t>Финальный раунд</a:t>
            </a:r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Именно так называется государство – владелец колоний</a:t>
            </a:r>
          </a:p>
        </p:txBody>
      </p:sp>
      <p:sp>
        <p:nvSpPr>
          <p:cNvPr id="245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- 500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эти две революции в одной стране отличаются?</a:t>
            </a:r>
          </a:p>
        </p:txBody>
      </p:sp>
      <p:pic>
        <p:nvPicPr>
          <p:cNvPr id="10242" name="Picture 2" descr="C:\Users\user\Downloads\11 кл\раунд 4\Революция 1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348880"/>
            <a:ext cx="5760640" cy="4080453"/>
          </a:xfrm>
          <a:prstGeom prst="rect">
            <a:avLst/>
          </a:prstGeom>
          <a:noFill/>
        </p:spPr>
      </p:pic>
      <p:pic>
        <p:nvPicPr>
          <p:cNvPr id="10243" name="Picture 3" descr="C:\Users\user\Downloads\11 кл\раунд 4\Mohammad-reza-sh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1977038" cy="2520280"/>
          </a:xfrm>
          <a:prstGeom prst="rect">
            <a:avLst/>
          </a:prstGeom>
          <a:noFill/>
        </p:spPr>
      </p:pic>
      <p:pic>
        <p:nvPicPr>
          <p:cNvPr id="10244" name="Picture 4" descr="C:\Users\user\Downloads\11 кл\раунд 4\Хомей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1" y="5085184"/>
            <a:ext cx="2771800" cy="1715014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Т.Рузвельт дополнил «Доктрину Монро» в отношении Латинской Америки?</a:t>
            </a:r>
          </a:p>
        </p:txBody>
      </p:sp>
      <p:pic>
        <p:nvPicPr>
          <p:cNvPr id="1026" name="Picture 2" descr="C:\Users\admin\Downloads\раунд 4\-Keep_off!_The_Monroe_Doctrine_must_be_respected-_(F._Victor_Gillam,_189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4786314" cy="3111104"/>
          </a:xfrm>
          <a:prstGeom prst="rect">
            <a:avLst/>
          </a:prstGeom>
          <a:noFill/>
        </p:spPr>
      </p:pic>
      <p:pic>
        <p:nvPicPr>
          <p:cNvPr id="1028" name="Picture 4" descr="C:\Users\admin\Downloads\раунд 4\Дуби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572000" cy="3200400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55300" name="Picture 6" descr="332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Когда произошла революция на «Острове свободы»?</a:t>
            </a:r>
          </a:p>
        </p:txBody>
      </p:sp>
      <p:pic>
        <p:nvPicPr>
          <p:cNvPr id="2050" name="Picture 2" descr="C:\Users\admin\Downloads\раунд 4\castro_speech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000240"/>
            <a:ext cx="4857784" cy="4536543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Диктатор Аргентины?</a:t>
            </a:r>
          </a:p>
        </p:txBody>
      </p:sp>
      <p:pic>
        <p:nvPicPr>
          <p:cNvPr id="3074" name="Picture 2" descr="C:\Users\admin\Downloads\раунд 4\Juan Peró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071677"/>
            <a:ext cx="6786610" cy="4524407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Аргентина решилась на эту войну, но проиграла?</a:t>
            </a:r>
          </a:p>
        </p:txBody>
      </p:sp>
      <p:pic>
        <p:nvPicPr>
          <p:cNvPr id="4098" name="Picture 2" descr="C:\Users\admin\Downloads\раунд 4\Фолкледндск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5572164" cy="3482603"/>
          </a:xfrm>
          <a:prstGeom prst="rect">
            <a:avLst/>
          </a:prstGeom>
          <a:noFill/>
        </p:spPr>
      </p:pic>
      <p:pic>
        <p:nvPicPr>
          <p:cNvPr id="4099" name="Picture 3" descr="C:\Users\admin\Downloads\раунд 4\falklands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5431" y="3357562"/>
            <a:ext cx="5308569" cy="3500438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Латинская Америка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так легко забивают игроки этот мяч?</a:t>
            </a:r>
          </a:p>
        </p:txBody>
      </p:sp>
      <p:pic>
        <p:nvPicPr>
          <p:cNvPr id="5122" name="Picture 2" descr="C:\Users\admin\Downloads\раунд 4\Гол-Чи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214422"/>
            <a:ext cx="5929322" cy="4214974"/>
          </a:xfrm>
          <a:prstGeom prst="rect">
            <a:avLst/>
          </a:prstGeom>
          <a:noFill/>
        </p:spPr>
      </p:pic>
      <p:pic>
        <p:nvPicPr>
          <p:cNvPr id="5123" name="Picture 3" descr="C:\Users\admin\Downloads\раунд 4\Пиноч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3714744" cy="2570139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Год появления НАТО?</a:t>
            </a:r>
          </a:p>
        </p:txBody>
      </p:sp>
      <p:pic>
        <p:nvPicPr>
          <p:cNvPr id="7170" name="Picture 2" descr="C:\Users\admin\Downloads\раунд 4\NATO-logo-and-map-of-the-Atlantic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3116"/>
            <a:ext cx="7929586" cy="4460392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Президент давший независимость Алжиру?</a:t>
            </a:r>
          </a:p>
        </p:txBody>
      </p:sp>
      <p:pic>
        <p:nvPicPr>
          <p:cNvPr id="8194" name="Picture 2" descr="C:\Users\admin\Downloads\раунд 4\degoll.jpg"/>
          <p:cNvPicPr>
            <a:picLocks noChangeAspect="1" noChangeArrowheads="1"/>
          </p:cNvPicPr>
          <p:nvPr/>
        </p:nvPicPr>
        <p:blipFill>
          <a:blip r:embed="rId2" cstate="print"/>
          <a:srcRect t="15186"/>
          <a:stretch>
            <a:fillRect/>
          </a:stretch>
        </p:blipFill>
        <p:spPr bwMode="auto">
          <a:xfrm>
            <a:off x="2500298" y="1802083"/>
            <a:ext cx="4404804" cy="5055917"/>
          </a:xfrm>
          <a:prstGeom prst="rect">
            <a:avLst/>
          </a:prstGeom>
          <a:noFill/>
        </p:spPr>
      </p:pic>
      <p:sp>
        <p:nvSpPr>
          <p:cNvPr id="7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– 300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 назывался государственный орган, учрежденный царем в 1905 году?</a:t>
            </a: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- 300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«Железная леди» Великобритании?</a:t>
            </a:r>
          </a:p>
        </p:txBody>
      </p:sp>
      <p:pic>
        <p:nvPicPr>
          <p:cNvPr id="9218" name="Picture 2" descr="C:\Users\admin\Downloads\раунд 4\Тетч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6756835" cy="4572008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«У меня есть мечта!» - этой речью известен этот человек. Кто этот человек и какова его судьба?</a:t>
            </a:r>
          </a:p>
        </p:txBody>
      </p:sp>
      <p:pic>
        <p:nvPicPr>
          <p:cNvPr id="10242" name="Picture 2" descr="C:\Users\admin\Downloads\раунд 4\Martin-Luther-King-Jr-I-Have-a-Dream-Spee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357430"/>
            <a:ext cx="6215074" cy="4227343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США и Европа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разница между официальной версией </a:t>
            </a:r>
            <a:r>
              <a:rPr lang="ru-RU" sz="2800" dirty="0" err="1" smtClean="0">
                <a:latin typeface="Arial" charset="0"/>
              </a:rPr>
              <a:t>терракта</a:t>
            </a:r>
            <a:r>
              <a:rPr lang="ru-RU" sz="2800" dirty="0" smtClean="0">
                <a:latin typeface="Arial" charset="0"/>
              </a:rPr>
              <a:t> и расследованием? Как вы думаете – зачем это нужно было?</a:t>
            </a:r>
          </a:p>
        </p:txBody>
      </p:sp>
      <p:pic>
        <p:nvPicPr>
          <p:cNvPr id="11266" name="Picture 2" descr="C:\Users\admin\Downloads\раунд 4\11 сентяб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601969"/>
            <a:ext cx="5857916" cy="4256031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Когда этот человек пришел к власти?</a:t>
            </a:r>
          </a:p>
        </p:txBody>
      </p:sp>
      <p:pic>
        <p:nvPicPr>
          <p:cNvPr id="12290" name="Picture 2" descr="C:\Users\admin\Downloads\раунд 4\Ма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857364"/>
            <a:ext cx="3214710" cy="4663473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Японское «экономическое чудо», чем можно объяснить его?</a:t>
            </a:r>
          </a:p>
        </p:txBody>
      </p:sp>
      <p:pic>
        <p:nvPicPr>
          <p:cNvPr id="13314" name="Picture 2" descr="C:\Users\admin\Downloads\раунд 4\Japanese_miracle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214554"/>
            <a:ext cx="5759649" cy="4440690"/>
          </a:xfrm>
          <a:prstGeom prst="rect">
            <a:avLst/>
          </a:prstGeom>
          <a:noFill/>
        </p:spPr>
      </p:pic>
      <p:pic>
        <p:nvPicPr>
          <p:cNvPr id="13315" name="Picture 3" descr="C:\Users\admin\Downloads\раунд 4\Япония-фла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6365" y="4572008"/>
            <a:ext cx="4057635" cy="2285992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- 300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страны называют «азиатскими тиграми» или «драконами»?</a:t>
            </a:r>
          </a:p>
        </p:txBody>
      </p:sp>
      <p:pic>
        <p:nvPicPr>
          <p:cNvPr id="14338" name="Picture 2" descr="C:\Users\admin\Downloads\раунд 4\Драко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9436" y="2448291"/>
            <a:ext cx="6614564" cy="4409709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Противоречия культурной революции в Китае?</a:t>
            </a:r>
          </a:p>
        </p:txBody>
      </p:sp>
      <p:pic>
        <p:nvPicPr>
          <p:cNvPr id="15362" name="Picture 2" descr="C:\Users\admin\Downloads\раунд 4\Китай-культурная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85992"/>
            <a:ext cx="5011292" cy="3532961"/>
          </a:xfrm>
          <a:prstGeom prst="rect">
            <a:avLst/>
          </a:prstGeom>
          <a:noFill/>
        </p:spPr>
      </p:pic>
      <p:pic>
        <p:nvPicPr>
          <p:cNvPr id="1026" name="Picture 2" descr="C:\Users\user\Downloads\11 кл\раунд 4\Культур-р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429000"/>
            <a:ext cx="4632648" cy="3191380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Юго-Восточная Азия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особенность реформ этого человека в Китае? Чем можно объяснить быстрый экономический рост Китая сейчас?</a:t>
            </a:r>
          </a:p>
        </p:txBody>
      </p:sp>
      <p:pic>
        <p:nvPicPr>
          <p:cNvPr id="2050" name="Picture 2" descr="C:\Users\user\Downloads\11 кл\раунд 4\Сяоп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36912"/>
            <a:ext cx="6096000" cy="4000500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Продразверстка ?</a:t>
            </a: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Восточная Европа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Оттепель и  Перестройка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Россия на рубеже веков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20-21 век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Глобальные проблемы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5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47150" name="AutoShape 48">
            <a:hlinkClick r:id="rId2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Восточная Европа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Создание ОВД?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user\Downloads\11 кл\раунд 5\ОВД-3.jpg"/>
          <p:cNvPicPr>
            <a:picLocks noChangeAspect="1" noChangeArrowheads="1"/>
          </p:cNvPicPr>
          <p:nvPr/>
        </p:nvPicPr>
        <p:blipFill>
          <a:blip r:embed="rId3" cstate="print"/>
          <a:srcRect l="23027" t="36416" r="16336" b="36285"/>
          <a:stretch>
            <a:fillRect/>
          </a:stretch>
        </p:blipFill>
        <p:spPr bwMode="auto">
          <a:xfrm>
            <a:off x="179512" y="2060848"/>
            <a:ext cx="5544616" cy="1872208"/>
          </a:xfrm>
          <a:prstGeom prst="rect">
            <a:avLst/>
          </a:prstGeom>
          <a:noFill/>
        </p:spPr>
      </p:pic>
      <p:pic>
        <p:nvPicPr>
          <p:cNvPr id="1027" name="Picture 3" descr="C:\Users\user\Downloads\11 кл\раунд 5\ОВД-1.jpg"/>
          <p:cNvPicPr>
            <a:picLocks noChangeAspect="1" noChangeArrowheads="1"/>
          </p:cNvPicPr>
          <p:nvPr/>
        </p:nvPicPr>
        <p:blipFill>
          <a:blip r:embed="rId4" cstate="print"/>
          <a:srcRect t="19839"/>
          <a:stretch>
            <a:fillRect/>
          </a:stretch>
        </p:blipFill>
        <p:spPr bwMode="auto">
          <a:xfrm>
            <a:off x="1475656" y="3861048"/>
            <a:ext cx="4984887" cy="2996952"/>
          </a:xfrm>
          <a:prstGeom prst="rect">
            <a:avLst/>
          </a:prstGeom>
          <a:noFill/>
        </p:spPr>
      </p:pic>
      <p:pic>
        <p:nvPicPr>
          <p:cNvPr id="1028" name="Picture 4" descr="C:\Users\user\Downloads\11 кл\раунд 5\ОВД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412776"/>
            <a:ext cx="2283718" cy="2926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Восточная Европа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Первое «столкновение» холодной войны в Европе?</a:t>
            </a:r>
          </a:p>
        </p:txBody>
      </p:sp>
      <p:pic>
        <p:nvPicPr>
          <p:cNvPr id="2051" name="Picture 3" descr="C:\Users\user\Downloads\11 кл\раунд 5\Блокада2.jpg"/>
          <p:cNvPicPr>
            <a:picLocks noChangeAspect="1" noChangeArrowheads="1"/>
          </p:cNvPicPr>
          <p:nvPr/>
        </p:nvPicPr>
        <p:blipFill>
          <a:blip r:embed="rId2" cstate="print"/>
          <a:srcRect l="11025" t="21000" r="7864" b="10934"/>
          <a:stretch>
            <a:fillRect/>
          </a:stretch>
        </p:blipFill>
        <p:spPr bwMode="auto">
          <a:xfrm>
            <a:off x="899592" y="2276872"/>
            <a:ext cx="7416824" cy="3501008"/>
          </a:xfrm>
          <a:prstGeom prst="rect">
            <a:avLst/>
          </a:prstGeom>
          <a:noFill/>
        </p:spPr>
      </p:pic>
      <p:pic>
        <p:nvPicPr>
          <p:cNvPr id="2050" name="Picture 2" descr="C:\Users\user\Downloads\11 кл\раунд 5\Блокад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369314"/>
            <a:ext cx="3096344" cy="2488686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Восточная Европа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событие</a:t>
            </a:r>
          </a:p>
        </p:txBody>
      </p:sp>
      <p:pic>
        <p:nvPicPr>
          <p:cNvPr id="3074" name="Picture 2" descr="C:\Users\user\Downloads\11 кл\раунд 5\стена-1.jpg"/>
          <p:cNvPicPr>
            <a:picLocks noChangeAspect="1" noChangeArrowheads="1"/>
          </p:cNvPicPr>
          <p:nvPr/>
        </p:nvPicPr>
        <p:blipFill>
          <a:blip r:embed="rId2" cstate="print"/>
          <a:srcRect l="35789" r="10526"/>
          <a:stretch>
            <a:fillRect/>
          </a:stretch>
        </p:blipFill>
        <p:spPr bwMode="auto">
          <a:xfrm>
            <a:off x="1043608" y="1916832"/>
            <a:ext cx="3672408" cy="4104456"/>
          </a:xfrm>
          <a:prstGeom prst="rect">
            <a:avLst/>
          </a:prstGeom>
          <a:noFill/>
        </p:spPr>
      </p:pic>
      <p:pic>
        <p:nvPicPr>
          <p:cNvPr id="3075" name="Picture 3" descr="C:\Users\user\Downloads\11 кл\раунд 5\стена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77072"/>
            <a:ext cx="3810000" cy="2540000"/>
          </a:xfrm>
          <a:prstGeom prst="rect">
            <a:avLst/>
          </a:prstGeom>
          <a:noFill/>
        </p:spPr>
      </p:pic>
      <p:pic>
        <p:nvPicPr>
          <p:cNvPr id="3076" name="Picture 4" descr="C:\Users\user\Downloads\11 кл\раунд 5\стена-2.jpg"/>
          <p:cNvPicPr>
            <a:picLocks noChangeAspect="1" noChangeArrowheads="1"/>
          </p:cNvPicPr>
          <p:nvPr/>
        </p:nvPicPr>
        <p:blipFill>
          <a:blip r:embed="rId4" cstate="print"/>
          <a:srcRect t="4620" r="13373" b="19918"/>
          <a:stretch>
            <a:fillRect/>
          </a:stretch>
        </p:blipFill>
        <p:spPr bwMode="auto">
          <a:xfrm>
            <a:off x="5076056" y="1484784"/>
            <a:ext cx="3637139" cy="2376264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Восточная Европа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эти революции назвали «бархатными»? В какой стране это не было «бархатно»?</a:t>
            </a:r>
          </a:p>
        </p:txBody>
      </p:sp>
      <p:pic>
        <p:nvPicPr>
          <p:cNvPr id="4098" name="Picture 2" descr="C:\Users\user\Downloads\11 кл\раунд 5\Валенса2.jpg"/>
          <p:cNvPicPr>
            <a:picLocks noChangeAspect="1" noChangeArrowheads="1"/>
          </p:cNvPicPr>
          <p:nvPr/>
        </p:nvPicPr>
        <p:blipFill>
          <a:blip r:embed="rId2" cstate="print"/>
          <a:srcRect l="2980" t="24543" r="5356" b="20017"/>
          <a:stretch>
            <a:fillRect/>
          </a:stretch>
        </p:blipFill>
        <p:spPr bwMode="auto">
          <a:xfrm>
            <a:off x="1403648" y="2708920"/>
            <a:ext cx="7619756" cy="3456384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user\Downloads\11 кл\раунд 5\югославия2.jpg"/>
          <p:cNvPicPr>
            <a:picLocks noChangeAspect="1" noChangeArrowheads="1"/>
          </p:cNvPicPr>
          <p:nvPr/>
        </p:nvPicPr>
        <p:blipFill>
          <a:blip r:embed="rId2" cstate="print"/>
          <a:srcRect l="17284" t="3225" r="13732" b="3008"/>
          <a:stretch>
            <a:fillRect/>
          </a:stretch>
        </p:blipFill>
        <p:spPr bwMode="auto">
          <a:xfrm>
            <a:off x="323528" y="1916832"/>
            <a:ext cx="3778170" cy="3312368"/>
          </a:xfrm>
          <a:prstGeom prst="rect">
            <a:avLst/>
          </a:prstGeom>
          <a:noFill/>
        </p:spPr>
      </p:pic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Восточная Европа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критиковали эту военную операцию?</a:t>
            </a:r>
          </a:p>
        </p:txBody>
      </p:sp>
      <p:pic>
        <p:nvPicPr>
          <p:cNvPr id="5122" name="Picture 2" descr="C:\Users\user\Downloads\11 кл\раунд 5\Мил-ангел1.jpg"/>
          <p:cNvPicPr>
            <a:picLocks noChangeAspect="1" noChangeArrowheads="1"/>
          </p:cNvPicPr>
          <p:nvPr/>
        </p:nvPicPr>
        <p:blipFill>
          <a:blip r:embed="rId3" cstate="print"/>
          <a:srcRect l="34693"/>
          <a:stretch>
            <a:fillRect/>
          </a:stretch>
        </p:blipFill>
        <p:spPr bwMode="auto">
          <a:xfrm>
            <a:off x="4355976" y="1916832"/>
            <a:ext cx="4788024" cy="3750263"/>
          </a:xfrm>
          <a:prstGeom prst="rect">
            <a:avLst/>
          </a:prstGeom>
          <a:noFill/>
        </p:spPr>
      </p:pic>
      <p:pic>
        <p:nvPicPr>
          <p:cNvPr id="5123" name="Picture 3" descr="C:\Users\user\Downloads\11 кл\раунд 5\Мил-ангел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921712"/>
            <a:ext cx="3096344" cy="2107687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Оттепель и Перестройка</a:t>
            </a:r>
            <a:r>
              <a:rPr lang="ru-RU" sz="3600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особенность </a:t>
            </a:r>
            <a:r>
              <a:rPr lang="en-US" sz="2800" dirty="0" smtClean="0">
                <a:latin typeface="Arial" charset="0"/>
              </a:rPr>
              <a:t>XX</a:t>
            </a:r>
            <a:r>
              <a:rPr lang="ru-RU" sz="2800" dirty="0" smtClean="0">
                <a:latin typeface="Arial" charset="0"/>
              </a:rPr>
              <a:t> съезда КПСС?</a:t>
            </a:r>
          </a:p>
        </p:txBody>
      </p:sp>
      <p:pic>
        <p:nvPicPr>
          <p:cNvPr id="6146" name="Picture 2" descr="C:\Users\user\Downloads\11 кл\раунд 5\20-sezd-doklad-chrushe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16832"/>
            <a:ext cx="6112123" cy="3655289"/>
          </a:xfrm>
          <a:prstGeom prst="rect">
            <a:avLst/>
          </a:prstGeom>
          <a:noFill/>
        </p:spPr>
      </p:pic>
      <p:pic>
        <p:nvPicPr>
          <p:cNvPr id="6147" name="Picture 3" descr="C:\Users\user\Downloads\11 кл\раунд 5\20-съезд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609634"/>
            <a:ext cx="6882755" cy="2248366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Оттепель и Перестройка</a:t>
            </a:r>
            <a:r>
              <a:rPr lang="ru-RU" sz="3600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разница реформ Косыгина и реформ Перестройки?</a:t>
            </a:r>
          </a:p>
        </p:txBody>
      </p:sp>
      <p:pic>
        <p:nvPicPr>
          <p:cNvPr id="7170" name="Picture 2" descr="C:\Users\user\Downloads\11 кл\раунд 5\Косыгин.jpg"/>
          <p:cNvPicPr>
            <a:picLocks noChangeAspect="1" noChangeArrowheads="1"/>
          </p:cNvPicPr>
          <p:nvPr/>
        </p:nvPicPr>
        <p:blipFill>
          <a:blip r:embed="rId2" cstate="print"/>
          <a:srcRect l="28350" r="23456" b="14779"/>
          <a:stretch>
            <a:fillRect/>
          </a:stretch>
        </p:blipFill>
        <p:spPr bwMode="auto">
          <a:xfrm>
            <a:off x="1403648" y="2420888"/>
            <a:ext cx="3435478" cy="4176464"/>
          </a:xfrm>
          <a:prstGeom prst="rect">
            <a:avLst/>
          </a:prstGeom>
          <a:noFill/>
        </p:spPr>
      </p:pic>
      <p:pic>
        <p:nvPicPr>
          <p:cNvPr id="7171" name="Picture 3" descr="C:\Users\user\Downloads\11 кл\раунд 5\molodoi-gorbach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420888"/>
            <a:ext cx="3502918" cy="4180618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Оттепель и Перестройка</a:t>
            </a:r>
            <a:r>
              <a:rPr lang="ru-RU" sz="36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Распад СССР – это неизбежность или заговор?</a:t>
            </a:r>
          </a:p>
        </p:txBody>
      </p:sp>
      <p:pic>
        <p:nvPicPr>
          <p:cNvPr id="8194" name="Picture 2" descr="C:\Users\user\Downloads\11 кл\раунд 5\ссср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464" y="2276872"/>
            <a:ext cx="2655239" cy="2952328"/>
          </a:xfrm>
          <a:prstGeom prst="rect">
            <a:avLst/>
          </a:prstGeom>
          <a:noFill/>
        </p:spPr>
      </p:pic>
      <p:pic>
        <p:nvPicPr>
          <p:cNvPr id="8195" name="Picture 3" descr="C:\Users\user\Downloads\11 кл\раунд 5\распад ссс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9264" y="2564904"/>
            <a:ext cx="6624736" cy="3716249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Оттепель и Перестройка</a:t>
            </a:r>
            <a:r>
              <a:rPr lang="ru-RU" sz="3600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путч ГКЧП отличается от переворота Руцкого-Хасбулатова?</a:t>
            </a:r>
          </a:p>
        </p:txBody>
      </p:sp>
      <p:pic>
        <p:nvPicPr>
          <p:cNvPr id="9218" name="Picture 2" descr="C:\Users\user\Downloads\11 кл\раунд 5\1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4" y="2348880"/>
            <a:ext cx="4104456" cy="2726898"/>
          </a:xfrm>
          <a:prstGeom prst="rect">
            <a:avLst/>
          </a:prstGeom>
          <a:noFill/>
        </p:spPr>
      </p:pic>
      <p:pic>
        <p:nvPicPr>
          <p:cNvPr id="9219" name="Picture 3" descr="C:\Users\user\Downloads\11 кл\раунд 5\пут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4573105" cy="2736304"/>
          </a:xfrm>
          <a:prstGeom prst="rect">
            <a:avLst/>
          </a:prstGeom>
          <a:noFill/>
        </p:spPr>
      </p:pic>
      <p:pic>
        <p:nvPicPr>
          <p:cNvPr id="9220" name="Picture 4" descr="C:\Users\user\Downloads\11 кл\раунд 5\руцк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509120"/>
            <a:ext cx="3422209" cy="2348880"/>
          </a:xfrm>
          <a:prstGeom prst="rect">
            <a:avLst/>
          </a:prstGeom>
          <a:noFill/>
        </p:spPr>
      </p:pic>
      <p:pic>
        <p:nvPicPr>
          <p:cNvPr id="9221" name="Picture 5" descr="C:\Users\user\Downloads\11 кл\раунд 5\gorbachev_medi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581128"/>
            <a:ext cx="1512168" cy="2126674"/>
          </a:xfrm>
          <a:prstGeom prst="rect">
            <a:avLst/>
          </a:prstGeom>
          <a:noFill/>
        </p:spPr>
      </p:pic>
      <p:sp>
        <p:nvSpPr>
          <p:cNvPr id="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69802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Военный союз трех держав, название которого переводится «сердечное согласие»?</a:t>
            </a:r>
          </a:p>
        </p:txBody>
      </p:sp>
      <p:sp>
        <p:nvSpPr>
          <p:cNvPr id="2765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Оттепель и Перестройка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Сравните Афганскую и Вьетнамскую войну?</a:t>
            </a:r>
          </a:p>
        </p:txBody>
      </p:sp>
      <p:pic>
        <p:nvPicPr>
          <p:cNvPr id="10242" name="Picture 2" descr="C:\Users\user\Downloads\11 кл\раунд 5\афг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591048" cy="2376264"/>
          </a:xfrm>
          <a:prstGeom prst="rect">
            <a:avLst/>
          </a:prstGeom>
          <a:noFill/>
        </p:spPr>
      </p:pic>
      <p:pic>
        <p:nvPicPr>
          <p:cNvPr id="10243" name="Picture 3" descr="C:\Users\user\Downloads\11 кл\раунд 5\afganistan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3870523" cy="2428753"/>
          </a:xfrm>
          <a:prstGeom prst="rect">
            <a:avLst/>
          </a:prstGeom>
          <a:noFill/>
        </p:spPr>
      </p:pic>
      <p:pic>
        <p:nvPicPr>
          <p:cNvPr id="10244" name="Picture 4" descr="C:\Users\user\Downloads\11 кл\раунд 5\вьетнам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708" y="1844825"/>
            <a:ext cx="3587292" cy="2448272"/>
          </a:xfrm>
          <a:prstGeom prst="rect">
            <a:avLst/>
          </a:prstGeom>
          <a:noFill/>
        </p:spPr>
      </p:pic>
      <p:pic>
        <p:nvPicPr>
          <p:cNvPr id="10245" name="Picture 5" descr="C:\Users\user\Downloads\11 кл\раунд 5\вьетнам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327834"/>
            <a:ext cx="3563888" cy="2368006"/>
          </a:xfrm>
          <a:prstGeom prst="rect">
            <a:avLst/>
          </a:prstGeom>
          <a:noFill/>
        </p:spPr>
      </p:pic>
      <p:pic>
        <p:nvPicPr>
          <p:cNvPr id="10246" name="Picture 6" descr="C:\Users\user\Downloads\11 кл\раунд 5\vietnam-war-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420888"/>
            <a:ext cx="2880320" cy="2160240"/>
          </a:xfrm>
          <a:prstGeom prst="rect">
            <a:avLst/>
          </a:prstGeom>
          <a:noFill/>
        </p:spPr>
      </p:pic>
      <p:sp>
        <p:nvSpPr>
          <p:cNvPr id="10" name="AutoShape 1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Россия на рубеже веков </a:t>
            </a:r>
            <a:r>
              <a:rPr lang="ru-RU" sz="3600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Сколько уже у власти В.В.Путин?</a:t>
            </a:r>
          </a:p>
        </p:txBody>
      </p:sp>
      <p:pic>
        <p:nvPicPr>
          <p:cNvPr id="1027" name="Picture 3" descr="C:\Users\user\Downloads\11 кл\раунд 5\Пут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7023213" cy="4747692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Россия на рубеже веков </a:t>
            </a:r>
            <a:r>
              <a:rPr lang="ru-RU" sz="3600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Сравните две Чеченские войны?</a:t>
            </a:r>
          </a:p>
        </p:txBody>
      </p:sp>
      <p:pic>
        <p:nvPicPr>
          <p:cNvPr id="2050" name="Picture 2" descr="C:\Users\user\Downloads\11 кл\раунд 5\Чеч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4464496" cy="2942103"/>
          </a:xfrm>
          <a:prstGeom prst="rect">
            <a:avLst/>
          </a:prstGeom>
          <a:noFill/>
        </p:spPr>
      </p:pic>
      <p:pic>
        <p:nvPicPr>
          <p:cNvPr id="2051" name="Picture 3" descr="C:\Users\user\Downloads\11 кл\раунд 5\чечня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88840"/>
            <a:ext cx="4498182" cy="2853605"/>
          </a:xfrm>
          <a:prstGeom prst="rect">
            <a:avLst/>
          </a:prstGeom>
          <a:noFill/>
        </p:spPr>
      </p:pic>
      <p:pic>
        <p:nvPicPr>
          <p:cNvPr id="2052" name="Picture 4" descr="C:\Users\user\Downloads\11 кл\раунд 5\Чечня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3" y="3869847"/>
            <a:ext cx="3811742" cy="2799513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Россия на рубеже веков </a:t>
            </a:r>
            <a:r>
              <a:rPr lang="ru-RU" sz="36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Какое это событие? Как здесь велась информационная война?</a:t>
            </a:r>
          </a:p>
        </p:txBody>
      </p:sp>
      <p:pic>
        <p:nvPicPr>
          <p:cNvPr id="3074" name="Picture 2" descr="C:\Users\user\Downloads\11 кл\раунд 5\Pyatidnevnaya-vojna-Rossii-i-Gruz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9972" y="2204865"/>
            <a:ext cx="4934028" cy="2952328"/>
          </a:xfrm>
          <a:prstGeom prst="rect">
            <a:avLst/>
          </a:prstGeom>
          <a:noFill/>
        </p:spPr>
      </p:pic>
      <p:pic>
        <p:nvPicPr>
          <p:cNvPr id="3075" name="Picture 3" descr="C:\Users\user\Downloads\11 кл\раунд 5\Tbilisi-2008-08-12.jpg"/>
          <p:cNvPicPr>
            <a:picLocks noChangeAspect="1" noChangeArrowheads="1"/>
          </p:cNvPicPr>
          <p:nvPr/>
        </p:nvPicPr>
        <p:blipFill>
          <a:blip r:embed="rId3" cstate="print"/>
          <a:srcRect l="11111" b="6544"/>
          <a:stretch>
            <a:fillRect/>
          </a:stretch>
        </p:blipFill>
        <p:spPr bwMode="auto">
          <a:xfrm>
            <a:off x="179512" y="2204864"/>
            <a:ext cx="4032448" cy="2952328"/>
          </a:xfrm>
          <a:prstGeom prst="rect">
            <a:avLst/>
          </a:prstGeom>
          <a:noFill/>
        </p:spPr>
      </p:pic>
      <p:pic>
        <p:nvPicPr>
          <p:cNvPr id="3076" name="Picture 4" descr="C:\Users\user\Downloads\11 кл\раунд 5\5-дневная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187158"/>
            <a:ext cx="4752528" cy="2670842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Россия на рубеже веков </a:t>
            </a:r>
            <a:r>
              <a:rPr lang="ru-RU" sz="3600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связи с чем произошло это событие? </a:t>
            </a:r>
          </a:p>
        </p:txBody>
      </p:sp>
      <p:pic>
        <p:nvPicPr>
          <p:cNvPr id="4098" name="Picture 2" descr="C:\Users\user\Downloads\11 кл\раунд 5\Крым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2162" y="1916832"/>
            <a:ext cx="5811838" cy="3667125"/>
          </a:xfrm>
          <a:prstGeom prst="rect">
            <a:avLst/>
          </a:prstGeom>
          <a:noFill/>
        </p:spPr>
      </p:pic>
      <p:pic>
        <p:nvPicPr>
          <p:cNvPr id="4099" name="Picture 3" descr="C:\Users\user\Downloads\11 кл\раунд 5\kryim-ross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204864"/>
            <a:ext cx="5076056" cy="2891814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Россия на рубеже веков 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отличается положение США и России в Сирии? </a:t>
            </a:r>
          </a:p>
        </p:txBody>
      </p:sp>
      <p:pic>
        <p:nvPicPr>
          <p:cNvPr id="5122" name="Picture 2" descr="C:\Users\user\Downloads\11 кл\раунд 5\glava-rosturizma-obsudil-s-siriyskim-ministrom-turizma-vzaimootnosheniya-v-sfere-turizma-b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1592" y="1916832"/>
            <a:ext cx="3672408" cy="2448272"/>
          </a:xfrm>
          <a:prstGeom prst="rect">
            <a:avLst/>
          </a:prstGeom>
          <a:noFill/>
        </p:spPr>
      </p:pic>
      <p:pic>
        <p:nvPicPr>
          <p:cNvPr id="5123" name="Picture 3" descr="C:\Users\user\Downloads\11 кл\раунд 5\russia-in-syri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273629"/>
            <a:ext cx="3779912" cy="2584371"/>
          </a:xfrm>
          <a:prstGeom prst="rect">
            <a:avLst/>
          </a:prstGeom>
          <a:noFill/>
        </p:spPr>
      </p:pic>
      <p:pic>
        <p:nvPicPr>
          <p:cNvPr id="5124" name="Picture 4" descr="C:\Users\user\Downloads\11 кл\раунд 5\США-в сирии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1"/>
            <a:ext cx="4139952" cy="2328072"/>
          </a:xfrm>
          <a:prstGeom prst="rect">
            <a:avLst/>
          </a:prstGeom>
          <a:noFill/>
        </p:spPr>
      </p:pic>
      <p:pic>
        <p:nvPicPr>
          <p:cNvPr id="5125" name="Picture 5" descr="C:\Users\user\Downloads\11 кл\раунд 5\Сирия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293096"/>
            <a:ext cx="3847356" cy="2564904"/>
          </a:xfrm>
          <a:prstGeom prst="rect">
            <a:avLst/>
          </a:prstGeom>
          <a:noFill/>
        </p:spPr>
      </p:pic>
      <p:sp>
        <p:nvSpPr>
          <p:cNvPr id="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Наука и техника в </a:t>
            </a:r>
            <a:r>
              <a:rPr lang="en-US" sz="3600" dirty="0" smtClean="0">
                <a:latin typeface="Arial" charset="0"/>
              </a:rPr>
              <a:t>XX</a:t>
            </a:r>
            <a:r>
              <a:rPr lang="ru-RU" sz="3600" dirty="0" smtClean="0">
                <a:latin typeface="Arial" charset="0"/>
              </a:rPr>
              <a:t>-</a:t>
            </a:r>
            <a:r>
              <a:rPr lang="en-US" sz="3600" dirty="0" smtClean="0">
                <a:latin typeface="Arial" charset="0"/>
              </a:rPr>
              <a:t>XXI</a:t>
            </a:r>
            <a:r>
              <a:rPr lang="ru-RU" sz="3600" dirty="0" smtClean="0">
                <a:latin typeface="Arial" charset="0"/>
              </a:rPr>
              <a:t> в. </a:t>
            </a:r>
            <a:r>
              <a:rPr lang="ru-RU" sz="3600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прибор позднее изменивший мир? </a:t>
            </a:r>
          </a:p>
        </p:txBody>
      </p:sp>
      <p:pic>
        <p:nvPicPr>
          <p:cNvPr id="6147" name="Picture 3" descr="C:\Users\user\Downloads\11 кл\раунд 5\первый ком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9487" y="2939609"/>
            <a:ext cx="5624513" cy="3918391"/>
          </a:xfrm>
          <a:prstGeom prst="rect">
            <a:avLst/>
          </a:prstGeom>
          <a:noFill/>
        </p:spPr>
      </p:pic>
      <p:pic>
        <p:nvPicPr>
          <p:cNvPr id="6148" name="Picture 4" descr="C:\Users\user\Downloads\11 кл\раунд 5\первый ком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5220072" cy="3403250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Наука и техника в </a:t>
            </a:r>
            <a:r>
              <a:rPr lang="en-US" sz="3600" dirty="0" smtClean="0">
                <a:latin typeface="Arial" charset="0"/>
              </a:rPr>
              <a:t>XX</a:t>
            </a:r>
            <a:r>
              <a:rPr lang="ru-RU" sz="3600" dirty="0" smtClean="0">
                <a:latin typeface="Arial" charset="0"/>
              </a:rPr>
              <a:t>-</a:t>
            </a:r>
            <a:r>
              <a:rPr lang="en-US" sz="3600" dirty="0" smtClean="0">
                <a:latin typeface="Arial" charset="0"/>
              </a:rPr>
              <a:t>XXI</a:t>
            </a:r>
            <a:r>
              <a:rPr lang="ru-RU" sz="3600" dirty="0" smtClean="0">
                <a:latin typeface="Arial" charset="0"/>
              </a:rPr>
              <a:t> в. </a:t>
            </a:r>
            <a:r>
              <a:rPr lang="ru-RU" sz="3600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был основоположником этого чудовищного изобретения? </a:t>
            </a:r>
          </a:p>
        </p:txBody>
      </p:sp>
      <p:pic>
        <p:nvPicPr>
          <p:cNvPr id="7171" name="Picture 3" descr="C:\Users\user\Downloads\11 кл\раунд 5\атом-бомб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482" y="3083269"/>
            <a:ext cx="5490518" cy="3774731"/>
          </a:xfrm>
          <a:prstGeom prst="rect">
            <a:avLst/>
          </a:prstGeom>
          <a:noFill/>
        </p:spPr>
      </p:pic>
      <p:pic>
        <p:nvPicPr>
          <p:cNvPr id="7170" name="Picture 2" descr="C:\Users\user\Downloads\11 кл\раунд 5\атом-бомб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4211960" cy="3158970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Наука и техника в </a:t>
            </a:r>
            <a:r>
              <a:rPr lang="en-US" sz="3600" dirty="0" smtClean="0">
                <a:latin typeface="Arial" charset="0"/>
              </a:rPr>
              <a:t>XX</a:t>
            </a:r>
            <a:r>
              <a:rPr lang="ru-RU" sz="3600" dirty="0" smtClean="0">
                <a:latin typeface="Arial" charset="0"/>
              </a:rPr>
              <a:t>-</a:t>
            </a:r>
            <a:r>
              <a:rPr lang="en-US" sz="3600" dirty="0" smtClean="0">
                <a:latin typeface="Arial" charset="0"/>
              </a:rPr>
              <a:t>XXI</a:t>
            </a:r>
            <a:r>
              <a:rPr lang="ru-RU" sz="3600" dirty="0" smtClean="0">
                <a:latin typeface="Arial" charset="0"/>
              </a:rPr>
              <a:t> в. </a:t>
            </a:r>
            <a:r>
              <a:rPr lang="ru-RU" sz="36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Изобретение создавшее сегодняшний глобальный информационный мир?</a:t>
            </a:r>
          </a:p>
        </p:txBody>
      </p:sp>
      <p:pic>
        <p:nvPicPr>
          <p:cNvPr id="10242" name="Picture 2" descr="C:\Users\user\Downloads\11 кл\раунд 5\internet_looks_realit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08920"/>
            <a:ext cx="6839248" cy="3802621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Наука и техника в </a:t>
            </a:r>
            <a:r>
              <a:rPr lang="en-US" sz="3600" dirty="0" smtClean="0">
                <a:latin typeface="Arial" charset="0"/>
              </a:rPr>
              <a:t>XX</a:t>
            </a:r>
            <a:r>
              <a:rPr lang="ru-RU" sz="3600" dirty="0" smtClean="0">
                <a:latin typeface="Arial" charset="0"/>
              </a:rPr>
              <a:t>-</a:t>
            </a:r>
            <a:r>
              <a:rPr lang="en-US" sz="3600" dirty="0" smtClean="0">
                <a:latin typeface="Arial" charset="0"/>
              </a:rPr>
              <a:t>XXI</a:t>
            </a:r>
            <a:r>
              <a:rPr lang="ru-RU" sz="3600" dirty="0" smtClean="0">
                <a:latin typeface="Arial" charset="0"/>
              </a:rPr>
              <a:t> в. </a:t>
            </a:r>
            <a:r>
              <a:rPr lang="ru-RU" sz="36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значение этого события? </a:t>
            </a:r>
          </a:p>
        </p:txBody>
      </p:sp>
      <p:pic>
        <p:nvPicPr>
          <p:cNvPr id="9219" name="Picture 3" descr="C:\Users\user\Downloads\11 кл\раунд 5\союз аполл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3"/>
            <a:ext cx="5292080" cy="2606350"/>
          </a:xfrm>
          <a:prstGeom prst="rect">
            <a:avLst/>
          </a:prstGeom>
          <a:noFill/>
        </p:spPr>
      </p:pic>
      <p:pic>
        <p:nvPicPr>
          <p:cNvPr id="9218" name="Picture 2" descr="C:\Users\user\Downloads\11 кл\раунд 5\союз аполло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730532"/>
            <a:ext cx="5220072" cy="2936291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412875"/>
            <a:ext cx="7200900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Как называется компания, в которой каждый имеет право на долю от прибыли?</a:t>
            </a:r>
          </a:p>
        </p:txBody>
      </p:sp>
      <p:sp>
        <p:nvSpPr>
          <p:cNvPr id="2867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Наука и техника в </a:t>
            </a:r>
            <a:r>
              <a:rPr lang="en-US" sz="3600" dirty="0" smtClean="0">
                <a:latin typeface="Arial" charset="0"/>
              </a:rPr>
              <a:t>XX</a:t>
            </a:r>
            <a:r>
              <a:rPr lang="ru-RU" sz="3600" dirty="0" smtClean="0">
                <a:latin typeface="Arial" charset="0"/>
              </a:rPr>
              <a:t>-</a:t>
            </a:r>
            <a:r>
              <a:rPr lang="en-US" sz="3600" dirty="0" smtClean="0">
                <a:latin typeface="Arial" charset="0"/>
              </a:rPr>
              <a:t>XXI</a:t>
            </a:r>
            <a:r>
              <a:rPr lang="ru-RU" sz="3600" dirty="0" smtClean="0">
                <a:latin typeface="Arial" charset="0"/>
              </a:rPr>
              <a:t> в. 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достижения СССР здесь отображены? </a:t>
            </a:r>
          </a:p>
        </p:txBody>
      </p:sp>
      <p:pic>
        <p:nvPicPr>
          <p:cNvPr id="8195" name="Picture 3" descr="C:\Users\user\Downloads\11 кл\раунд 5\спу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4506880" cy="2232248"/>
          </a:xfrm>
          <a:prstGeom prst="rect">
            <a:avLst/>
          </a:prstGeom>
          <a:noFill/>
        </p:spPr>
      </p:pic>
      <p:pic>
        <p:nvPicPr>
          <p:cNvPr id="8196" name="Picture 4" descr="C:\Users\user\Downloads\11 кл\раунд 5\терешк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060848"/>
            <a:ext cx="2160240" cy="3137974"/>
          </a:xfrm>
          <a:prstGeom prst="rect">
            <a:avLst/>
          </a:prstGeom>
          <a:noFill/>
        </p:spPr>
      </p:pic>
      <p:pic>
        <p:nvPicPr>
          <p:cNvPr id="8194" name="Picture 2" descr="C:\Users\user\Downloads\11 кл\раунд 5\гагар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77072"/>
            <a:ext cx="3707904" cy="2471936"/>
          </a:xfrm>
          <a:prstGeom prst="rect">
            <a:avLst/>
          </a:prstGeom>
          <a:noFill/>
        </p:spPr>
      </p:pic>
      <p:pic>
        <p:nvPicPr>
          <p:cNvPr id="8197" name="Picture 5" descr="C:\Users\user\Downloads\11 кл\раунд 5\леон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573016"/>
            <a:ext cx="2345256" cy="3140968"/>
          </a:xfrm>
          <a:prstGeom prst="rect">
            <a:avLst/>
          </a:prstGeom>
          <a:noFill/>
        </p:spPr>
      </p:pic>
      <p:sp>
        <p:nvSpPr>
          <p:cNvPr id="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Глобальные проблемы </a:t>
            </a:r>
            <a:r>
              <a:rPr lang="ru-RU" sz="3600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глобальные проблемы отличаются от глобализации? Приведите примеры</a:t>
            </a:r>
          </a:p>
        </p:txBody>
      </p:sp>
      <p:pic>
        <p:nvPicPr>
          <p:cNvPr id="11266" name="Picture 2" descr="C:\Users\user\Downloads\11 кл\раунд 5\глобальные проблем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4512501" cy="3384376"/>
          </a:xfrm>
          <a:prstGeom prst="rect">
            <a:avLst/>
          </a:prstGeom>
          <a:noFill/>
        </p:spPr>
      </p:pic>
      <p:pic>
        <p:nvPicPr>
          <p:cNvPr id="11269" name="Picture 5" descr="C:\Users\user\Downloads\11 кл\раунд 5\globalizaciya-ne-umiraet-ona-transformiruets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587" y="2492896"/>
            <a:ext cx="4216413" cy="3498726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ownloads\11 кл\раунд 5\Лига-Н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3868369" cy="2780928"/>
          </a:xfrm>
          <a:prstGeom prst="rect">
            <a:avLst/>
          </a:prstGeom>
          <a:noFill/>
        </p:spPr>
      </p:pic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Глобальные проблемы </a:t>
            </a:r>
            <a:r>
              <a:rPr lang="ru-RU" sz="3600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международные организации появились после двух мировых войн? В чем их задачи?</a:t>
            </a:r>
          </a:p>
        </p:txBody>
      </p:sp>
      <p:pic>
        <p:nvPicPr>
          <p:cNvPr id="12290" name="Picture 2" descr="C:\Users\user\Downloads\11 кл\раунд 5\лига наций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509120"/>
            <a:ext cx="1800200" cy="1800200"/>
          </a:xfrm>
          <a:prstGeom prst="rect">
            <a:avLst/>
          </a:prstGeom>
          <a:noFill/>
        </p:spPr>
      </p:pic>
      <p:pic>
        <p:nvPicPr>
          <p:cNvPr id="12293" name="Picture 5" descr="C:\Users\user\Downloads\11 кл\раунд 5\оон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4348" y="3861049"/>
            <a:ext cx="5539652" cy="2996952"/>
          </a:xfrm>
          <a:prstGeom prst="rect">
            <a:avLst/>
          </a:prstGeom>
          <a:noFill/>
        </p:spPr>
      </p:pic>
      <p:pic>
        <p:nvPicPr>
          <p:cNvPr id="12294" name="Picture 6" descr="C:\Users\user\Downloads\11 кл\раунд 5\оон4.jpg"/>
          <p:cNvPicPr>
            <a:picLocks noChangeAspect="1" noChangeArrowheads="1"/>
          </p:cNvPicPr>
          <p:nvPr/>
        </p:nvPicPr>
        <p:blipFill>
          <a:blip r:embed="rId5" cstate="print"/>
          <a:srcRect l="14002" r="15439" b="19445"/>
          <a:stretch>
            <a:fillRect/>
          </a:stretch>
        </p:blipFill>
        <p:spPr bwMode="auto">
          <a:xfrm>
            <a:off x="6228184" y="2420888"/>
            <a:ext cx="2685119" cy="2304256"/>
          </a:xfrm>
          <a:prstGeom prst="rect">
            <a:avLst/>
          </a:prstGeom>
          <a:noFill/>
        </p:spPr>
      </p:pic>
      <p:sp>
        <p:nvSpPr>
          <p:cNvPr id="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Глобальные проблемы </a:t>
            </a:r>
            <a:r>
              <a:rPr lang="ru-RU" sz="36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особенность проблемы глобального терроризма, чем это отличается от просто терроризма?</a:t>
            </a:r>
          </a:p>
        </p:txBody>
      </p:sp>
      <p:pic>
        <p:nvPicPr>
          <p:cNvPr id="13314" name="Picture 2" descr="C:\Users\user\Downloads\11 кл\раунд 5\0005-002-Terrorizm-uzhasajuschaja-realnost-ili-voobrazhaemaja-dejstvitel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07213"/>
            <a:ext cx="5670550" cy="4250787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Глобальные проблемы </a:t>
            </a:r>
            <a:r>
              <a:rPr lang="ru-RU" sz="3600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Может ли процесс глобализации помочь решить проблему неравномерности развития регионов - «Север-Юг»?</a:t>
            </a:r>
          </a:p>
        </p:txBody>
      </p:sp>
      <p:pic>
        <p:nvPicPr>
          <p:cNvPr id="5" name="Picture 3" descr="C:\Users\user\Downloads\11 кл\раунд 5\gloob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0237" y="3140968"/>
            <a:ext cx="5783763" cy="3717032"/>
          </a:xfrm>
          <a:prstGeom prst="rect">
            <a:avLst/>
          </a:prstGeom>
          <a:noFill/>
        </p:spPr>
      </p:pic>
      <p:pic>
        <p:nvPicPr>
          <p:cNvPr id="6" name="Picture 4" descr="C:\Users\user\Downloads\11 кл\раунд 5\1701797192-globalizaciya_ekonomiki.jpg"/>
          <p:cNvPicPr>
            <a:picLocks noChangeAspect="1" noChangeArrowheads="1"/>
          </p:cNvPicPr>
          <p:nvPr/>
        </p:nvPicPr>
        <p:blipFill>
          <a:blip r:embed="rId3" cstate="print"/>
          <a:srcRect b="9255"/>
          <a:stretch>
            <a:fillRect/>
          </a:stretch>
        </p:blipFill>
        <p:spPr bwMode="auto">
          <a:xfrm>
            <a:off x="179512" y="2708920"/>
            <a:ext cx="4104456" cy="3251254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Глобальные проблемы </a:t>
            </a:r>
            <a:r>
              <a:rPr lang="ru-RU" sz="3600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 Россия с помощью этого оружия поддерживает паритет сил в мире? Что вынудило ее это сделать? Что США думает на этот счет?</a:t>
            </a:r>
          </a:p>
        </p:txBody>
      </p:sp>
      <p:pic>
        <p:nvPicPr>
          <p:cNvPr id="14338" name="Picture 2" descr="C:\Users\user\Downloads\11 кл\раунд 5\посейд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708920"/>
            <a:ext cx="3200400" cy="1892300"/>
          </a:xfrm>
          <a:prstGeom prst="rect">
            <a:avLst/>
          </a:prstGeom>
          <a:noFill/>
        </p:spPr>
      </p:pic>
      <p:pic>
        <p:nvPicPr>
          <p:cNvPr id="14339" name="Picture 3" descr="C:\Users\user\Downloads\11 кл\раунд 5\авангар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924944"/>
            <a:ext cx="3419872" cy="1923678"/>
          </a:xfrm>
          <a:prstGeom prst="rect">
            <a:avLst/>
          </a:prstGeom>
          <a:noFill/>
        </p:spPr>
      </p:pic>
      <p:pic>
        <p:nvPicPr>
          <p:cNvPr id="14340" name="Picture 4" descr="C:\Users\user\Downloads\11 кл\раунд 5\пересвет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4707" y="4860363"/>
            <a:ext cx="3109293" cy="1997637"/>
          </a:xfrm>
          <a:prstGeom prst="rect">
            <a:avLst/>
          </a:prstGeom>
          <a:noFill/>
        </p:spPr>
      </p:pic>
      <p:pic>
        <p:nvPicPr>
          <p:cNvPr id="14341" name="Picture 5" descr="C:\Users\user\Downloads\11 кл\раунд 5\буревест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2555776" cy="1788157"/>
          </a:xfrm>
          <a:prstGeom prst="rect">
            <a:avLst/>
          </a:prstGeom>
          <a:noFill/>
        </p:spPr>
      </p:pic>
      <p:pic>
        <p:nvPicPr>
          <p:cNvPr id="14342" name="Picture 6" descr="C:\Users\user\Downloads\11 кл\раунд 5\кинжа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4725144"/>
            <a:ext cx="3672408" cy="1946377"/>
          </a:xfrm>
          <a:prstGeom prst="rect">
            <a:avLst/>
          </a:prstGeom>
          <a:noFill/>
        </p:spPr>
      </p:pic>
      <p:sp>
        <p:nvSpPr>
          <p:cNvPr id="10" name="AutoShape 1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Финальный раунд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</a:rPr>
              <a:t>Кто сказал </a:t>
            </a: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2" action="ppaction://hlinksldjump"/>
              </a:rPr>
              <a:t>Символы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u="sng" dirty="0" smtClean="0">
                <a:solidFill>
                  <a:schemeClr val="hlink"/>
                </a:solidFill>
                <a:latin typeface="Arial" charset="0"/>
                <a:cs typeface="Times New Roman" pitchFamily="18" charset="0"/>
                <a:hlinkClick r:id="rId3" action="ppaction://hlinksldjump"/>
              </a:rPr>
              <a:t>Третий лишний…</a:t>
            </a:r>
            <a:endParaRPr lang="ru-RU" u="sng" dirty="0" smtClean="0">
              <a:solidFill>
                <a:schemeClr val="hlink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u="sng" dirty="0" smtClean="0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08547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сказал это?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600200"/>
            <a:ext cx="8027987" cy="5257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4000" dirty="0" smtClean="0">
                <a:latin typeface="Arial" charset="0"/>
              </a:rPr>
              <a:t>Ни мира, не войны, а армию демобилизуем?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1095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29" grpId="0"/>
      <p:bldP spid="99330" grpId="0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Символы</a:t>
            </a:r>
          </a:p>
        </p:txBody>
      </p:sp>
      <p:sp>
        <p:nvSpPr>
          <p:cNvPr id="1003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Как назывался этот головной убор, и для кого он предназначался?</a:t>
            </a:r>
            <a:endParaRPr lang="ru-RU" dirty="0" smtClean="0">
              <a:latin typeface="Comic Sans MS" pitchFamily="66" charset="0"/>
            </a:endParaRPr>
          </a:p>
        </p:txBody>
      </p:sp>
      <p:sp>
        <p:nvSpPr>
          <p:cNvPr id="1105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G:\школа\викторины по истории\9 класс\картинки\pic_0082162e95b386c92bdc2e62aacfb8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08920"/>
            <a:ext cx="6624736" cy="3793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548680"/>
            <a:ext cx="8110537" cy="9128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Третий лишний…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111619" name="AutoShape 3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790575" cy="647700"/>
          </a:xfrm>
          <a:prstGeom prst="actionButtonHome">
            <a:avLst/>
          </a:prstGeom>
          <a:solidFill>
            <a:schemeClr val="folHlink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0" name="Picture 2" descr="G:\школа\викторины по истории\9 класс\картинки\2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2376264" cy="3694105"/>
          </a:xfrm>
          <a:prstGeom prst="rect">
            <a:avLst/>
          </a:prstGeom>
          <a:noFill/>
        </p:spPr>
      </p:pic>
      <p:pic>
        <p:nvPicPr>
          <p:cNvPr id="27651" name="Picture 3" descr="G:\школа\викторины по истории\9 класс\картинки\8denik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772816"/>
            <a:ext cx="2684657" cy="3672408"/>
          </a:xfrm>
          <a:prstGeom prst="rect">
            <a:avLst/>
          </a:prstGeom>
          <a:noFill/>
        </p:spPr>
      </p:pic>
      <p:pic>
        <p:nvPicPr>
          <p:cNvPr id="27652" name="Picture 4" descr="G:\школа\викторины по истории\9 класс\картинки\54696411_10095619561_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772816"/>
            <a:ext cx="231670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03350" y="1484313"/>
            <a:ext cx="7456488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Насилие над мирными гражданами с </a:t>
            </a:r>
            <a:r>
              <a:rPr lang="ru-RU" sz="3600" dirty="0" smtClean="0">
                <a:latin typeface="Arial" charset="0"/>
              </a:rPr>
              <a:t>целью </a:t>
            </a:r>
            <a:r>
              <a:rPr lang="ru-RU" sz="3600" dirty="0" smtClean="0">
                <a:latin typeface="Arial" charset="0"/>
              </a:rPr>
              <a:t>давления на власть и их </a:t>
            </a:r>
            <a:r>
              <a:rPr lang="ru-RU" sz="3600" dirty="0" smtClean="0">
                <a:latin typeface="Arial" charset="0"/>
              </a:rPr>
              <a:t>запугивания называется…</a:t>
            </a:r>
          </a:p>
        </p:txBody>
      </p:sp>
      <p:sp>
        <p:nvSpPr>
          <p:cNvPr id="296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66603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Скажите по-другому «независимость»</a:t>
            </a:r>
          </a:p>
        </p:txBody>
      </p:sp>
      <p:sp>
        <p:nvSpPr>
          <p:cNvPr id="307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600" dirty="0" smtClean="0">
                <a:latin typeface="Arial" charset="0"/>
              </a:rPr>
              <a:t>Так именовалась Россия со времен Петра 1 до 1917 года.</a:t>
            </a:r>
          </a:p>
        </p:txBody>
      </p:sp>
      <p:sp>
        <p:nvSpPr>
          <p:cNvPr id="317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-ЕР-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Партия, которая провозгласила лозунг «землю крестьянам, фабрики – рабочим», основной метод их борьбы долгое время был индивидуальный террор.</a:t>
            </a:r>
          </a:p>
        </p:txBody>
      </p:sp>
      <p:sp>
        <p:nvSpPr>
          <p:cNvPr id="3277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44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Армия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- 100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340768"/>
            <a:ext cx="7200800" cy="288032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3600" dirty="0" smtClean="0">
                <a:latin typeface="Arial" charset="0"/>
              </a:rPr>
              <a:t>Военно-служилое сословие в России</a:t>
            </a:r>
            <a:endParaRPr lang="ru-RU" sz="3600" dirty="0">
              <a:latin typeface="Arial" charset="0"/>
            </a:endParaRPr>
          </a:p>
        </p:txBody>
      </p:sp>
      <p:sp>
        <p:nvSpPr>
          <p:cNvPr id="34819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949950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G:\школа\викторины по истории\9 класс\картинки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20888"/>
            <a:ext cx="6048672" cy="4024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4" name="Group 20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Экономика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Термины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-ЕР-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Армия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Цари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3" name="Rectangle 200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1 раунд</a:t>
            </a:r>
          </a:p>
        </p:txBody>
      </p:sp>
      <p:sp>
        <p:nvSpPr>
          <p:cNvPr id="16430" name="AutoShape 209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33375"/>
            <a:ext cx="79248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Армия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- 200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1412776"/>
            <a:ext cx="76328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первый применил это оружие?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35843" name="AutoShape 2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G:\школа\викторины по истории\9 класс\картинки\368748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4064" y="2204864"/>
            <a:ext cx="7223954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260350"/>
            <a:ext cx="79248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Армия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- 300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268760"/>
            <a:ext cx="7344816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Arial" charset="0"/>
              </a:rPr>
              <a:t>Чем прославились эти корабли?</a:t>
            </a:r>
            <a:endParaRPr lang="ru-RU" sz="2800" dirty="0">
              <a:latin typeface="Arial" charset="0"/>
            </a:endParaRPr>
          </a:p>
        </p:txBody>
      </p:sp>
      <p:sp>
        <p:nvSpPr>
          <p:cNvPr id="36867" name="AutoShape 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5949950"/>
            <a:ext cx="719137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9" name="Picture 3" descr="G:\школа\викторины по истории\9 класс\картинки\a4a8721f8490.jpg"/>
          <p:cNvPicPr>
            <a:picLocks noChangeAspect="1" noChangeArrowheads="1"/>
          </p:cNvPicPr>
          <p:nvPr/>
        </p:nvPicPr>
        <p:blipFill>
          <a:blip r:embed="rId3" cstate="print"/>
          <a:srcRect t="3838"/>
          <a:stretch>
            <a:fillRect/>
          </a:stretch>
        </p:blipFill>
        <p:spPr bwMode="auto">
          <a:xfrm>
            <a:off x="1331640" y="2063728"/>
            <a:ext cx="7632848" cy="4518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Армия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>
                <a:latin typeface="Comic Sans MS" pitchFamily="66" charset="0"/>
              </a:rPr>
              <a:t>400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125538"/>
            <a:ext cx="7056437" cy="449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>
                <a:latin typeface="Arial" charset="0"/>
                <a:hlinkClick r:id="rId2" action="ppaction://hlinksldjump"/>
              </a:rPr>
              <a:t>Вопрос</a:t>
            </a:r>
            <a:endParaRPr lang="ru-RU" sz="2400" smtClean="0">
              <a:latin typeface="Arial" charset="0"/>
            </a:endParaRPr>
          </a:p>
        </p:txBody>
      </p:sp>
      <p:sp>
        <p:nvSpPr>
          <p:cNvPr id="37891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8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AutoShape 10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14" descr="10-40-7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657350"/>
            <a:ext cx="6934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477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Армия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- 400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124744"/>
            <a:ext cx="7056437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Arial" charset="0"/>
              </a:rPr>
              <a:t>Где это произошло?</a:t>
            </a:r>
          </a:p>
        </p:txBody>
      </p:sp>
      <p:sp>
        <p:nvSpPr>
          <p:cNvPr id="38915" name="AutoShape 2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5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AutoShape 6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2" descr="G:\школа\викторины по истории\9 класс\картинки\f-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4975" y="1844824"/>
            <a:ext cx="767902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892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Армия 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ru-RU" sz="4000" dirty="0">
                <a:latin typeface="Comic Sans MS" pitchFamily="66" charset="0"/>
              </a:rPr>
              <a:t>500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1052736"/>
            <a:ext cx="7529512" cy="4495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dirty="0" smtClean="0">
                <a:latin typeface="Arial" charset="0"/>
              </a:rPr>
              <a:t>Чем известен этот человек?</a:t>
            </a:r>
            <a:endParaRPr lang="ru-RU" dirty="0">
              <a:latin typeface="Arial" charset="0"/>
            </a:endParaRPr>
          </a:p>
        </p:txBody>
      </p:sp>
      <p:sp>
        <p:nvSpPr>
          <p:cNvPr id="3993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9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1" name="AutoShape 11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AutoShape 13" descr="2Q=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2" name="Picture 2" descr="G:\школа\викторины по истории\9 класс\картинки\3568gfhjkhvn79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707904" cy="4764657"/>
          </a:xfrm>
          <a:prstGeom prst="rect">
            <a:avLst/>
          </a:prstGeom>
          <a:noFill/>
        </p:spPr>
      </p:pic>
      <p:pic>
        <p:nvPicPr>
          <p:cNvPr id="5123" name="Picture 3" descr="G:\школа\викторины по истории\9 класс\картинки\image001.jpg"/>
          <p:cNvPicPr>
            <a:picLocks noChangeAspect="1" noChangeArrowheads="1"/>
          </p:cNvPicPr>
          <p:nvPr/>
        </p:nvPicPr>
        <p:blipFill>
          <a:blip r:embed="rId4" cstate="print"/>
          <a:srcRect r="44056"/>
          <a:stretch>
            <a:fillRect/>
          </a:stretch>
        </p:blipFill>
        <p:spPr bwMode="auto">
          <a:xfrm>
            <a:off x="1619672" y="1916832"/>
            <a:ext cx="3744416" cy="4729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Цари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Кто это?</a:t>
            </a:r>
          </a:p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409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G:\школа\викторины по истории\9 класс\картинки\imperatorskij_dom_3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556792"/>
            <a:ext cx="3581919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Цари 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30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5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3" name="AutoShape 6" descr="9k=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0" name="Picture 2" descr="G:\школа\викторины по истории\9 класс\картинки\1392327131_1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556792"/>
            <a:ext cx="3960440" cy="4868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Цари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mtClean="0">
                <a:latin typeface="Arial" charset="0"/>
              </a:rPr>
              <a:t>Кто это?</a:t>
            </a:r>
          </a:p>
        </p:txBody>
      </p:sp>
      <p:sp>
        <p:nvSpPr>
          <p:cNvPr id="440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G:\школа\викторины по истории\9 класс\картинки\cesarevich-alexey-350x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484784"/>
            <a:ext cx="5040561" cy="3456385"/>
          </a:xfrm>
          <a:prstGeom prst="rect">
            <a:avLst/>
          </a:prstGeom>
          <a:noFill/>
        </p:spPr>
      </p:pic>
      <p:pic>
        <p:nvPicPr>
          <p:cNvPr id="8195" name="Picture 3" descr="G:\школа\викторины по истории\9 класс\картинки\go7wbq6ouy.jpg"/>
          <p:cNvPicPr>
            <a:picLocks noChangeAspect="1" noChangeArrowheads="1"/>
          </p:cNvPicPr>
          <p:nvPr/>
        </p:nvPicPr>
        <p:blipFill>
          <a:blip r:embed="rId4" cstate="print"/>
          <a:srcRect l="12600" t="2242" r="8651" b="17047"/>
          <a:stretch>
            <a:fillRect/>
          </a:stretch>
        </p:blipFill>
        <p:spPr bwMode="auto">
          <a:xfrm>
            <a:off x="1403648" y="1988840"/>
            <a:ext cx="3168352" cy="4562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Цари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1484784"/>
            <a:ext cx="3065463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это?</a:t>
            </a:r>
          </a:p>
        </p:txBody>
      </p:sp>
      <p:sp>
        <p:nvSpPr>
          <p:cNvPr id="45059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8" name="Picture 2" descr="G:\школа\викторины по истории\9 класс\картинки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5163" y="2132856"/>
            <a:ext cx="7422363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Цари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Где и когда это произошло?</a:t>
            </a:r>
          </a:p>
        </p:txBody>
      </p:sp>
      <p:sp>
        <p:nvSpPr>
          <p:cNvPr id="460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 descr="G:\школа\викторины по истории\9 класс\картинки\c52388b60f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1954"/>
          <a:stretch>
            <a:fillRect/>
          </a:stretch>
        </p:blipFill>
        <p:spPr bwMode="auto">
          <a:xfrm>
            <a:off x="1547664" y="2060848"/>
            <a:ext cx="7227168" cy="4570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Экономика</a:t>
            </a:r>
            <a:r>
              <a:rPr lang="ru-RU" dirty="0" smtClean="0">
                <a:latin typeface="Comic Sans MS" pitchFamily="66" charset="0"/>
              </a:rPr>
              <a:t> - 100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провел реформу «золотого рубля»?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Карта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Культура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Революция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Наука и техника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>
                <a:latin typeface="Comic Sans MS" pitchFamily="66" charset="0"/>
              </a:rPr>
              <a:t>2 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48131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6" name="Picture 2" descr="G:\школа\викторины по истории\9 класс\картинки\1749_900.jpg"/>
          <p:cNvPicPr>
            <a:picLocks noChangeAspect="1" noChangeArrowheads="1"/>
          </p:cNvPicPr>
          <p:nvPr/>
        </p:nvPicPr>
        <p:blipFill>
          <a:blip r:embed="rId3" cstate="print"/>
          <a:srcRect t="14759" r="51539"/>
          <a:stretch>
            <a:fillRect/>
          </a:stretch>
        </p:blipFill>
        <p:spPr bwMode="auto">
          <a:xfrm>
            <a:off x="2483768" y="1556792"/>
            <a:ext cx="4608512" cy="4790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640"/>
            <a:ext cx="9144000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latin typeface="Arial" charset="0"/>
              </a:rPr>
              <a:t>Карта</a:t>
            </a:r>
            <a:r>
              <a:rPr lang="ru-RU" dirty="0">
                <a:latin typeface="Comic Sans MS" pitchFamily="66" charset="0"/>
              </a:rPr>
              <a:t> - 200</a:t>
            </a:r>
          </a:p>
        </p:txBody>
      </p:sp>
      <p:sp>
        <p:nvSpPr>
          <p:cNvPr id="491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1" name="Picture 3" descr="G:\школа\викторины по истории\9 класс\картинки\2468310_original.jpg"/>
          <p:cNvPicPr>
            <a:picLocks noChangeAspect="1" noChangeArrowheads="1"/>
          </p:cNvPicPr>
          <p:nvPr/>
        </p:nvPicPr>
        <p:blipFill>
          <a:blip r:embed="rId3" cstate="print"/>
          <a:srcRect l="4609" t="2943" r="5063" b="3657"/>
          <a:stretch>
            <a:fillRect/>
          </a:stretch>
        </p:blipFill>
        <p:spPr bwMode="auto">
          <a:xfrm>
            <a:off x="1288435" y="1052736"/>
            <a:ext cx="7863274" cy="5616624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475656" y="5445224"/>
            <a:ext cx="3384376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Карта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200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>
                <a:latin typeface="Arial" charset="0"/>
              </a:rPr>
              <a:t>Какой стране принадлежали колонии?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5017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2" descr="G:\школа\викторины по истории\9 класс\картинки\02.gif"/>
          <p:cNvPicPr>
            <a:picLocks noChangeAspect="1" noChangeArrowheads="1"/>
          </p:cNvPicPr>
          <p:nvPr/>
        </p:nvPicPr>
        <p:blipFill>
          <a:blip r:embed="rId3" cstate="print"/>
          <a:srcRect l="1680" t="2800" b="6201"/>
          <a:stretch>
            <a:fillRect/>
          </a:stretch>
        </p:blipFill>
        <p:spPr bwMode="auto">
          <a:xfrm>
            <a:off x="1493530" y="2204864"/>
            <a:ext cx="765047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12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 descr="G:\школа\викторины по истории\9 класс\картинки\photo_42ee86dd4704f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755037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Comic Sans MS" pitchFamily="66" charset="0"/>
              </a:rPr>
              <a:t>К</a:t>
            </a:r>
            <a:r>
              <a:rPr lang="ru-RU">
                <a:latin typeface="Arial" charset="0"/>
              </a:rPr>
              <a:t>арта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7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latin typeface="Comic Sans MS" pitchFamily="66" charset="0"/>
              </a:rPr>
              <a:t>К</a:t>
            </a:r>
            <a:r>
              <a:rPr lang="ru-RU" dirty="0">
                <a:latin typeface="Arial" charset="0"/>
              </a:rPr>
              <a:t>арта</a:t>
            </a:r>
            <a:r>
              <a:rPr lang="ru-RU" dirty="0">
                <a:latin typeface="Comic Sans MS" pitchFamily="66" charset="0"/>
              </a:rPr>
              <a:t> - 500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504" y="1052736"/>
            <a:ext cx="8784976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новые государства появились на карте Европы после первой мировой войны? </a:t>
            </a:r>
          </a:p>
        </p:txBody>
      </p:sp>
      <p:sp>
        <p:nvSpPr>
          <p:cNvPr id="53251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3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38" name="Picture 2" descr="G:\школа\викторины по истории\9 класс\картинки\Ил.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113" y="1988840"/>
            <a:ext cx="8470887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1904-1905 г.</a:t>
            </a:r>
          </a:p>
        </p:txBody>
      </p:sp>
      <p:sp>
        <p:nvSpPr>
          <p:cNvPr id="5427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sp>
        <p:nvSpPr>
          <p:cNvPr id="5529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5300" name="Picture 6" descr="332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- 200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Первая русская революция?</a:t>
            </a:r>
            <a:endParaRPr lang="ru-RU" dirty="0">
              <a:latin typeface="Arial" charset="0"/>
            </a:endParaRPr>
          </a:p>
        </p:txBody>
      </p:sp>
      <p:sp>
        <p:nvSpPr>
          <p:cNvPr id="563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Экономика</a:t>
            </a:r>
            <a:r>
              <a:rPr lang="ru-RU" dirty="0" smtClean="0">
                <a:latin typeface="Comic Sans MS" pitchFamily="66" charset="0"/>
              </a:rPr>
              <a:t> - 200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728662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Политика по защите отечественной экономики путем повышения пошли на иностранные товары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33375"/>
            <a:ext cx="77724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- 300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484313"/>
            <a:ext cx="7772400" cy="46116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endParaRPr lang="ru-RU" sz="24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ru-RU" dirty="0" smtClean="0">
                <a:latin typeface="Arial" charset="0"/>
              </a:rPr>
              <a:t>1906 г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573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- 400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19200" y="1600200"/>
            <a:ext cx="7240588" cy="47815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3 марта 1918 г.</a:t>
            </a:r>
          </a:p>
        </p:txBody>
      </p:sp>
      <p:sp>
        <p:nvSpPr>
          <p:cNvPr id="583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Даты</a:t>
            </a:r>
            <a:r>
              <a:rPr lang="ru-RU">
                <a:latin typeface="Comic Sans MS" pitchFamily="66" charset="0"/>
              </a:rPr>
              <a:t> - 500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 марта 1917 г.</a:t>
            </a:r>
          </a:p>
        </p:txBody>
      </p:sp>
      <p:sp>
        <p:nvSpPr>
          <p:cNvPr id="593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это?</a:t>
            </a:r>
          </a:p>
        </p:txBody>
      </p:sp>
      <p:sp>
        <p:nvSpPr>
          <p:cNvPr id="604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 descr="G:\школа\викторины по истории\9 класс\картинки\9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132856"/>
            <a:ext cx="5904656" cy="3936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написал эту картину </a:t>
            </a:r>
          </a:p>
        </p:txBody>
      </p:sp>
      <p:sp>
        <p:nvSpPr>
          <p:cNvPr id="614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6" name="Picture 2" descr="G:\школа\викторины по истории\9 класс\картинки\Красный-конь.jpg"/>
          <p:cNvPicPr>
            <a:picLocks noChangeAspect="1" noChangeArrowheads="1"/>
          </p:cNvPicPr>
          <p:nvPr/>
        </p:nvPicPr>
        <p:blipFill>
          <a:blip r:embed="rId3" cstate="print"/>
          <a:srcRect l="14246" t="3780" r="19097" b="5501"/>
          <a:stretch>
            <a:fillRect/>
          </a:stretch>
        </p:blipFill>
        <p:spPr bwMode="auto">
          <a:xfrm>
            <a:off x="3275856" y="2204864"/>
            <a:ext cx="4968552" cy="4362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9144000" cy="1206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latin typeface="Arial" charset="0"/>
              </a:rPr>
              <a:t>Культура </a:t>
            </a:r>
            <a:r>
              <a:rPr lang="ru-RU" sz="4000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412776"/>
            <a:ext cx="7593013" cy="504031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написал эту картину</a:t>
            </a:r>
          </a:p>
        </p:txBody>
      </p:sp>
      <p:sp>
        <p:nvSpPr>
          <p:cNvPr id="624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 descr="G:\школа\викторины по истории\9 класс\картинки\0f2a7715c1d952ced6e98f6ffae64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060848"/>
            <a:ext cx="7812360" cy="3912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340768"/>
            <a:ext cx="7240588" cy="475138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Кто это?</a:t>
            </a:r>
            <a:endParaRPr lang="ru-RU" sz="3600" dirty="0" smtClean="0">
              <a:latin typeface="Arial" charset="0"/>
            </a:endParaRPr>
          </a:p>
        </p:txBody>
      </p:sp>
      <p:sp>
        <p:nvSpPr>
          <p:cNvPr id="634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4" name="Picture 2" descr="G:\школа\викторины по истории\9 класс\картинки\113259_or.jpg"/>
          <p:cNvPicPr>
            <a:picLocks noChangeAspect="1" noChangeArrowheads="1"/>
          </p:cNvPicPr>
          <p:nvPr/>
        </p:nvPicPr>
        <p:blipFill>
          <a:blip r:embed="rId3" cstate="print"/>
          <a:srcRect t="15120" b="25661"/>
          <a:stretch>
            <a:fillRect/>
          </a:stretch>
        </p:blipFill>
        <p:spPr bwMode="auto">
          <a:xfrm>
            <a:off x="1691680" y="2204864"/>
            <a:ext cx="683266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Культура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это?</a:t>
            </a:r>
          </a:p>
        </p:txBody>
      </p:sp>
      <p:sp>
        <p:nvSpPr>
          <p:cNvPr id="645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 descr="G:\школа\викторины по истории\9 класс\картинки\78977702.jpg"/>
          <p:cNvPicPr>
            <a:picLocks noChangeAspect="1" noChangeArrowheads="1"/>
          </p:cNvPicPr>
          <p:nvPr/>
        </p:nvPicPr>
        <p:blipFill>
          <a:blip r:embed="rId3" cstate="print"/>
          <a:srcRect l="9706" t="7269" r="8332" b="52024"/>
          <a:stretch>
            <a:fillRect/>
          </a:stretch>
        </p:blipFill>
        <p:spPr bwMode="auto">
          <a:xfrm>
            <a:off x="348738" y="2492896"/>
            <a:ext cx="840436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Революция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100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3568" y="1700808"/>
            <a:ext cx="6697663" cy="492918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Верно это утверждение?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«Большевики свергли царя?»</a:t>
            </a:r>
          </a:p>
        </p:txBody>
      </p:sp>
      <p:sp>
        <p:nvSpPr>
          <p:cNvPr id="6553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1063" y="274638"/>
            <a:ext cx="7805737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Революция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200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584" y="1556792"/>
            <a:ext cx="7267575" cy="4208462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Чем большевики отличались от меньшевиков</a:t>
            </a:r>
          </a:p>
        </p:txBody>
      </p:sp>
      <p:sp>
        <p:nvSpPr>
          <p:cNvPr id="6656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Экономика</a:t>
            </a:r>
            <a:r>
              <a:rPr lang="ru-RU" dirty="0" smtClean="0">
                <a:latin typeface="Comic Sans MS" pitchFamily="66" charset="0"/>
              </a:rPr>
              <a:t> - 300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557338"/>
            <a:ext cx="6912942" cy="4495800"/>
          </a:xfrm>
        </p:spPr>
        <p:txBody>
          <a:bodyPr/>
          <a:lstStyle/>
          <a:p>
            <a:r>
              <a:rPr lang="ru-RU" sz="3600" dirty="0" smtClean="0">
                <a:cs typeface="+mj-cs"/>
              </a:rPr>
              <a:t>Монополистическое объединение, в котором несколько фирм договариваются о единых ценах на рынке</a:t>
            </a:r>
            <a:endParaRPr lang="ru-RU" sz="3600" dirty="0">
              <a:cs typeface="+mj-cs"/>
            </a:endParaRPr>
          </a:p>
        </p:txBody>
      </p:sp>
      <p:sp>
        <p:nvSpPr>
          <p:cNvPr id="1945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Революция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300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700808"/>
            <a:ext cx="7591425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dirty="0" smtClean="0">
                <a:latin typeface="Arial" charset="0"/>
              </a:rPr>
              <a:t>Кто издал приказ №1</a:t>
            </a:r>
          </a:p>
          <a:p>
            <a:pPr eaLnBrk="1" hangingPunct="1">
              <a:lnSpc>
                <a:spcPct val="85000"/>
              </a:lnSpc>
              <a:defRPr/>
            </a:pPr>
            <a:endParaRPr lang="ru-RU" dirty="0" smtClean="0">
              <a:latin typeface="Arial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ru-RU" dirty="0" err="1" smtClean="0">
                <a:latin typeface="Arial" charset="0"/>
              </a:rPr>
              <a:t>Петросовет</a:t>
            </a:r>
            <a:r>
              <a:rPr lang="ru-RU" dirty="0" smtClean="0">
                <a:latin typeface="Arial" charset="0"/>
              </a:rPr>
              <a:t> или Временное правительство?</a:t>
            </a:r>
          </a:p>
        </p:txBody>
      </p:sp>
      <p:sp>
        <p:nvSpPr>
          <p:cNvPr id="686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04933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Революция 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400</a:t>
            </a:r>
          </a:p>
        </p:txBody>
      </p:sp>
      <p:sp>
        <p:nvSpPr>
          <p:cNvPr id="6963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 descr="G:\школа\викторины по истории\9 класс\картинки\maxresdefault.jpg"/>
          <p:cNvPicPr>
            <a:picLocks noChangeAspect="1" noChangeArrowheads="1"/>
          </p:cNvPicPr>
          <p:nvPr/>
        </p:nvPicPr>
        <p:blipFill>
          <a:blip r:embed="rId3" cstate="print"/>
          <a:srcRect l="40687" r="19939" b="16001"/>
          <a:stretch>
            <a:fillRect/>
          </a:stretch>
        </p:blipFill>
        <p:spPr bwMode="auto">
          <a:xfrm>
            <a:off x="1115616" y="1412776"/>
            <a:ext cx="3480386" cy="4176463"/>
          </a:xfrm>
          <a:prstGeom prst="rect">
            <a:avLst/>
          </a:prstGeom>
          <a:noFill/>
        </p:spPr>
      </p:pic>
      <p:pic>
        <p:nvPicPr>
          <p:cNvPr id="20483" name="Picture 3" descr="G:\школа\викторины по истории\9 класс\картинки\img_2848_366930a6c6f416aceac68d2d96883336.jpg"/>
          <p:cNvPicPr>
            <a:picLocks noChangeAspect="1" noChangeArrowheads="1"/>
          </p:cNvPicPr>
          <p:nvPr/>
        </p:nvPicPr>
        <p:blipFill>
          <a:blip r:embed="rId4" cstate="print"/>
          <a:srcRect l="20735" r="24836"/>
          <a:stretch>
            <a:fillRect/>
          </a:stretch>
        </p:blipFill>
        <p:spPr bwMode="auto">
          <a:xfrm>
            <a:off x="4860032" y="2060848"/>
            <a:ext cx="3816424" cy="4459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332656"/>
            <a:ext cx="7727950" cy="9826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Революция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500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504" y="1340768"/>
            <a:ext cx="2808312" cy="50403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С чего начался переворот 7-8 ноября 1917</a:t>
            </a:r>
          </a:p>
        </p:txBody>
      </p:sp>
      <p:sp>
        <p:nvSpPr>
          <p:cNvPr id="706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6" name="Picture 2" descr="G:\школа\викторины по истории\9 класс\картинки\64358_600.jpg"/>
          <p:cNvPicPr>
            <a:picLocks noChangeAspect="1" noChangeArrowheads="1"/>
          </p:cNvPicPr>
          <p:nvPr/>
        </p:nvPicPr>
        <p:blipFill>
          <a:blip r:embed="rId3" cstate="print"/>
          <a:srcRect r="14321"/>
          <a:stretch>
            <a:fillRect/>
          </a:stretch>
        </p:blipFill>
        <p:spPr bwMode="auto">
          <a:xfrm>
            <a:off x="2843807" y="1412776"/>
            <a:ext cx="6091465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87450" y="1700213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endParaRPr lang="ru-RU" sz="3600" smtClean="0">
              <a:latin typeface="Arial" charset="0"/>
            </a:endParaRPr>
          </a:p>
        </p:txBody>
      </p:sp>
      <p:sp>
        <p:nvSpPr>
          <p:cNvPr id="716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84" name="Picture 6" descr="10-40-72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- 100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484784"/>
            <a:ext cx="741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Arial" charset="0"/>
              </a:rPr>
              <a:t>Основоположник аэродинамики и теории воздухоплавания</a:t>
            </a:r>
          </a:p>
        </p:txBody>
      </p:sp>
      <p:sp>
        <p:nvSpPr>
          <p:cNvPr id="7270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- 200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7544" y="1484784"/>
            <a:ext cx="7129463" cy="4968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charset="0"/>
              </a:rPr>
              <a:t>Братья, которые осуществили первый длительный полет на аэроплане?</a:t>
            </a:r>
            <a:endParaRPr lang="ru-RU" sz="2800" dirty="0" smtClean="0">
              <a:latin typeface="Comic Sans MS" pitchFamily="66" charset="0"/>
            </a:endParaRPr>
          </a:p>
        </p:txBody>
      </p:sp>
      <p:sp>
        <p:nvSpPr>
          <p:cNvPr id="73731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G:\школа\викторины по истории\9 класс\картинки\vne-realnosti_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490" y="2780928"/>
            <a:ext cx="6429286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0250" y="274638"/>
            <a:ext cx="79565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- 300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894638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Arial" charset="0"/>
              </a:rPr>
              <a:t>Кто это?</a:t>
            </a:r>
            <a:endParaRPr lang="ru-RU" sz="2800" dirty="0" smtClean="0"/>
          </a:p>
        </p:txBody>
      </p:sp>
      <p:sp>
        <p:nvSpPr>
          <p:cNvPr id="74755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4" name="Picture 2" descr="G:\школа\викторины по истории\9 класс\картинки\134546720_Aleksandra_Pop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2145" y="2132856"/>
            <a:ext cx="6610335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327025"/>
            <a:ext cx="8005763" cy="1092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757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 descr="G:\школа\викторины по истории\9 класс\картинки\vokrug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916832"/>
            <a:ext cx="5976664" cy="421952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79512" y="1340768"/>
            <a:ext cx="78946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Какое изобретение позволило создать такой транспорт?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Наука и техника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это?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3" descr="G:\школа\викторины по истории\9 класс\картинки\phonograph_Edis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844824"/>
            <a:ext cx="5760640" cy="4235765"/>
          </a:xfrm>
          <a:prstGeom prst="rect">
            <a:avLst/>
          </a:prstGeom>
          <a:noFill/>
        </p:spPr>
      </p:pic>
      <p:pic>
        <p:nvPicPr>
          <p:cNvPr id="25602" name="Picture 2" descr="G:\школа\викторины по истории\9 класс\картинки\6392.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664" y="3717032"/>
            <a:ext cx="3024336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20-30-е годы СССР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Европа 30-е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Вторая мировая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Холодная война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3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Деньги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Arial" charset="0"/>
                <a:hlinkClick r:id="rId2" action="ppaction://hlinksldjump"/>
              </a:rPr>
              <a:t>Вопрос</a:t>
            </a:r>
            <a:endParaRPr lang="ru-RU" dirty="0" smtClean="0">
              <a:latin typeface="Arial" charset="0"/>
            </a:endParaRPr>
          </a:p>
        </p:txBody>
      </p:sp>
      <p:sp>
        <p:nvSpPr>
          <p:cNvPr id="2048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6" descr="slide_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2050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Создание СССР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user\Downloads\11 кл\ССС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916832"/>
            <a:ext cx="7009012" cy="438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1412776"/>
            <a:ext cx="295232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НЭП отличался от политики «военного коммунизма»?</a:t>
            </a:r>
          </a:p>
        </p:txBody>
      </p:sp>
      <p:pic>
        <p:nvPicPr>
          <p:cNvPr id="2050" name="Picture 2" descr="C:\Users\user\Downloads\11 кл\нэ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9732" y="1412776"/>
            <a:ext cx="5520196" cy="4680520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240587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Известные стройки индустриализации?</a:t>
            </a:r>
          </a:p>
        </p:txBody>
      </p:sp>
      <p:pic>
        <p:nvPicPr>
          <p:cNvPr id="3074" name="Picture 2" descr="C:\Users\user\Downloads\11 кл\ММК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7128792" cy="4217868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- 400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 чем этот памятник?</a:t>
            </a:r>
          </a:p>
        </p:txBody>
      </p:sp>
      <p:pic>
        <p:nvPicPr>
          <p:cNvPr id="4098" name="Picture 2" descr="C:\Users\user\Downloads\11 кл\Голодом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683" y="1916832"/>
            <a:ext cx="7809317" cy="4797152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20-30е годы СССР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объединяет и что разделяет этих людей?</a:t>
            </a:r>
          </a:p>
        </p:txBody>
      </p:sp>
      <p:pic>
        <p:nvPicPr>
          <p:cNvPr id="5123" name="Picture 3" descr="C:\Users\user\Downloads\11 кл\Зиновье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1634915" cy="2376264"/>
          </a:xfrm>
          <a:prstGeom prst="rect">
            <a:avLst/>
          </a:prstGeom>
          <a:noFill/>
        </p:spPr>
      </p:pic>
      <p:pic>
        <p:nvPicPr>
          <p:cNvPr id="5124" name="Picture 4" descr="C:\Users\user\Downloads\11 кл\Камен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717032"/>
            <a:ext cx="1584176" cy="2160915"/>
          </a:xfrm>
          <a:prstGeom prst="rect">
            <a:avLst/>
          </a:prstGeom>
          <a:noFill/>
        </p:spPr>
      </p:pic>
      <p:pic>
        <p:nvPicPr>
          <p:cNvPr id="5125" name="Picture 5" descr="C:\Users\user\Downloads\11 кл\Троцки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988840"/>
            <a:ext cx="1728192" cy="1728191"/>
          </a:xfrm>
          <a:prstGeom prst="rect">
            <a:avLst/>
          </a:prstGeom>
          <a:noFill/>
        </p:spPr>
      </p:pic>
      <p:pic>
        <p:nvPicPr>
          <p:cNvPr id="5126" name="Picture 6" descr="C:\Users\user\Downloads\11 кл\Ры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861048"/>
            <a:ext cx="1656184" cy="2505343"/>
          </a:xfrm>
          <a:prstGeom prst="rect">
            <a:avLst/>
          </a:prstGeom>
          <a:noFill/>
        </p:spPr>
      </p:pic>
      <p:pic>
        <p:nvPicPr>
          <p:cNvPr id="5122" name="Picture 2" descr="C:\Users\user\Downloads\11 кл\Бухарин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988840"/>
            <a:ext cx="1793377" cy="2016224"/>
          </a:xfrm>
          <a:prstGeom prst="rect">
            <a:avLst/>
          </a:prstGeom>
          <a:noFill/>
        </p:spPr>
      </p:pic>
      <p:pic>
        <p:nvPicPr>
          <p:cNvPr id="5127" name="Picture 7" descr="C:\Users\user\Downloads\11 кл\Стали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924944"/>
            <a:ext cx="2453802" cy="3342581"/>
          </a:xfrm>
          <a:prstGeom prst="rect">
            <a:avLst/>
          </a:prstGeom>
          <a:noFill/>
        </p:spPr>
      </p:pic>
      <p:sp>
        <p:nvSpPr>
          <p:cNvPr id="11" name="AutoShape 17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Европа 30е годы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«Пивной путч»?</a:t>
            </a:r>
          </a:p>
        </p:txBody>
      </p:sp>
      <p:pic>
        <p:nvPicPr>
          <p:cNvPr id="7170" name="Picture 2" descr="C:\Users\user\Downloads\11 кл\пивной пут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9184" y="2060848"/>
            <a:ext cx="7344816" cy="4507279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Европа 30е годы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Когда они пришли к власти?</a:t>
            </a:r>
          </a:p>
        </p:txBody>
      </p:sp>
      <p:pic>
        <p:nvPicPr>
          <p:cNvPr id="6147" name="Picture 3" descr="C:\Users\user\Downloads\11 кл\gitle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060848"/>
            <a:ext cx="5777583" cy="4215830"/>
          </a:xfrm>
          <a:prstGeom prst="rect">
            <a:avLst/>
          </a:prstGeom>
          <a:noFill/>
        </p:spPr>
      </p:pic>
      <p:pic>
        <p:nvPicPr>
          <p:cNvPr id="6146" name="Picture 2" descr="C:\Users\user\Downloads\11 кл\Benito-Mussolini-v-1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80928"/>
            <a:ext cx="2764117" cy="4077072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Европа 30е годы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 чем эта карта?</a:t>
            </a:r>
          </a:p>
        </p:txBody>
      </p:sp>
      <p:pic>
        <p:nvPicPr>
          <p:cNvPr id="8194" name="Picture 2" descr="C:\Users\user\Downloads\11 кл\гражданская война в испан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16793"/>
            <a:ext cx="5940152" cy="4941207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Европа 30е годы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 чем договорились эти люди?</a:t>
            </a:r>
          </a:p>
        </p:txBody>
      </p:sp>
      <p:pic>
        <p:nvPicPr>
          <p:cNvPr id="9218" name="Picture 2" descr="C:\Users\user\Downloads\11 кл\Мюнхен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060848"/>
            <a:ext cx="5948096" cy="3960440"/>
          </a:xfrm>
          <a:prstGeom prst="rect">
            <a:avLst/>
          </a:prstGeom>
          <a:noFill/>
        </p:spPr>
      </p:pic>
      <p:pic>
        <p:nvPicPr>
          <p:cNvPr id="9219" name="Picture 3" descr="C:\Users\user\Downloads\11 кл\сгов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365104"/>
            <a:ext cx="3960440" cy="2223750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Деньги</a:t>
            </a:r>
            <a:r>
              <a:rPr lang="ru-RU" smtClean="0">
                <a:latin typeface="Comic Sans MS" pitchFamily="66" charset="0"/>
              </a:rPr>
              <a:t> - 400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Основные положения аграрной реформы Столыпина?</a:t>
            </a: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Европа 30е годы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говорилось в секретном протоколе этого договора?</a:t>
            </a:r>
          </a:p>
        </p:txBody>
      </p:sp>
      <p:pic>
        <p:nvPicPr>
          <p:cNvPr id="10242" name="Picture 2" descr="C:\Users\user\Downloads\11 кл\Молотов Риббентроп.jpg"/>
          <p:cNvPicPr>
            <a:picLocks noChangeAspect="1" noChangeArrowheads="1"/>
          </p:cNvPicPr>
          <p:nvPr/>
        </p:nvPicPr>
        <p:blipFill>
          <a:blip r:embed="rId2" cstate="print"/>
          <a:srcRect b="6930"/>
          <a:stretch>
            <a:fillRect/>
          </a:stretch>
        </p:blipFill>
        <p:spPr bwMode="auto">
          <a:xfrm>
            <a:off x="1187624" y="2420888"/>
            <a:ext cx="7956376" cy="3809459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 чего началась Вторая мировая война?</a:t>
            </a:r>
          </a:p>
        </p:txBody>
      </p:sp>
      <p:pic>
        <p:nvPicPr>
          <p:cNvPr id="11266" name="Picture 2" descr="C:\Users\user\Downloads\11 кл\1 сентября 1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719" y="2204864"/>
            <a:ext cx="7672282" cy="4320480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55300" name="Picture 6" descr="332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604448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стало поводом вступление США в войну и когда?</a:t>
            </a:r>
          </a:p>
        </p:txBody>
      </p:sp>
      <p:pic>
        <p:nvPicPr>
          <p:cNvPr id="12290" name="Picture 2" descr="C:\Users\user\Downloads\11 кл\Перл Харб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3147" y="2204864"/>
            <a:ext cx="7680853" cy="4320480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Кто возглавил силы сопротивления во Франции  (управляя из Англии)?</a:t>
            </a:r>
          </a:p>
        </p:txBody>
      </p:sp>
      <p:pic>
        <p:nvPicPr>
          <p:cNvPr id="13314" name="Picture 2" descr="C:\Users\user\Downloads\11 кл\де гол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48880"/>
            <a:ext cx="7092280" cy="413485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 чем договорились эти люди?</a:t>
            </a:r>
          </a:p>
        </p:txBody>
      </p:sp>
      <p:pic>
        <p:nvPicPr>
          <p:cNvPr id="14338" name="Picture 2" descr="C:\Users\user\Downloads\11 кл\тегер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9190" y="1988840"/>
            <a:ext cx="7814810" cy="4392488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Вторая Мировая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это событие оправдывалось?</a:t>
            </a:r>
          </a:p>
        </p:txBody>
      </p:sp>
      <p:pic>
        <p:nvPicPr>
          <p:cNvPr id="15363" name="Picture 3" descr="C:\Users\user\Downloads\11 кл\хироси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0666"/>
            <a:ext cx="7524328" cy="5087334"/>
          </a:xfrm>
          <a:prstGeom prst="rect">
            <a:avLst/>
          </a:prstGeom>
          <a:noFill/>
        </p:spPr>
      </p:pic>
      <p:pic>
        <p:nvPicPr>
          <p:cNvPr id="15362" name="Picture 2" descr="C:\Users\user\Downloads\11 кл\хиросима2.jpg"/>
          <p:cNvPicPr>
            <a:picLocks noChangeAspect="1" noChangeArrowheads="1"/>
          </p:cNvPicPr>
          <p:nvPr/>
        </p:nvPicPr>
        <p:blipFill>
          <a:blip r:embed="rId3" cstate="print"/>
          <a:srcRect l="51168"/>
          <a:stretch>
            <a:fillRect/>
          </a:stretch>
        </p:blipFill>
        <p:spPr bwMode="auto">
          <a:xfrm>
            <a:off x="755576" y="1772815"/>
            <a:ext cx="2952328" cy="3587697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крепость?</a:t>
            </a:r>
          </a:p>
        </p:txBody>
      </p:sp>
      <p:pic>
        <p:nvPicPr>
          <p:cNvPr id="16386" name="Picture 2" descr="C:\Users\user\Downloads\11 кл\Бре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7668344" cy="4135428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55300" name="Picture 6" descr="332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user\Downloads\11 кл\Москв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3960440" cy="2796070"/>
          </a:xfrm>
          <a:prstGeom prst="rect">
            <a:avLst/>
          </a:prstGeom>
          <a:noFill/>
        </p:spPr>
      </p:pic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Чем обычно немцы объясняли свою неудачу под Москвой?</a:t>
            </a:r>
          </a:p>
        </p:txBody>
      </p:sp>
      <p:pic>
        <p:nvPicPr>
          <p:cNvPr id="17411" name="Picture 3" descr="C:\Users\user\Downloads\11 кл\москва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1805" y="2132856"/>
            <a:ext cx="5412683" cy="3528392"/>
          </a:xfrm>
          <a:prstGeom prst="rect">
            <a:avLst/>
          </a:prstGeom>
          <a:noFill/>
        </p:spPr>
      </p:pic>
      <p:pic>
        <p:nvPicPr>
          <p:cNvPr id="17410" name="Picture 2" descr="C:\Users\user\Downloads\11 кл\Москв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742536"/>
            <a:ext cx="3388616" cy="2115464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Деньги</a:t>
            </a:r>
            <a:r>
              <a:rPr lang="ru-RU" smtClean="0">
                <a:latin typeface="Comic Sans MS" pitchFamily="66" charset="0"/>
              </a:rPr>
              <a:t> - 500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Какое значение имело строительство Транссибирской железной дороги? Из какого города это началось?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64928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G:\школа\викторины по истории\9 класс\картинки\14366605761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527201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Users\user\Downloads\11 кл\blok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6117581" cy="3982544"/>
          </a:xfrm>
          <a:prstGeom prst="rect">
            <a:avLst/>
          </a:prstGeom>
          <a:noFill/>
        </p:spPr>
      </p:pic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город?</a:t>
            </a:r>
          </a:p>
        </p:txBody>
      </p:sp>
      <p:pic>
        <p:nvPicPr>
          <p:cNvPr id="18434" name="Picture 2" descr="C:\Users\user\Downloads\11 кл\блокад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8666" y="548680"/>
            <a:ext cx="2415334" cy="3384376"/>
          </a:xfrm>
          <a:prstGeom prst="rect">
            <a:avLst/>
          </a:prstGeom>
          <a:noFill/>
        </p:spPr>
      </p:pic>
      <p:pic>
        <p:nvPicPr>
          <p:cNvPr id="18435" name="Picture 3" descr="C:\Users\user\Downloads\11 кл\блокад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5568" y="4028149"/>
            <a:ext cx="3888432" cy="2829851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это за битва?</a:t>
            </a:r>
          </a:p>
        </p:txBody>
      </p:sp>
      <p:pic>
        <p:nvPicPr>
          <p:cNvPr id="19458" name="Picture 2" descr="C:\Users\user\Downloads\11 кл\сталингр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4050" y="1844824"/>
            <a:ext cx="7219950" cy="4848225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ВОВ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Где столкнулось 1500 танков сразу?</a:t>
            </a:r>
          </a:p>
        </p:txBody>
      </p:sp>
      <p:pic>
        <p:nvPicPr>
          <p:cNvPr id="20483" name="Picture 3" descr="C:\Users\user\Downloads\11 кл\курска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4067944" cy="2705474"/>
          </a:xfrm>
          <a:prstGeom prst="rect">
            <a:avLst/>
          </a:prstGeom>
          <a:noFill/>
        </p:spPr>
      </p:pic>
      <p:pic>
        <p:nvPicPr>
          <p:cNvPr id="20484" name="Picture 4" descr="C:\Users\user\Downloads\11 кл\курская3.jpg"/>
          <p:cNvPicPr>
            <a:picLocks noChangeAspect="1" noChangeArrowheads="1"/>
          </p:cNvPicPr>
          <p:nvPr/>
        </p:nvPicPr>
        <p:blipFill>
          <a:blip r:embed="rId3" cstate="print"/>
          <a:srcRect t="10251"/>
          <a:stretch>
            <a:fillRect/>
          </a:stretch>
        </p:blipFill>
        <p:spPr bwMode="auto">
          <a:xfrm>
            <a:off x="4431654" y="2060848"/>
            <a:ext cx="4712346" cy="3152267"/>
          </a:xfrm>
          <a:prstGeom prst="rect">
            <a:avLst/>
          </a:prstGeom>
          <a:noFill/>
        </p:spPr>
      </p:pic>
      <p:pic>
        <p:nvPicPr>
          <p:cNvPr id="20485" name="Picture 5" descr="C:\Users\user\Downloads\11 кл\kurskaya_duga22082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455622"/>
            <a:ext cx="4536504" cy="34023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 чем особенность холодной войны?</a:t>
            </a:r>
          </a:p>
        </p:txBody>
      </p:sp>
      <p:pic>
        <p:nvPicPr>
          <p:cNvPr id="21506" name="Picture 2" descr="C:\Users\user\Downloads\11 кл\холвойна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5"/>
            <a:ext cx="2456369" cy="3240360"/>
          </a:xfrm>
          <a:prstGeom prst="rect">
            <a:avLst/>
          </a:prstGeom>
          <a:noFill/>
        </p:spPr>
      </p:pic>
      <p:pic>
        <p:nvPicPr>
          <p:cNvPr id="21508" name="Picture 4" descr="C:\Users\user\Downloads\11 кл\холвойна3.jpeg"/>
          <p:cNvPicPr>
            <a:picLocks noChangeAspect="1" noChangeArrowheads="1"/>
          </p:cNvPicPr>
          <p:nvPr/>
        </p:nvPicPr>
        <p:blipFill>
          <a:blip r:embed="rId3" cstate="print"/>
          <a:srcRect l="16923" t="18462" r="15385" b="11795"/>
          <a:stretch>
            <a:fillRect/>
          </a:stretch>
        </p:blipFill>
        <p:spPr bwMode="auto">
          <a:xfrm>
            <a:off x="1187624" y="4365104"/>
            <a:ext cx="2808312" cy="2170059"/>
          </a:xfrm>
          <a:prstGeom prst="rect">
            <a:avLst/>
          </a:prstGeom>
          <a:noFill/>
        </p:spPr>
      </p:pic>
      <p:pic>
        <p:nvPicPr>
          <p:cNvPr id="21509" name="Picture 5" descr="C:\Users\user\Downloads\11 кл\атом-бики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1392" y="1844824"/>
            <a:ext cx="5472608" cy="2870269"/>
          </a:xfrm>
          <a:prstGeom prst="rect">
            <a:avLst/>
          </a:prstGeom>
          <a:noFill/>
        </p:spPr>
      </p:pic>
      <p:pic>
        <p:nvPicPr>
          <p:cNvPr id="21507" name="Picture 3" descr="C:\Users\user\Downloads\11 кл\холвойна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5" y="4004279"/>
            <a:ext cx="5076056" cy="2853721"/>
          </a:xfrm>
          <a:prstGeom prst="rect">
            <a:avLst/>
          </a:prstGeom>
          <a:noFill/>
        </p:spPr>
      </p:pic>
      <p:sp>
        <p:nvSpPr>
          <p:cNvPr id="9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- 200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437438" cy="4525963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endParaRPr lang="ru-RU" sz="2800" smtClean="0">
              <a:latin typeface="Arial" charset="0"/>
            </a:endParaRPr>
          </a:p>
        </p:txBody>
      </p:sp>
      <p:sp>
        <p:nvSpPr>
          <p:cNvPr id="52228" name="AutoShape 12" descr="usa18"/>
          <p:cNvSpPr>
            <a:spLocks noChangeAspect="1" noChangeArrowheads="1"/>
          </p:cNvSpPr>
          <p:nvPr/>
        </p:nvSpPr>
        <p:spPr bwMode="auto">
          <a:xfrm>
            <a:off x="1682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9" name="AutoShape 14" descr="usa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30" name="Picture 13" descr="10-40-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65735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Какой это локальный конфликт?</a:t>
            </a:r>
          </a:p>
        </p:txBody>
      </p:sp>
      <p:pic>
        <p:nvPicPr>
          <p:cNvPr id="22530" name="Picture 2" descr="C:\Users\user\Downloads\11 кл\корея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5905500" cy="1895475"/>
          </a:xfrm>
          <a:prstGeom prst="rect">
            <a:avLst/>
          </a:prstGeom>
          <a:noFill/>
        </p:spPr>
      </p:pic>
      <p:pic>
        <p:nvPicPr>
          <p:cNvPr id="22531" name="Picture 3" descr="C:\Users\user\Downloads\11 кл\корея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7576" y="3284984"/>
            <a:ext cx="3816424" cy="2965362"/>
          </a:xfrm>
          <a:prstGeom prst="rect">
            <a:avLst/>
          </a:prstGeom>
          <a:noFill/>
        </p:spPr>
      </p:pic>
      <p:pic>
        <p:nvPicPr>
          <p:cNvPr id="22536" name="Picture 8" descr="C:\Users\user\Downloads\11 кл\korea-3Z.jpg"/>
          <p:cNvPicPr>
            <a:picLocks noChangeAspect="1" noChangeArrowheads="1"/>
          </p:cNvPicPr>
          <p:nvPr/>
        </p:nvPicPr>
        <p:blipFill>
          <a:blip r:embed="rId4" cstate="print"/>
          <a:srcRect l="11044" r="11639" b="6480"/>
          <a:stretch>
            <a:fillRect/>
          </a:stretch>
        </p:blipFill>
        <p:spPr bwMode="auto">
          <a:xfrm>
            <a:off x="1403648" y="3921141"/>
            <a:ext cx="4320480" cy="2936859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США считают, что в этом споре выиграли они, а СССР  - что они? Кто прав?</a:t>
            </a:r>
          </a:p>
        </p:txBody>
      </p:sp>
      <p:pic>
        <p:nvPicPr>
          <p:cNvPr id="23554" name="Picture 2" descr="C:\Users\user\Downloads\11 кл\карибы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92896"/>
            <a:ext cx="7075661" cy="3980059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Почему эта авантюра стала провалом политики США в этом регионе?</a:t>
            </a:r>
          </a:p>
        </p:txBody>
      </p:sp>
      <p:pic>
        <p:nvPicPr>
          <p:cNvPr id="24578" name="Picture 2" descr="C:\Users\user\Downloads\11 кл\вьетнам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204864"/>
            <a:ext cx="4221803" cy="2880320"/>
          </a:xfrm>
          <a:prstGeom prst="rect">
            <a:avLst/>
          </a:prstGeom>
          <a:noFill/>
        </p:spPr>
      </p:pic>
      <p:pic>
        <p:nvPicPr>
          <p:cNvPr id="24579" name="Picture 3" descr="C:\Users\user\Downloads\11 кл\вьетнам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2893" y="2132856"/>
            <a:ext cx="4226557" cy="2808312"/>
          </a:xfrm>
          <a:prstGeom prst="rect">
            <a:avLst/>
          </a:prstGeom>
          <a:noFill/>
        </p:spPr>
      </p:pic>
      <p:pic>
        <p:nvPicPr>
          <p:cNvPr id="24580" name="Picture 4" descr="C:\Users\user\Downloads\11 кл\вьетнам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184322"/>
            <a:ext cx="3564904" cy="2673678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Холодная война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Что такое программа СОИ? Кто ее создал и с какой целью?</a:t>
            </a:r>
          </a:p>
        </p:txBody>
      </p:sp>
      <p:pic>
        <p:nvPicPr>
          <p:cNvPr id="25602" name="Picture 2" descr="C:\Users\user\Downloads\11 кл\со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7200800" cy="4468097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2" name="Group 48"/>
          <p:cNvGraphicFramePr>
            <a:graphicFrameLocks noGrp="1"/>
          </p:cNvGraphicFramePr>
          <p:nvPr/>
        </p:nvGraphicFramePr>
        <p:xfrm>
          <a:off x="1331913" y="1484313"/>
          <a:ext cx="7488237" cy="4392614"/>
        </p:xfrm>
        <a:graphic>
          <a:graphicData uri="http://schemas.openxmlformats.org/drawingml/2006/table">
            <a:tbl>
              <a:tblPr/>
              <a:tblGrid>
                <a:gridCol w="2592387"/>
                <a:gridCol w="935038"/>
                <a:gridCol w="1008062"/>
                <a:gridCol w="1009650"/>
                <a:gridCol w="1008063"/>
                <a:gridCol w="935037"/>
              </a:tblGrid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Африка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Азия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Латинская Америка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США и Европа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7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8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19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0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1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Юго-Восточная Азия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2" action="ppaction://hlinksldjump"/>
                        </a:rPr>
                        <a:t>100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3" action="ppaction://hlinksldjump"/>
                        </a:rPr>
                        <a:t>200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4" action="ppaction://hlinksldjump"/>
                        </a:rPr>
                        <a:t>300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5" action="ppaction://hlinksldjump"/>
                        </a:rPr>
                        <a:t>400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  <a:hlinkClick r:id="rId26" action="ppaction://hlinksldjump"/>
                        </a:rPr>
                        <a:t>500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7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1338263" y="274638"/>
            <a:ext cx="7348537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Comic Sans MS" pitchFamily="66" charset="0"/>
              </a:rPr>
              <a:t>4 </a:t>
            </a:r>
            <a:r>
              <a:rPr lang="ru-RU" sz="3600" dirty="0">
                <a:latin typeface="Comic Sans MS" pitchFamily="66" charset="0"/>
              </a:rPr>
              <a:t>раунд</a:t>
            </a:r>
          </a:p>
        </p:txBody>
      </p:sp>
      <p:sp>
        <p:nvSpPr>
          <p:cNvPr id="47150" name="AutoShape 48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876925"/>
            <a:ext cx="649288" cy="647700"/>
          </a:xfrm>
          <a:prstGeom prst="actionButtonHome">
            <a:avLst/>
          </a:prstGeom>
          <a:solidFill>
            <a:srgbClr val="62CE2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>
                <a:latin typeface="Arial" charset="0"/>
              </a:rPr>
              <a:t>Термины</a:t>
            </a:r>
            <a:r>
              <a:rPr lang="ru-RU">
                <a:latin typeface="Comic Sans MS" pitchFamily="66" charset="0"/>
              </a:rPr>
              <a:t> - 100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7972425" cy="16240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Абсолютная власть монарха?</a:t>
            </a:r>
          </a:p>
          <a:p>
            <a:pPr eaLnBrk="1" hangingPunct="1">
              <a:buNone/>
              <a:defRPr/>
            </a:pPr>
            <a:r>
              <a:rPr lang="ru-RU" dirty="0" smtClean="0">
                <a:latin typeface="Arial" charset="0"/>
              </a:rPr>
              <a:t> </a:t>
            </a:r>
          </a:p>
        </p:txBody>
      </p:sp>
      <p:sp>
        <p:nvSpPr>
          <p:cNvPr id="235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5661025"/>
            <a:ext cx="719138" cy="647700"/>
          </a:xfrm>
          <a:prstGeom prst="actionButtonHome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Год Африки?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C:\Users\admin\Downloads\раунд 4\Афр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7" y="1928802"/>
            <a:ext cx="6572263" cy="49291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71736" y="1928802"/>
            <a:ext cx="2000264" cy="5715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Какие страны Африки сохранили свою независимость до 20 века?</a:t>
            </a:r>
          </a:p>
        </p:txBody>
      </p:sp>
      <p:pic>
        <p:nvPicPr>
          <p:cNvPr id="2050" name="Picture 2" descr="C:\Users\user\Downloads\11 кл\раунд 4\ethiopia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40" y="2969568"/>
            <a:ext cx="5232360" cy="3888432"/>
          </a:xfrm>
          <a:prstGeom prst="rect">
            <a:avLst/>
          </a:prstGeom>
          <a:noFill/>
        </p:spPr>
      </p:pic>
      <p:pic>
        <p:nvPicPr>
          <p:cNvPr id="2051" name="Picture 3" descr="C:\Users\user\Downloads\11 кл\раунд 4\libe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3312368" cy="3339134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Диктатор Уганды, чемпион страны по боксу?</a:t>
            </a:r>
          </a:p>
        </p:txBody>
      </p:sp>
      <p:pic>
        <p:nvPicPr>
          <p:cNvPr id="3074" name="Picture 2" descr="C:\Users\user\Downloads\11 кл\раунд 4\Ами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313" y="3356992"/>
            <a:ext cx="4889687" cy="3312368"/>
          </a:xfrm>
          <a:prstGeom prst="rect">
            <a:avLst/>
          </a:prstGeom>
          <a:noFill/>
        </p:spPr>
      </p:pic>
      <p:pic>
        <p:nvPicPr>
          <p:cNvPr id="3075" name="Picture 3" descr="C:\Users\user\Downloads\11 кл\раунд 4\Ам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16832"/>
            <a:ext cx="3672408" cy="3672407"/>
          </a:xfrm>
          <a:prstGeom prst="rect">
            <a:avLst/>
          </a:prstGeom>
          <a:noFill/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- 400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>
              <a:latin typeface="Arial" charset="0"/>
            </a:endParaRPr>
          </a:p>
        </p:txBody>
      </p:sp>
      <p:pic>
        <p:nvPicPr>
          <p:cNvPr id="55300" name="Picture 6" descr="332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133600"/>
            <a:ext cx="3048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8208912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«Арабская весна», что входит в это понятие?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Где это происходило и когда?</a:t>
            </a:r>
          </a:p>
        </p:txBody>
      </p:sp>
      <p:pic>
        <p:nvPicPr>
          <p:cNvPr id="4098" name="Picture 2" descr="C:\Users\user\Downloads\11 кл\раунд 4\Ливия1.jpg"/>
          <p:cNvPicPr>
            <a:picLocks noChangeAspect="1" noChangeArrowheads="1"/>
          </p:cNvPicPr>
          <p:nvPr/>
        </p:nvPicPr>
        <p:blipFill>
          <a:blip r:embed="rId2" cstate="print"/>
          <a:srcRect t="6688" b="6595"/>
          <a:stretch>
            <a:fillRect/>
          </a:stretch>
        </p:blipFill>
        <p:spPr bwMode="auto">
          <a:xfrm>
            <a:off x="2915816" y="2492896"/>
            <a:ext cx="6228184" cy="380027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3848" y="2492896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492896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user\Downloads\11 кл\раунд 4\Каддафи.jpg"/>
          <p:cNvPicPr>
            <a:picLocks noChangeAspect="1" noChangeArrowheads="1"/>
          </p:cNvPicPr>
          <p:nvPr/>
        </p:nvPicPr>
        <p:blipFill>
          <a:blip r:embed="rId3" cstate="print"/>
          <a:srcRect l="21205" t="4592" r="38391" b="10279"/>
          <a:stretch>
            <a:fillRect/>
          </a:stretch>
        </p:blipFill>
        <p:spPr bwMode="auto">
          <a:xfrm>
            <a:off x="611560" y="2420888"/>
            <a:ext cx="2304256" cy="3204051"/>
          </a:xfrm>
          <a:prstGeom prst="rect">
            <a:avLst/>
          </a:prstGeom>
          <a:noFill/>
        </p:spPr>
      </p:pic>
      <p:sp>
        <p:nvSpPr>
          <p:cNvPr id="9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Африка </a:t>
            </a:r>
            <a:r>
              <a:rPr lang="ru-RU" dirty="0" smtClean="0">
                <a:latin typeface="Comic Sans MS" pitchFamily="66" charset="0"/>
              </a:rPr>
              <a:t>- 500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5040560" cy="1512168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Операция по освобождению заложников, где это было?</a:t>
            </a:r>
          </a:p>
        </p:txBody>
      </p:sp>
      <p:pic>
        <p:nvPicPr>
          <p:cNvPr id="5122" name="Picture 2" descr="C:\Users\user\Downloads\11 кл\раунд 4\Энтеббе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6456" y="1340768"/>
            <a:ext cx="3407544" cy="5310458"/>
          </a:xfrm>
          <a:prstGeom prst="rect">
            <a:avLst/>
          </a:prstGeom>
          <a:noFill/>
        </p:spPr>
      </p:pic>
      <p:pic>
        <p:nvPicPr>
          <p:cNvPr id="5123" name="Picture 3" descr="C:\Users\user\Downloads\11 кл\раунд 4\Энтеббе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3143474" cy="2197943"/>
          </a:xfrm>
          <a:prstGeom prst="rect">
            <a:avLst/>
          </a:prstGeom>
          <a:noFill/>
        </p:spPr>
      </p:pic>
      <p:pic>
        <p:nvPicPr>
          <p:cNvPr id="5124" name="Picture 4" descr="C:\Users\user\Downloads\11 кл\раунд 4\Энтеббе3.jpg"/>
          <p:cNvPicPr>
            <a:picLocks noChangeAspect="1" noChangeArrowheads="1"/>
          </p:cNvPicPr>
          <p:nvPr/>
        </p:nvPicPr>
        <p:blipFill>
          <a:blip r:embed="rId4" cstate="print"/>
          <a:srcRect l="8177" t="37413" r="17070" b="17339"/>
          <a:stretch>
            <a:fillRect/>
          </a:stretch>
        </p:blipFill>
        <p:spPr bwMode="auto">
          <a:xfrm>
            <a:off x="1691680" y="4365104"/>
            <a:ext cx="4938611" cy="1988840"/>
          </a:xfrm>
          <a:prstGeom prst="rect">
            <a:avLst/>
          </a:prstGeom>
          <a:noFill/>
        </p:spPr>
      </p:pic>
      <p:sp>
        <p:nvSpPr>
          <p:cNvPr id="8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- 100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Появление государства Израиль? </a:t>
            </a:r>
          </a:p>
        </p:txBody>
      </p:sp>
      <p:pic>
        <p:nvPicPr>
          <p:cNvPr id="6146" name="Picture 2" descr="C:\Users\user\Downloads\11 кл\раунд 4\Израи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04864"/>
            <a:ext cx="7680854" cy="4320480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- 200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Война длившаяся 6 дней?</a:t>
            </a:r>
          </a:p>
        </p:txBody>
      </p:sp>
      <p:pic>
        <p:nvPicPr>
          <p:cNvPr id="7170" name="Picture 2" descr="C:\Users\user\Downloads\11 кл\раунд 4\1967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214" y="1844824"/>
            <a:ext cx="7382786" cy="4829572"/>
          </a:xfrm>
          <a:prstGeom prst="rect">
            <a:avLst/>
          </a:prstGeom>
          <a:noFill/>
        </p:spPr>
      </p:pic>
      <p:sp>
        <p:nvSpPr>
          <p:cNvPr id="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- 300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Женщина руководившая «зеленой революцией» в Индии?</a:t>
            </a:r>
          </a:p>
        </p:txBody>
      </p:sp>
      <p:sp>
        <p:nvSpPr>
          <p:cNvPr id="76803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C:\Users\user\Downloads\11 кл\раунд 4\Ганди3.jpg"/>
          <p:cNvPicPr>
            <a:picLocks noChangeAspect="1" noChangeArrowheads="1"/>
          </p:cNvPicPr>
          <p:nvPr/>
        </p:nvPicPr>
        <p:blipFill>
          <a:blip r:embed="rId3" cstate="print"/>
          <a:srcRect r="59046"/>
          <a:stretch>
            <a:fillRect/>
          </a:stretch>
        </p:blipFill>
        <p:spPr bwMode="auto">
          <a:xfrm>
            <a:off x="323528" y="2276872"/>
            <a:ext cx="1686515" cy="2520280"/>
          </a:xfrm>
          <a:prstGeom prst="rect">
            <a:avLst/>
          </a:prstGeom>
          <a:noFill/>
        </p:spPr>
      </p:pic>
      <p:pic>
        <p:nvPicPr>
          <p:cNvPr id="8195" name="Picture 3" descr="C:\Users\user\Downloads\11 кл\раунд 4\Ганди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861048"/>
            <a:ext cx="3744416" cy="2311006"/>
          </a:xfrm>
          <a:prstGeom prst="rect">
            <a:avLst/>
          </a:prstGeom>
          <a:noFill/>
        </p:spPr>
      </p:pic>
      <p:pic>
        <p:nvPicPr>
          <p:cNvPr id="8196" name="Picture 4" descr="C:\Users\user\Downloads\11 кл\раунд 4\9-indira-ghandi.jpg"/>
          <p:cNvPicPr>
            <a:picLocks noChangeAspect="1" noChangeArrowheads="1"/>
          </p:cNvPicPr>
          <p:nvPr/>
        </p:nvPicPr>
        <p:blipFill>
          <a:blip r:embed="rId5" cstate="print"/>
          <a:srcRect l="30505" r="15316"/>
          <a:stretch>
            <a:fillRect/>
          </a:stretch>
        </p:blipFill>
        <p:spPr bwMode="auto">
          <a:xfrm>
            <a:off x="5004048" y="2060848"/>
            <a:ext cx="3672408" cy="4518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4863" y="274638"/>
            <a:ext cx="78819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Азия </a:t>
            </a:r>
            <a:r>
              <a:rPr lang="ru-RU" dirty="0" smtClean="0">
                <a:latin typeface="Comic Sans MS" pitchFamily="66" charset="0"/>
              </a:rPr>
              <a:t>- 400</a:t>
            </a:r>
          </a:p>
        </p:txBody>
      </p:sp>
      <p:sp>
        <p:nvSpPr>
          <p:cNvPr id="69634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340768"/>
            <a:ext cx="7704856" cy="4495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2800" dirty="0" smtClean="0">
                <a:latin typeface="Arial" charset="0"/>
              </a:rPr>
              <a:t>Эту страну разрушили якобы из-за ядерного оружия находившегося в ней?</a:t>
            </a:r>
          </a:p>
        </p:txBody>
      </p:sp>
      <p:pic>
        <p:nvPicPr>
          <p:cNvPr id="9218" name="Picture 2" descr="C:\Users\user\Downloads\11 кл\раунд 4\Хуссейн.jpg"/>
          <p:cNvPicPr>
            <a:picLocks noChangeAspect="1" noChangeArrowheads="1"/>
          </p:cNvPicPr>
          <p:nvPr/>
        </p:nvPicPr>
        <p:blipFill>
          <a:blip r:embed="rId2" cstate="print"/>
          <a:srcRect l="6246" t="8355" r="38381" b="10014"/>
          <a:stretch>
            <a:fillRect/>
          </a:stretch>
        </p:blipFill>
        <p:spPr bwMode="auto">
          <a:xfrm>
            <a:off x="6156176" y="2276872"/>
            <a:ext cx="2736304" cy="3021336"/>
          </a:xfrm>
          <a:prstGeom prst="rect">
            <a:avLst/>
          </a:prstGeom>
          <a:noFill/>
        </p:spPr>
      </p:pic>
      <p:pic>
        <p:nvPicPr>
          <p:cNvPr id="9219" name="Picture 3" descr="C:\Users\user\Downloads\11 кл\раунд 4\Ирак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348880"/>
            <a:ext cx="5564585" cy="31300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19872" y="3645024"/>
            <a:ext cx="648072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0" name="Picture 4" descr="C:\Users\user\Downloads\11 кл\раунд 4\Ирак-флаг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96952"/>
            <a:ext cx="2627784" cy="1750145"/>
          </a:xfrm>
          <a:prstGeom prst="rect">
            <a:avLst/>
          </a:prstGeom>
          <a:noFill/>
        </p:spPr>
      </p:pic>
      <p:pic>
        <p:nvPicPr>
          <p:cNvPr id="9221" name="Picture 5" descr="C:\Users\user\Downloads\11 кл\раунд 4\Ирак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427730"/>
            <a:ext cx="4320480" cy="2430270"/>
          </a:xfrm>
          <a:prstGeom prst="rect">
            <a:avLst/>
          </a:prstGeom>
          <a:noFill/>
        </p:spPr>
      </p:pic>
      <p:sp>
        <p:nvSpPr>
          <p:cNvPr id="10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Home">
            <a:avLst/>
          </a:prstGeom>
          <a:solidFill>
            <a:schemeClr val="tx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2962</TotalTime>
  <Words>1733</Words>
  <Application>Microsoft Office PowerPoint</Application>
  <PresentationFormat>Экран (4:3)</PresentationFormat>
  <Paragraphs>440</Paragraphs>
  <Slides>149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149</vt:i4>
      </vt:variant>
    </vt:vector>
  </HeadingPairs>
  <TitlesOfParts>
    <vt:vector size="150" baseType="lpstr">
      <vt:lpstr>Течение</vt:lpstr>
      <vt:lpstr>План игры</vt:lpstr>
      <vt:lpstr>1 раунд</vt:lpstr>
      <vt:lpstr>Экономика - 100</vt:lpstr>
      <vt:lpstr>Экономика - 200</vt:lpstr>
      <vt:lpstr>Экономика - 300</vt:lpstr>
      <vt:lpstr>Деньги - 400</vt:lpstr>
      <vt:lpstr>Деньги - 400</vt:lpstr>
      <vt:lpstr>Деньги - 500</vt:lpstr>
      <vt:lpstr>Термины - 100</vt:lpstr>
      <vt:lpstr>Термины - 200</vt:lpstr>
      <vt:lpstr>Термины – 300</vt:lpstr>
      <vt:lpstr>Термины - 400</vt:lpstr>
      <vt:lpstr>Термины - 500</vt:lpstr>
      <vt:lpstr>-ЕР- - 100</vt:lpstr>
      <vt:lpstr>-ЕР- - 200</vt:lpstr>
      <vt:lpstr>-ЕР- - 300</vt:lpstr>
      <vt:lpstr>-ЕР- - 400</vt:lpstr>
      <vt:lpstr>-ЕР- - 500</vt:lpstr>
      <vt:lpstr>Армия - 100</vt:lpstr>
      <vt:lpstr>Армия - 200</vt:lpstr>
      <vt:lpstr>Армия - 300</vt:lpstr>
      <vt:lpstr>Армия- 400</vt:lpstr>
      <vt:lpstr>Армия - 400</vt:lpstr>
      <vt:lpstr>Армия - 500</vt:lpstr>
      <vt:lpstr>Цари - 100</vt:lpstr>
      <vt:lpstr>Цари  - 200</vt:lpstr>
      <vt:lpstr>Цари - 300</vt:lpstr>
      <vt:lpstr>Цари - 400</vt:lpstr>
      <vt:lpstr>Цари - 500</vt:lpstr>
      <vt:lpstr>2 раунд</vt:lpstr>
      <vt:lpstr>Карта - 100</vt:lpstr>
      <vt:lpstr>Карта - 200</vt:lpstr>
      <vt:lpstr>Карта - 300</vt:lpstr>
      <vt:lpstr>Карта - 400</vt:lpstr>
      <vt:lpstr>Карта - 500</vt:lpstr>
      <vt:lpstr>Карта - 500</vt:lpstr>
      <vt:lpstr>Даты - 100</vt:lpstr>
      <vt:lpstr>Даты - 200</vt:lpstr>
      <vt:lpstr>Даты - 200</vt:lpstr>
      <vt:lpstr>Даты - 300</vt:lpstr>
      <vt:lpstr>Даты - 400</vt:lpstr>
      <vt:lpstr>Даты - 500</vt:lpstr>
      <vt:lpstr>Культура - 100</vt:lpstr>
      <vt:lpstr>Культура - 200</vt:lpstr>
      <vt:lpstr>Культура - 300</vt:lpstr>
      <vt:lpstr>Культура  - 400</vt:lpstr>
      <vt:lpstr>Культура - 500</vt:lpstr>
      <vt:lpstr>Революция - 100</vt:lpstr>
      <vt:lpstr>Революция - 200</vt:lpstr>
      <vt:lpstr>Революция  - 300</vt:lpstr>
      <vt:lpstr>Революция  - 400</vt:lpstr>
      <vt:lpstr>Революция - 500</vt:lpstr>
      <vt:lpstr>Наука и техника - 100</vt:lpstr>
      <vt:lpstr>Наука и техника - 100</vt:lpstr>
      <vt:lpstr>Наука и техника - 200</vt:lpstr>
      <vt:lpstr>Наука и техника - 300</vt:lpstr>
      <vt:lpstr>Наука и техника - 400</vt:lpstr>
      <vt:lpstr>Наука и техника - 500</vt:lpstr>
      <vt:lpstr>3 раунд</vt:lpstr>
      <vt:lpstr>20-30е годы СССР - 100</vt:lpstr>
      <vt:lpstr>20-30е годы СССР - 200</vt:lpstr>
      <vt:lpstr>20-30е годы СССР - 300</vt:lpstr>
      <vt:lpstr>20-30е годы СССР - 400</vt:lpstr>
      <vt:lpstr>20-30е годы СССР - 400</vt:lpstr>
      <vt:lpstr>20-30е годы СССР - 500</vt:lpstr>
      <vt:lpstr>Европа 30е годы- 100</vt:lpstr>
      <vt:lpstr>Европа 30е годы- 200</vt:lpstr>
      <vt:lpstr>Европа 30е годы- 300</vt:lpstr>
      <vt:lpstr>Европа 30е годы- 400</vt:lpstr>
      <vt:lpstr>Европа 30е годы- 500</vt:lpstr>
      <vt:lpstr>Вторая Мировая - 100</vt:lpstr>
      <vt:lpstr>Вторая Мировая - 200</vt:lpstr>
      <vt:lpstr>Вторая Мировая - 200</vt:lpstr>
      <vt:lpstr>Вторая Мировая - 300</vt:lpstr>
      <vt:lpstr>Вторая Мировая - 400</vt:lpstr>
      <vt:lpstr>Вторая Мировая - 500</vt:lpstr>
      <vt:lpstr>ВОВ- 100</vt:lpstr>
      <vt:lpstr>ВОВ- 200</vt:lpstr>
      <vt:lpstr>ВОВ- 200</vt:lpstr>
      <vt:lpstr>ВОВ- 300</vt:lpstr>
      <vt:lpstr>ВОВ- 400</vt:lpstr>
      <vt:lpstr>ВОВ- 500</vt:lpstr>
      <vt:lpstr>Холодная война - 100</vt:lpstr>
      <vt:lpstr>Холодная война - 200</vt:lpstr>
      <vt:lpstr>Холодная война - 200</vt:lpstr>
      <vt:lpstr>Холодная война - 300</vt:lpstr>
      <vt:lpstr>Холодная война - 400</vt:lpstr>
      <vt:lpstr>Холодная война - 500</vt:lpstr>
      <vt:lpstr>4 раунд</vt:lpstr>
      <vt:lpstr>Африка - 100</vt:lpstr>
      <vt:lpstr>Африка - 200</vt:lpstr>
      <vt:lpstr>Африка - 300</vt:lpstr>
      <vt:lpstr>Африка - 400</vt:lpstr>
      <vt:lpstr>Африка - 400</vt:lpstr>
      <vt:lpstr>Африка - 500</vt:lpstr>
      <vt:lpstr>Азия - 100</vt:lpstr>
      <vt:lpstr>Азия - 200</vt:lpstr>
      <vt:lpstr>Азия - 300</vt:lpstr>
      <vt:lpstr>Азия - 400</vt:lpstr>
      <vt:lpstr>Азия - 500</vt:lpstr>
      <vt:lpstr>Азия - 500</vt:lpstr>
      <vt:lpstr>Латинская Америка - 100</vt:lpstr>
      <vt:lpstr>Латинская Америка - 200</vt:lpstr>
      <vt:lpstr>Латинская Америка - 200</vt:lpstr>
      <vt:lpstr>Латинская Америка - 300</vt:lpstr>
      <vt:lpstr>Латинская Америка - 400</vt:lpstr>
      <vt:lpstr>Латинская Америка - 500</vt:lpstr>
      <vt:lpstr>США и Европа - 100</vt:lpstr>
      <vt:lpstr>США и Европа - 200</vt:lpstr>
      <vt:lpstr>США и Европа - 300</vt:lpstr>
      <vt:lpstr>США и Европа - 300</vt:lpstr>
      <vt:lpstr>США и Европа - 400</vt:lpstr>
      <vt:lpstr>США и Европа - 500</vt:lpstr>
      <vt:lpstr>Юго-Восточная Азия - 100</vt:lpstr>
      <vt:lpstr>Юго-Восточная Азия - 200</vt:lpstr>
      <vt:lpstr>Юго-Восточная Азия - 300</vt:lpstr>
      <vt:lpstr>Юго-Восточная Азия - 300</vt:lpstr>
      <vt:lpstr>Юго-Восточная Азия - 400</vt:lpstr>
      <vt:lpstr>Юго-Восточная Азия - 500</vt:lpstr>
      <vt:lpstr>5 раунд</vt:lpstr>
      <vt:lpstr>Восточная Европа - 100</vt:lpstr>
      <vt:lpstr>Восточная Европа - 200</vt:lpstr>
      <vt:lpstr>Восточная Европа - 300</vt:lpstr>
      <vt:lpstr>Восточная Европа - 400</vt:lpstr>
      <vt:lpstr>Восточная Европа - 500</vt:lpstr>
      <vt:lpstr>Оттепель и Перестройка- 100</vt:lpstr>
      <vt:lpstr>Оттепель и Перестройка- 200</vt:lpstr>
      <vt:lpstr>Оттепель и Перестройка- 300</vt:lpstr>
      <vt:lpstr>Оттепель и Перестройка- 400</vt:lpstr>
      <vt:lpstr>Оттепель и Перестройка- 500</vt:lpstr>
      <vt:lpstr>Россия на рубеже веков - 100</vt:lpstr>
      <vt:lpstr>Россия на рубеже веков - 200</vt:lpstr>
      <vt:lpstr>Россия на рубеже веков - 300</vt:lpstr>
      <vt:lpstr>Россия на рубеже веков - 400</vt:lpstr>
      <vt:lpstr>Россия на рубеже веков - 500</vt:lpstr>
      <vt:lpstr>Наука и техника в XX-XXI в. - 100</vt:lpstr>
      <vt:lpstr>Наука и техника в XX-XXI в. - 200</vt:lpstr>
      <vt:lpstr>Наука и техника в XX-XXI в. - 300</vt:lpstr>
      <vt:lpstr>Наука и техника в XX-XXI в. - 300</vt:lpstr>
      <vt:lpstr>Наука и техника в XX-XXI в. - 500</vt:lpstr>
      <vt:lpstr>Глобальные проблемы - 100</vt:lpstr>
      <vt:lpstr>Глобальные проблемы - 200</vt:lpstr>
      <vt:lpstr>Глобальные проблемы - 300</vt:lpstr>
      <vt:lpstr>Глобальные проблемы - 400</vt:lpstr>
      <vt:lpstr>Глобальные проблемы - 500</vt:lpstr>
      <vt:lpstr>Финальный раунд</vt:lpstr>
      <vt:lpstr>Кто сказал это?</vt:lpstr>
      <vt:lpstr>Символы</vt:lpstr>
      <vt:lpstr>Третий лишний…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user</cp:lastModifiedBy>
  <cp:revision>223</cp:revision>
  <dcterms:created xsi:type="dcterms:W3CDTF">1601-01-01T00:00:00Z</dcterms:created>
  <dcterms:modified xsi:type="dcterms:W3CDTF">2021-11-29T13:35:34Z</dcterms:modified>
</cp:coreProperties>
</file>