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3" r:id="rId8"/>
    <p:sldId id="262" r:id="rId9"/>
    <p:sldId id="264" r:id="rId10"/>
    <p:sldId id="265" r:id="rId11"/>
    <p:sldId id="266" r:id="rId12"/>
    <p:sldId id="269" r:id="rId13"/>
    <p:sldId id="270" r:id="rId14"/>
    <p:sldId id="271" r:id="rId15"/>
    <p:sldId id="272" r:id="rId16"/>
    <p:sldId id="273" r:id="rId17"/>
    <p:sldId id="274"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04.01.2024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04.01.2024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04.01.2024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04.01.2024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04.01.2024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advClick="0">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04.01.2024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advClick="0">
    <p:wipe dir="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93000" y="1052736"/>
            <a:ext cx="4071966" cy="3143272"/>
          </a:xfrm>
        </p:spPr>
        <p:txBody>
          <a:bodyPr>
            <a:normAutofit/>
          </a:bodyPr>
          <a:lstStyle/>
          <a:p>
            <a:r>
              <a:rPr lang="ru-RU" b="1" dirty="0" smtClean="0">
                <a:solidFill>
                  <a:srgbClr val="FF0000"/>
                </a:solidFill>
              </a:rPr>
              <a:t>Ведение мяча с изменением направления движения</a:t>
            </a:r>
            <a:endParaRPr lang="ru-RU" b="1" dirty="0">
              <a:solidFill>
                <a:srgbClr val="FF0000"/>
              </a:solidFill>
            </a:endParaRPr>
          </a:p>
        </p:txBody>
      </p:sp>
      <p:pic>
        <p:nvPicPr>
          <p:cNvPr id="4" name="Picture 8" descr="Картинка 6 из 30807"/>
          <p:cNvPicPr>
            <a:picLocks noChangeAspect="1" noChangeArrowheads="1"/>
          </p:cNvPicPr>
          <p:nvPr/>
        </p:nvPicPr>
        <p:blipFill>
          <a:blip r:embed="rId2" cstate="print"/>
          <a:srcRect/>
          <a:stretch>
            <a:fillRect/>
          </a:stretch>
        </p:blipFill>
        <p:spPr bwMode="auto">
          <a:xfrm>
            <a:off x="5715008" y="2285992"/>
            <a:ext cx="2907521" cy="4143380"/>
          </a:xfrm>
          <a:prstGeom prst="rect">
            <a:avLst/>
          </a:prstGeom>
          <a:noFill/>
          <a:ln w="9525">
            <a:noFill/>
            <a:miter lim="800000"/>
            <a:headEnd/>
            <a:tailEnd/>
          </a:ln>
        </p:spPr>
      </p:pic>
      <p:sp>
        <p:nvSpPr>
          <p:cNvPr id="5" name="Заголовок 1"/>
          <p:cNvSpPr txBox="1">
            <a:spLocks/>
          </p:cNvSpPr>
          <p:nvPr/>
        </p:nvSpPr>
        <p:spPr>
          <a:xfrm>
            <a:off x="357158" y="214290"/>
            <a:ext cx="4429156" cy="3429024"/>
          </a:xfrm>
          <a:prstGeom prst="rect">
            <a:avLst/>
          </a:prstGeom>
        </p:spPr>
        <p:txBody>
          <a:bodyPr vert="horz" lIns="91440" tIns="45720" rIns="91440" bIns="45720" rtlCol="0" anchor="ctr">
            <a:normAutofit/>
          </a:bodyPr>
          <a:lstStyle/>
          <a:p>
            <a:pPr lvl="0" algn="ctr">
              <a:spcBef>
                <a:spcPct val="0"/>
              </a:spcBef>
              <a:defRPr/>
            </a:pPr>
            <a:endParaRPr kumimoji="0" lang="ru-RU" sz="3200" b="1" i="1" u="none" strike="noStrike" kern="1200" cap="none" spc="0" normalizeH="0" baseline="0" noProof="0" dirty="0">
              <a:ln>
                <a:noFill/>
              </a:ln>
              <a:solidFill>
                <a:srgbClr val="002060"/>
              </a:solidFill>
              <a:effectLst/>
              <a:uLnTx/>
              <a:uFillTx/>
              <a:latin typeface="+mj-lt"/>
              <a:ea typeface="+mj-ea"/>
              <a:cs typeface="+mj-cs"/>
            </a:endParaRPr>
          </a:p>
        </p:txBody>
      </p:sp>
    </p:spTree>
  </p:cSld>
  <p:clrMapOvr>
    <a:masterClrMapping/>
  </p:clrMapOvr>
  <p:transition spd="med" advClick="0">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85720" y="1571613"/>
            <a:ext cx="8572559" cy="2835288"/>
          </a:xfrm>
        </p:spPr>
        <p:txBody>
          <a:bodyPr>
            <a:normAutofit/>
          </a:bodyPr>
          <a:lstStyle/>
          <a:p>
            <a:r>
              <a:rPr lang="ru-RU" sz="2400" b="1" dirty="0">
                <a:solidFill>
                  <a:srgbClr val="0070C0"/>
                </a:solidFill>
              </a:rPr>
              <a:t>Передвижение осуществляют на слегка согнутых ногах, наклоняя туловище несколько вперед. Рука, ведущая мяч, при этом согнута в локте, кисть со свободно расставленными пальцами накладывается на мяч сверху «от себя». </a:t>
            </a:r>
          </a:p>
          <a:p>
            <a:r>
              <a:rPr lang="ru-RU" sz="2400" b="1" dirty="0">
                <a:solidFill>
                  <a:srgbClr val="0070C0"/>
                </a:solidFill>
              </a:rPr>
              <a:t>Толчки мяча выполняют вперед несколько от себя, равномерно, согласованно с передвижением, по типу «Догони мяч».</a:t>
            </a:r>
          </a:p>
          <a:p>
            <a:endParaRPr lang="ru-RU" dirty="0"/>
          </a:p>
        </p:txBody>
      </p:sp>
      <p:sp>
        <p:nvSpPr>
          <p:cNvPr id="4" name="Заголовок 1"/>
          <p:cNvSpPr txBox="1">
            <a:spLocks/>
          </p:cNvSpPr>
          <p:nvPr/>
        </p:nvSpPr>
        <p:spPr>
          <a:xfrm>
            <a:off x="285720" y="0"/>
            <a:ext cx="8501122" cy="785818"/>
          </a:xfrm>
          <a:prstGeom prst="rect">
            <a:avLst/>
          </a:prstGeom>
        </p:spPr>
        <p:txBody>
          <a:bodyPr vert="horz" lIns="91440" tIns="45720" rIns="91440" bIns="45720" rtlCol="0" anchor="t">
            <a:noAutofit/>
          </a:bodyPr>
          <a:lstStyle/>
          <a:p>
            <a:pPr algn="ctr">
              <a:spcBef>
                <a:spcPct val="0"/>
              </a:spcBef>
            </a:pPr>
            <a:r>
              <a:rPr lang="ru-RU" sz="4000" b="1" dirty="0" smtClean="0">
                <a:solidFill>
                  <a:srgbClr val="FF0000"/>
                </a:solidFill>
              </a:rPr>
              <a:t>Ведение баскетбольного мяча шагом, бегом по прямой </a:t>
            </a:r>
          </a:p>
        </p:txBody>
      </p:sp>
      <p:pic>
        <p:nvPicPr>
          <p:cNvPr id="21506" name="Picture 2"/>
          <p:cNvPicPr>
            <a:picLocks noChangeAspect="1" noChangeArrowheads="1"/>
          </p:cNvPicPr>
          <p:nvPr/>
        </p:nvPicPr>
        <p:blipFill>
          <a:blip r:embed="rId2" cstate="print"/>
          <a:srcRect/>
          <a:stretch>
            <a:fillRect/>
          </a:stretch>
        </p:blipFill>
        <p:spPr bwMode="auto">
          <a:xfrm>
            <a:off x="1071538" y="4071942"/>
            <a:ext cx="7272726" cy="2571768"/>
          </a:xfrm>
          <a:prstGeom prst="rect">
            <a:avLst/>
          </a:prstGeom>
          <a:noFill/>
          <a:ln w="9525">
            <a:noFill/>
            <a:miter lim="800000"/>
            <a:headEnd/>
            <a:tailEnd/>
          </a:ln>
          <a:effectLst/>
        </p:spPr>
      </p:pic>
    </p:spTree>
  </p:cSld>
  <p:clrMapOvr>
    <a:masterClrMapping/>
  </p:clrMapOvr>
  <p:transition spd="med" advClick="0">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0"/>
            <a:ext cx="7772400" cy="857256"/>
          </a:xfrm>
        </p:spPr>
        <p:txBody>
          <a:bodyPr>
            <a:normAutofit/>
          </a:bodyPr>
          <a:lstStyle/>
          <a:p>
            <a:pPr algn="ctr"/>
            <a:r>
              <a:rPr lang="ru-RU" sz="4400" i="1" dirty="0" smtClean="0">
                <a:solidFill>
                  <a:srgbClr val="FF0000"/>
                </a:solidFill>
              </a:rPr>
              <a:t>УПРАЖНЕНИЯ</a:t>
            </a:r>
            <a:endParaRPr lang="ru-RU" sz="4400" i="1" dirty="0">
              <a:solidFill>
                <a:srgbClr val="FF0000"/>
              </a:solidFill>
            </a:endParaRPr>
          </a:p>
        </p:txBody>
      </p:sp>
      <p:sp>
        <p:nvSpPr>
          <p:cNvPr id="3" name="Текст 2"/>
          <p:cNvSpPr>
            <a:spLocks noGrp="1"/>
          </p:cNvSpPr>
          <p:nvPr>
            <p:ph type="body" idx="1"/>
          </p:nvPr>
        </p:nvSpPr>
        <p:spPr>
          <a:xfrm>
            <a:off x="285720" y="785794"/>
            <a:ext cx="8643998" cy="5786477"/>
          </a:xfrm>
        </p:spPr>
        <p:txBody>
          <a:bodyPr>
            <a:normAutofit fontScale="92500" lnSpcReduction="10000"/>
          </a:bodyPr>
          <a:lstStyle/>
          <a:p>
            <a:r>
              <a:rPr lang="ru-RU" sz="2400" b="1" dirty="0">
                <a:solidFill>
                  <a:srgbClr val="0070C0"/>
                </a:solidFill>
              </a:rPr>
              <a:t>1. Ведение мяча в высокой, низкой стойке.</a:t>
            </a:r>
          </a:p>
          <a:p>
            <a:r>
              <a:rPr lang="ru-RU" sz="2400" b="1" dirty="0">
                <a:solidFill>
                  <a:srgbClr val="0070C0"/>
                </a:solidFill>
              </a:rPr>
              <a:t>2. Ведение с остановками по сигналу (при остановке ведение на месте).</a:t>
            </a:r>
          </a:p>
          <a:p>
            <a:r>
              <a:rPr lang="ru-RU" sz="2400" b="1" dirty="0">
                <a:solidFill>
                  <a:srgbClr val="0070C0"/>
                </a:solidFill>
              </a:rPr>
              <a:t>3. Ведение мяча с отвлечением внимания;</a:t>
            </a:r>
          </a:p>
          <a:p>
            <a:r>
              <a:rPr lang="ru-RU" sz="2400" b="1" dirty="0">
                <a:solidFill>
                  <a:srgbClr val="0070C0"/>
                </a:solidFill>
              </a:rPr>
              <a:t>4. Ведение мяча в приседе, </a:t>
            </a:r>
            <a:r>
              <a:rPr lang="ru-RU" sz="2400" b="1" dirty="0" err="1">
                <a:solidFill>
                  <a:srgbClr val="0070C0"/>
                </a:solidFill>
              </a:rPr>
              <a:t>полуприседе</a:t>
            </a:r>
            <a:r>
              <a:rPr lang="ru-RU" sz="2400" b="1" dirty="0">
                <a:solidFill>
                  <a:srgbClr val="0070C0"/>
                </a:solidFill>
              </a:rPr>
              <a:t>;</a:t>
            </a:r>
          </a:p>
          <a:p>
            <a:r>
              <a:rPr lang="ru-RU" sz="2400" b="1" dirty="0">
                <a:solidFill>
                  <a:srgbClr val="0070C0"/>
                </a:solidFill>
              </a:rPr>
              <a:t>5. Ведение мяча с преодолением препятствий: по гимнастической скамейке, передвигаясь сбоку от нее или сидя на скамейке, а также переходя через предметы.</a:t>
            </a:r>
          </a:p>
          <a:p>
            <a:r>
              <a:rPr lang="ru-RU" sz="2400" b="1" dirty="0">
                <a:solidFill>
                  <a:srgbClr val="0070C0"/>
                </a:solidFill>
              </a:rPr>
              <a:t>6. Ведение мяча с </a:t>
            </a:r>
            <a:r>
              <a:rPr lang="ru-RU" sz="2400" b="1" dirty="0" err="1">
                <a:solidFill>
                  <a:srgbClr val="0070C0"/>
                </a:solidFill>
              </a:rPr>
              <a:t>подлезанием</a:t>
            </a:r>
            <a:r>
              <a:rPr lang="ru-RU" sz="2400" b="1" dirty="0">
                <a:solidFill>
                  <a:srgbClr val="0070C0"/>
                </a:solidFill>
              </a:rPr>
              <a:t> под предметом (бревно или веревкой)</a:t>
            </a:r>
          </a:p>
          <a:p>
            <a:r>
              <a:rPr lang="ru-RU" sz="2400" b="1" dirty="0">
                <a:solidFill>
                  <a:srgbClr val="0070C0"/>
                </a:solidFill>
              </a:rPr>
              <a:t>7. Ведение мяча с преодолением нескольких гимнастических обручей, расположенных симметрично и асимметрично по ходу ведения.</a:t>
            </a:r>
          </a:p>
          <a:p>
            <a:r>
              <a:rPr lang="ru-RU" sz="2400" b="1" dirty="0">
                <a:solidFill>
                  <a:srgbClr val="0070C0"/>
                </a:solidFill>
              </a:rPr>
              <a:t>8. Ведение мяча. По сигналу мяч перевести в другую руку</a:t>
            </a:r>
          </a:p>
          <a:p>
            <a:r>
              <a:rPr lang="ru-RU" sz="2400" b="1" dirty="0">
                <a:solidFill>
                  <a:srgbClr val="0070C0"/>
                </a:solidFill>
              </a:rPr>
              <a:t>9. Ведение по сигналу (зрительному) то шагом, то бегом.</a:t>
            </a:r>
          </a:p>
          <a:p>
            <a:r>
              <a:rPr lang="ru-RU" sz="2400" b="1" dirty="0" smtClean="0">
                <a:solidFill>
                  <a:srgbClr val="0070C0"/>
                </a:solidFill>
              </a:rPr>
              <a:t>10</a:t>
            </a:r>
            <a:r>
              <a:rPr lang="ru-RU" sz="2400" b="1" dirty="0">
                <a:solidFill>
                  <a:srgbClr val="0070C0"/>
                </a:solidFill>
              </a:rPr>
              <a:t>. Ведение мяча бегом по прямой на скорость.</a:t>
            </a:r>
          </a:p>
          <a:p>
            <a:endParaRPr lang="ru-RU" dirty="0"/>
          </a:p>
        </p:txBody>
      </p:sp>
      <p:pic>
        <p:nvPicPr>
          <p:cNvPr id="4" name="Picture 2" descr="http://upload.wikimedia.org/wikipedia/commons/thumb/7/7a/Basketball.png/220px-Basketball.png"/>
          <p:cNvPicPr>
            <a:picLocks noChangeAspect="1" noChangeArrowheads="1"/>
          </p:cNvPicPr>
          <p:nvPr/>
        </p:nvPicPr>
        <p:blipFill>
          <a:blip r:embed="rId2" cstate="print"/>
          <a:srcRect/>
          <a:stretch>
            <a:fillRect/>
          </a:stretch>
        </p:blipFill>
        <p:spPr bwMode="auto">
          <a:xfrm>
            <a:off x="7572396" y="5429264"/>
            <a:ext cx="1214440" cy="1214440"/>
          </a:xfrm>
          <a:prstGeom prst="rect">
            <a:avLst/>
          </a:prstGeom>
          <a:noFill/>
          <a:ln w="9525">
            <a:noFill/>
            <a:miter lim="800000"/>
            <a:headEnd/>
            <a:tailEnd/>
          </a:ln>
        </p:spPr>
      </p:pic>
    </p:spTree>
  </p:cSld>
  <p:clrMapOvr>
    <a:masterClrMapping/>
  </p:clrMapOvr>
  <p:transition spd="med" advClick="0">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214282" y="357166"/>
            <a:ext cx="8501122" cy="785818"/>
          </a:xfrm>
          <a:prstGeom prst="rect">
            <a:avLst/>
          </a:prstGeom>
        </p:spPr>
        <p:txBody>
          <a:bodyPr vert="horz" lIns="91440" tIns="45720" rIns="91440" bIns="45720" rtlCol="0" anchor="t">
            <a:noAutofit/>
          </a:bodyPr>
          <a:lstStyle/>
          <a:p>
            <a:pPr algn="ctr">
              <a:spcBef>
                <a:spcPct val="0"/>
              </a:spcBef>
            </a:pPr>
            <a:r>
              <a:rPr lang="ru-RU" sz="4000" b="1" dirty="0" smtClean="0">
                <a:solidFill>
                  <a:srgbClr val="FF0000"/>
                </a:solidFill>
              </a:rPr>
              <a:t>Ведение баскетбольного мяча по кругу</a:t>
            </a:r>
          </a:p>
        </p:txBody>
      </p:sp>
      <p:pic>
        <p:nvPicPr>
          <p:cNvPr id="23554" name="Picture 2"/>
          <p:cNvPicPr>
            <a:picLocks noChangeAspect="1" noChangeArrowheads="1"/>
          </p:cNvPicPr>
          <p:nvPr/>
        </p:nvPicPr>
        <p:blipFill>
          <a:blip r:embed="rId2" cstate="print"/>
          <a:srcRect/>
          <a:stretch>
            <a:fillRect/>
          </a:stretch>
        </p:blipFill>
        <p:spPr bwMode="auto">
          <a:xfrm>
            <a:off x="0" y="2714620"/>
            <a:ext cx="3727453" cy="3000396"/>
          </a:xfrm>
          <a:prstGeom prst="rect">
            <a:avLst/>
          </a:prstGeom>
          <a:noFill/>
          <a:ln w="9525">
            <a:noFill/>
            <a:miter lim="800000"/>
            <a:headEnd/>
            <a:tailEnd/>
          </a:ln>
          <a:effectLst/>
        </p:spPr>
      </p:pic>
      <p:sp>
        <p:nvSpPr>
          <p:cNvPr id="23555" name="Rectangle 3"/>
          <p:cNvSpPr>
            <a:spLocks noChangeArrowheads="1"/>
          </p:cNvSpPr>
          <p:nvPr/>
        </p:nvSpPr>
        <p:spPr bwMode="auto">
          <a:xfrm>
            <a:off x="3786182" y="1656443"/>
            <a:ext cx="5143536"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0070C0"/>
                </a:solidFill>
                <a:effectLst/>
                <a:ea typeface="Calibri" pitchFamily="34" charset="0"/>
                <a:cs typeface="Times New Roman" pitchFamily="18" charset="0"/>
              </a:rPr>
              <a:t>1. Ведение мяча по кругу одной рукой. Осуществляется внешней, дальней от круга рукой в сочетании с поворотом на осевой ноге.</a:t>
            </a:r>
            <a:endParaRPr kumimoji="0" lang="ru-RU" sz="2800" b="1" i="0" u="none" strike="noStrike" cap="none" normalizeH="0" baseline="0" dirty="0" smtClean="0">
              <a:ln>
                <a:noFill/>
              </a:ln>
              <a:solidFill>
                <a:srgbClr val="0070C0"/>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0070C0"/>
                </a:solidFill>
                <a:effectLst/>
                <a:ea typeface="Calibri" pitchFamily="34" charset="0"/>
                <a:cs typeface="Times New Roman" pitchFamily="18" charset="0"/>
              </a:rPr>
              <a:t>2. Ведение по кругу с изменением высоты отскока мяча, правой, левой рукой, попеременное ведение, с отвлечением внимания, ведение двух мячей.</a:t>
            </a:r>
            <a:endParaRPr kumimoji="0" lang="ru-RU" sz="2800" b="1" i="0" u="none" strike="noStrike" cap="none" normalizeH="0" baseline="0" dirty="0" smtClean="0">
              <a:ln>
                <a:noFill/>
              </a:ln>
              <a:solidFill>
                <a:srgbClr val="0070C0"/>
              </a:solidFill>
              <a:effectLst/>
              <a:cs typeface="Arial" pitchFamily="34" charset="0"/>
            </a:endParaRPr>
          </a:p>
        </p:txBody>
      </p:sp>
    </p:spTree>
  </p:cSld>
  <p:clrMapOvr>
    <a:masterClrMapping/>
  </p:clrMapOvr>
  <p:transition spd="med" advClick="0">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214282" y="357166"/>
            <a:ext cx="8501122" cy="785818"/>
          </a:xfrm>
          <a:prstGeom prst="rect">
            <a:avLst/>
          </a:prstGeom>
        </p:spPr>
        <p:txBody>
          <a:bodyPr vert="horz" lIns="91440" tIns="45720" rIns="91440" bIns="45720" rtlCol="0" anchor="t">
            <a:noAutofit/>
          </a:bodyPr>
          <a:lstStyle/>
          <a:p>
            <a:pPr algn="ctr">
              <a:spcBef>
                <a:spcPct val="0"/>
              </a:spcBef>
            </a:pPr>
            <a:r>
              <a:rPr lang="ru-RU" sz="4000" b="1" dirty="0" smtClean="0">
                <a:solidFill>
                  <a:srgbClr val="FF0000"/>
                </a:solidFill>
              </a:rPr>
              <a:t>Ведение баскетбольного мяча с изменением направления</a:t>
            </a:r>
          </a:p>
        </p:txBody>
      </p:sp>
      <p:sp>
        <p:nvSpPr>
          <p:cNvPr id="27649" name="Rectangle 1"/>
          <p:cNvSpPr>
            <a:spLocks noChangeArrowheads="1"/>
          </p:cNvSpPr>
          <p:nvPr/>
        </p:nvSpPr>
        <p:spPr bwMode="auto">
          <a:xfrm>
            <a:off x="428596" y="1643050"/>
            <a:ext cx="8429684"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Aharoni" pitchFamily="2" charset="-79"/>
              </a:rPr>
              <a:t>1. Ведение </a:t>
            </a:r>
            <a:r>
              <a:rPr kumimoji="0" lang="ru-RU" sz="2400" b="1" i="0" u="none" strike="noStrike" cap="none" normalizeH="0" baseline="0" dirty="0" err="1" smtClean="0">
                <a:ln>
                  <a:noFill/>
                </a:ln>
                <a:solidFill>
                  <a:srgbClr val="0070C0"/>
                </a:solidFill>
                <a:effectLst/>
                <a:latin typeface="Times New Roman" pitchFamily="18" charset="0"/>
                <a:ea typeface="Calibri" pitchFamily="34" charset="0"/>
                <a:cs typeface="Aharoni" pitchFamily="2" charset="-79"/>
              </a:rPr>
              <a:t>противоходом</a:t>
            </a: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Aharoni" pitchFamily="2" charset="-79"/>
              </a:rPr>
              <a:t>. Игрок с ведением мяча движется в сторону партнера, обводит его и возвращается в и.п. Приближаясь к партнеру, после высокого ведения перейти на среднее или низкое; ведение осуществлять</a:t>
            </a:r>
            <a:b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Aharoni" pitchFamily="2" charset="-79"/>
              </a:rPr>
            </a:b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Aharoni" pitchFamily="2" charset="-79"/>
              </a:rPr>
              <a:t>дальней от соперника рукой, прикрывая от него мяч туловищем и ближней рукой.</a:t>
            </a:r>
            <a:endParaRPr kumimoji="0" lang="ru-RU" sz="2400" b="1" i="0" u="none" strike="noStrike" cap="none" normalizeH="0" baseline="0" dirty="0" smtClean="0">
              <a:ln>
                <a:noFill/>
              </a:ln>
              <a:solidFill>
                <a:srgbClr val="0070C0"/>
              </a:solidFill>
              <a:effectLst/>
              <a:latin typeface="Arial" pitchFamily="34" charset="0"/>
              <a:cs typeface="Aharoni" pitchFamily="2" charset="-79"/>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Aharoni" pitchFamily="2" charset="-79"/>
              </a:rPr>
              <a:t>2. Ведение по разметке баскетбольной площадки.</a:t>
            </a:r>
            <a:endParaRPr kumimoji="0" lang="ru-RU" sz="2400" b="1" i="0" u="none" strike="noStrike" cap="none" normalizeH="0" baseline="0" dirty="0" smtClean="0">
              <a:ln>
                <a:noFill/>
              </a:ln>
              <a:solidFill>
                <a:srgbClr val="0070C0"/>
              </a:solidFill>
              <a:effectLst/>
              <a:latin typeface="Arial" pitchFamily="34" charset="0"/>
              <a:cs typeface="Aharoni" pitchFamily="2" charset="-79"/>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Aharoni" pitchFamily="2" charset="-79"/>
              </a:rPr>
              <a:t>3. Ведение мяча зигзагами (</a:t>
            </a:r>
            <a:r>
              <a:rPr kumimoji="0" lang="ru-RU" sz="2400" b="1" i="0" u="none" strike="noStrike" cap="none" normalizeH="0" baseline="0" dirty="0" smtClean="0">
                <a:ln>
                  <a:noFill/>
                </a:ln>
                <a:solidFill>
                  <a:srgbClr val="0070C0"/>
                </a:solidFill>
                <a:effectLst/>
                <a:latin typeface="Calibri"/>
                <a:ea typeface="Calibri" pitchFamily="34" charset="0"/>
                <a:cs typeface="Aharoni" pitchFamily="2" charset="-79"/>
              </a:rPr>
              <a:t>«</a:t>
            </a: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Aharoni" pitchFamily="2" charset="-79"/>
              </a:rPr>
              <a:t>змейкой</a:t>
            </a:r>
            <a:r>
              <a:rPr kumimoji="0" lang="ru-RU" sz="2400" b="1" i="0" u="none" strike="noStrike" cap="none" normalizeH="0" baseline="0" dirty="0" smtClean="0">
                <a:ln>
                  <a:noFill/>
                </a:ln>
                <a:solidFill>
                  <a:srgbClr val="0070C0"/>
                </a:solidFill>
                <a:effectLst/>
                <a:latin typeface="Calibri"/>
                <a:ea typeface="Calibri" pitchFamily="34" charset="0"/>
                <a:cs typeface="Aharoni" pitchFamily="2" charset="-79"/>
              </a:rPr>
              <a:t>»</a:t>
            </a: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Aharoni" pitchFamily="2" charset="-79"/>
              </a:rPr>
              <a:t>).</a:t>
            </a:r>
            <a:endParaRPr kumimoji="0" lang="ru-RU" sz="2400" b="1" i="0" u="none" strike="noStrike" cap="none" normalizeH="0" baseline="0" dirty="0" smtClean="0">
              <a:ln>
                <a:noFill/>
              </a:ln>
              <a:solidFill>
                <a:srgbClr val="0070C0"/>
              </a:solidFill>
              <a:effectLst/>
              <a:latin typeface="Arial" pitchFamily="34" charset="0"/>
              <a:cs typeface="Aharoni" pitchFamily="2" charset="-79"/>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Aharoni" pitchFamily="2" charset="-79"/>
              </a:rPr>
              <a:t>4. Подвижная игра </a:t>
            </a:r>
            <a:r>
              <a:rPr kumimoji="0" lang="ru-RU" sz="2400" b="1" i="0" u="none" strike="noStrike" cap="none" normalizeH="0" baseline="0" dirty="0" smtClean="0">
                <a:ln>
                  <a:noFill/>
                </a:ln>
                <a:solidFill>
                  <a:srgbClr val="0070C0"/>
                </a:solidFill>
                <a:effectLst/>
                <a:latin typeface="Calibri"/>
                <a:ea typeface="Calibri" pitchFamily="34" charset="0"/>
                <a:cs typeface="Aharoni" pitchFamily="2" charset="-79"/>
              </a:rPr>
              <a:t>«</a:t>
            </a: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Aharoni" pitchFamily="2" charset="-79"/>
              </a:rPr>
              <a:t>Иголка и нитка</a:t>
            </a:r>
            <a:r>
              <a:rPr kumimoji="0" lang="ru-RU" sz="2400" b="1" i="0" u="none" strike="noStrike" cap="none" normalizeH="0" baseline="0" dirty="0" smtClean="0">
                <a:ln>
                  <a:noFill/>
                </a:ln>
                <a:solidFill>
                  <a:srgbClr val="0070C0"/>
                </a:solidFill>
                <a:effectLst/>
                <a:latin typeface="Calibri"/>
                <a:ea typeface="Calibri" pitchFamily="34" charset="0"/>
                <a:cs typeface="Aharoni" pitchFamily="2" charset="-79"/>
              </a:rPr>
              <a:t>»</a:t>
            </a: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Aharoni" pitchFamily="2" charset="-79"/>
              </a:rPr>
              <a:t>. Ведение мяча за направляющим </a:t>
            </a:r>
            <a:r>
              <a:rPr kumimoji="0" lang="ru-RU" sz="2400" b="1" i="0" u="none" strike="noStrike" cap="none" normalizeH="0" baseline="0" dirty="0" smtClean="0">
                <a:ln>
                  <a:noFill/>
                </a:ln>
                <a:solidFill>
                  <a:srgbClr val="0070C0"/>
                </a:solidFill>
                <a:effectLst/>
                <a:latin typeface="Calibri"/>
                <a:ea typeface="Calibri" pitchFamily="34" charset="0"/>
                <a:cs typeface="Aharoni" pitchFamily="2" charset="-79"/>
              </a:rPr>
              <a:t>—</a:t>
            </a: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Aharoni" pitchFamily="2" charset="-79"/>
              </a:rPr>
              <a:t>иголкой; нитка </a:t>
            </a:r>
            <a:r>
              <a:rPr kumimoji="0" lang="ru-RU" sz="2400" b="1" i="0" u="none" strike="noStrike" cap="none" normalizeH="0" baseline="0" dirty="0" smtClean="0">
                <a:ln>
                  <a:noFill/>
                </a:ln>
                <a:solidFill>
                  <a:srgbClr val="0070C0"/>
                </a:solidFill>
                <a:effectLst/>
                <a:latin typeface="Calibri"/>
                <a:ea typeface="Calibri" pitchFamily="34" charset="0"/>
                <a:cs typeface="Aharoni" pitchFamily="2" charset="-79"/>
              </a:rPr>
              <a:t>—</a:t>
            </a: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Aharoni" pitchFamily="2" charset="-79"/>
              </a:rPr>
              <a:t>все остальные игроки. Куда иголка, туда и нитка.</a:t>
            </a:r>
            <a:endParaRPr kumimoji="0" lang="ru-RU" sz="2400" b="1" i="0" u="none" strike="noStrike" cap="none" normalizeH="0" baseline="0" dirty="0" smtClean="0">
              <a:ln>
                <a:noFill/>
              </a:ln>
              <a:solidFill>
                <a:srgbClr val="0070C0"/>
              </a:solidFill>
              <a:effectLst/>
              <a:latin typeface="Arial" pitchFamily="34" charset="0"/>
              <a:cs typeface="Aharoni" pitchFamily="2" charset="-79"/>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Aharoni" pitchFamily="2" charset="-79"/>
              </a:rPr>
              <a:t>5. Ведение мяча с обводкой препятствий справа, слева.</a:t>
            </a:r>
            <a:endParaRPr kumimoji="0" lang="ru-RU" sz="2400" b="1" i="0" u="none" strike="noStrike" cap="none" normalizeH="0" baseline="0" dirty="0" smtClean="0">
              <a:ln>
                <a:noFill/>
              </a:ln>
              <a:solidFill>
                <a:srgbClr val="0070C0"/>
              </a:solidFill>
              <a:effectLst/>
              <a:latin typeface="Arial" pitchFamily="34" charset="0"/>
              <a:cs typeface="Aharoni" pitchFamily="2" charset="-79"/>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Aharoni" pitchFamily="2" charset="-79"/>
              </a:rPr>
              <a:t>6. Ведение мяча вокруг препятствий.</a:t>
            </a:r>
            <a:endParaRPr kumimoji="0" lang="ru-RU" sz="2400" b="1" i="0" u="none" strike="noStrike" cap="none" normalizeH="0" baseline="0" dirty="0" smtClean="0">
              <a:ln>
                <a:noFill/>
              </a:ln>
              <a:solidFill>
                <a:srgbClr val="0070C0"/>
              </a:solidFill>
              <a:effectLst/>
              <a:latin typeface="Arial" pitchFamily="34" charset="0"/>
              <a:cs typeface="Aharoni" pitchFamily="2" charset="-79"/>
            </a:endParaRPr>
          </a:p>
        </p:txBody>
      </p:sp>
    </p:spTree>
  </p:cSld>
  <p:clrMapOvr>
    <a:masterClrMapping/>
  </p:clrMapOvr>
  <p:transition spd="med" advClick="0">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214282" y="357166"/>
            <a:ext cx="8501122" cy="785818"/>
          </a:xfrm>
          <a:prstGeom prst="rect">
            <a:avLst/>
          </a:prstGeom>
        </p:spPr>
        <p:txBody>
          <a:bodyPr vert="horz" lIns="91440" tIns="45720" rIns="91440" bIns="45720" rtlCol="0" anchor="t">
            <a:noAutofit/>
          </a:bodyPr>
          <a:lstStyle/>
          <a:p>
            <a:pPr algn="ctr">
              <a:spcBef>
                <a:spcPct val="0"/>
              </a:spcBef>
            </a:pPr>
            <a:r>
              <a:rPr lang="ru-RU" sz="4000" b="1" dirty="0" smtClean="0">
                <a:solidFill>
                  <a:srgbClr val="FF0000"/>
                </a:solidFill>
              </a:rPr>
              <a:t>Ведение баскетбольного мяча с изменением направления</a:t>
            </a:r>
          </a:p>
        </p:txBody>
      </p:sp>
      <p:sp>
        <p:nvSpPr>
          <p:cNvPr id="28673" name="Rectangle 1"/>
          <p:cNvSpPr>
            <a:spLocks noChangeArrowheads="1"/>
          </p:cNvSpPr>
          <p:nvPr/>
        </p:nvSpPr>
        <p:spPr bwMode="auto">
          <a:xfrm>
            <a:off x="357158" y="1577964"/>
            <a:ext cx="8358246"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Times New Roman" pitchFamily="18" charset="0"/>
              </a:rPr>
              <a:t>7. Ведение мяча переводом его из руки в руку в момент поворота в обратном направлении. Обратить внимание на момент поворота, чтобы не</a:t>
            </a:r>
            <a:endParaRPr kumimoji="0" lang="ru-RU" sz="2400" b="1" i="0"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Times New Roman" pitchFamily="18" charset="0"/>
              </a:rPr>
              <a:t>было проноса мяча.</a:t>
            </a:r>
            <a:endParaRPr kumimoji="0" lang="ru-RU" sz="2400" b="1" i="0"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Times New Roman" pitchFamily="18" charset="0"/>
              </a:rPr>
              <a:t>8.Ведение с изменением скорости движения игрока и длины его шагов.</a:t>
            </a:r>
            <a:endParaRPr kumimoji="0" lang="ru-RU" sz="2400" b="1" i="0"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Times New Roman" pitchFamily="18" charset="0"/>
              </a:rPr>
              <a:t>9. Ведение на подскоках, с ускорениями и замедлениями, рывками, остановками.</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Times New Roman" pitchFamily="18" charset="0"/>
              </a:rPr>
              <a:t>10. Переход от обычного ведения к низкому и обратно</a:t>
            </a:r>
            <a:r>
              <a:rPr kumimoji="0" lang="ru-RU" sz="2400" b="1" i="0" u="none" strike="noStrike" cap="none" normalizeH="0" baseline="0" dirty="0" smtClean="0">
                <a:ln>
                  <a:noFill/>
                </a:ln>
                <a:solidFill>
                  <a:srgbClr val="0070C0"/>
                </a:solidFill>
                <a:effectLst/>
                <a:latin typeface="Arial" pitchFamily="34" charset="0"/>
                <a:cs typeface="Arial" pitchFamily="34" charset="0"/>
              </a:rPr>
              <a:t> </a:t>
            </a:r>
          </a:p>
        </p:txBody>
      </p:sp>
      <p:pic>
        <p:nvPicPr>
          <p:cNvPr id="5" name="Picture 2" descr="http://upload.wikimedia.org/wikipedia/commons/thumb/7/7a/Basketball.png/220px-Basketball.png"/>
          <p:cNvPicPr>
            <a:picLocks noChangeAspect="1" noChangeArrowheads="1"/>
          </p:cNvPicPr>
          <p:nvPr/>
        </p:nvPicPr>
        <p:blipFill>
          <a:blip r:embed="rId2" cstate="print"/>
          <a:srcRect/>
          <a:stretch>
            <a:fillRect/>
          </a:stretch>
        </p:blipFill>
        <p:spPr bwMode="auto">
          <a:xfrm>
            <a:off x="7429520" y="5214950"/>
            <a:ext cx="1214440" cy="1214440"/>
          </a:xfrm>
          <a:prstGeom prst="rect">
            <a:avLst/>
          </a:prstGeom>
          <a:noFill/>
          <a:ln w="9525">
            <a:noFill/>
            <a:miter lim="800000"/>
            <a:headEnd/>
            <a:tailEnd/>
          </a:ln>
        </p:spPr>
      </p:pic>
    </p:spTree>
  </p:cSld>
  <p:clrMapOvr>
    <a:masterClrMapping/>
  </p:clrMapOvr>
  <p:transition spd="med" advClick="0">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714356"/>
            <a:ext cx="8229600" cy="5583254"/>
          </a:xfrm>
        </p:spPr>
        <p:txBody>
          <a:bodyPr>
            <a:normAutofit fontScale="90000"/>
          </a:bodyPr>
          <a:lstStyle/>
          <a:p>
            <a:r>
              <a:rPr lang="ru-RU" sz="3600" b="1" i="1" dirty="0">
                <a:solidFill>
                  <a:srgbClr val="0070C0"/>
                </a:solidFill>
              </a:rPr>
              <a:t>При выполнении упражнений стремиться к формированию навыка ведения мяча без постоянного зрительного контроля, дальней от защитника рукой. Обратить внимание на ошибки: рук неправильно накладываются на мяч, центр мас­сы тела не переносится в сторону предстоящего движения, потеря контроля над мячом, недоста­точно согнуты ноги, бег на носках, неумение че­редовать работу правой и левой рук при измене­нии направления ведения мяча.</a:t>
            </a:r>
            <a:br>
              <a:rPr lang="ru-RU" sz="3600" b="1" i="1" dirty="0">
                <a:solidFill>
                  <a:srgbClr val="0070C0"/>
                </a:solidFill>
              </a:rPr>
            </a:br>
            <a:endParaRPr lang="ru-RU" sz="3600" b="1" i="1" dirty="0">
              <a:solidFill>
                <a:srgbClr val="0070C0"/>
              </a:solidFill>
            </a:endParaRPr>
          </a:p>
        </p:txBody>
      </p:sp>
      <p:pic>
        <p:nvPicPr>
          <p:cNvPr id="3" name="Picture 2" descr="http://upload.wikimedia.org/wikipedia/commons/thumb/7/7a/Basketball.png/220px-Basketball.png"/>
          <p:cNvPicPr>
            <a:picLocks noChangeAspect="1" noChangeArrowheads="1"/>
          </p:cNvPicPr>
          <p:nvPr/>
        </p:nvPicPr>
        <p:blipFill>
          <a:blip r:embed="rId2" cstate="print"/>
          <a:srcRect/>
          <a:stretch>
            <a:fillRect/>
          </a:stretch>
        </p:blipFill>
        <p:spPr bwMode="auto">
          <a:xfrm>
            <a:off x="8001024" y="5715016"/>
            <a:ext cx="928688" cy="928688"/>
          </a:xfrm>
          <a:prstGeom prst="rect">
            <a:avLst/>
          </a:prstGeom>
          <a:noFill/>
          <a:ln w="9525">
            <a:noFill/>
            <a:miter lim="800000"/>
            <a:headEnd/>
            <a:tailEnd/>
          </a:ln>
        </p:spPr>
      </p:pic>
    </p:spTree>
  </p:cSld>
  <p:clrMapOvr>
    <a:masterClrMapping/>
  </p:clrMapOvr>
  <p:transition spd="med" advClick="0">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0"/>
            <a:ext cx="7772400" cy="1357298"/>
          </a:xfrm>
        </p:spPr>
        <p:txBody>
          <a:bodyPr>
            <a:normAutofit/>
          </a:bodyPr>
          <a:lstStyle/>
          <a:p>
            <a:pPr algn="ctr"/>
            <a:r>
              <a:rPr lang="ru-RU" sz="2400" i="1" dirty="0" smtClean="0">
                <a:solidFill>
                  <a:srgbClr val="FF0000"/>
                </a:solidFill>
              </a:rPr>
              <a:t/>
            </a:r>
            <a:br>
              <a:rPr lang="ru-RU" sz="2400" i="1" dirty="0" smtClean="0">
                <a:solidFill>
                  <a:srgbClr val="FF0000"/>
                </a:solidFill>
              </a:rPr>
            </a:br>
            <a:r>
              <a:rPr lang="ru-RU" sz="2400" i="1" dirty="0" smtClean="0">
                <a:solidFill>
                  <a:srgbClr val="FF0000"/>
                </a:solidFill>
              </a:rPr>
              <a:t>Список литературы</a:t>
            </a:r>
            <a:br>
              <a:rPr lang="ru-RU" sz="2400" i="1" dirty="0" smtClean="0">
                <a:solidFill>
                  <a:srgbClr val="FF0000"/>
                </a:solidFill>
              </a:rPr>
            </a:br>
            <a:endParaRPr lang="ru-RU" sz="2400" i="1" dirty="0">
              <a:solidFill>
                <a:srgbClr val="FF0000"/>
              </a:solidFill>
            </a:endParaRPr>
          </a:p>
        </p:txBody>
      </p:sp>
      <p:sp>
        <p:nvSpPr>
          <p:cNvPr id="3" name="Текст 2"/>
          <p:cNvSpPr>
            <a:spLocks noGrp="1"/>
          </p:cNvSpPr>
          <p:nvPr>
            <p:ph type="body" idx="1"/>
          </p:nvPr>
        </p:nvSpPr>
        <p:spPr>
          <a:xfrm>
            <a:off x="285720" y="928670"/>
            <a:ext cx="8643998" cy="5429264"/>
          </a:xfrm>
        </p:spPr>
        <p:txBody>
          <a:bodyPr>
            <a:normAutofit fontScale="92500"/>
          </a:bodyPr>
          <a:lstStyle/>
          <a:p>
            <a:r>
              <a:rPr lang="ru-RU" sz="2400" b="1" dirty="0">
                <a:solidFill>
                  <a:srgbClr val="0070C0"/>
                </a:solidFill>
              </a:rPr>
              <a:t>1. Учебник для высших учебных заведений предпринимательства и права. Теоретические и практические основы физического обучения и воспитания студентов. И.С. Барчуков, Е.А. Пеньковский.1996 год.</a:t>
            </a:r>
            <a:br>
              <a:rPr lang="ru-RU" sz="2400" b="1" dirty="0">
                <a:solidFill>
                  <a:srgbClr val="0070C0"/>
                </a:solidFill>
              </a:rPr>
            </a:br>
            <a:r>
              <a:rPr lang="ru-RU" sz="2400" b="1" dirty="0" smtClean="0">
                <a:solidFill>
                  <a:srgbClr val="0070C0"/>
                </a:solidFill>
              </a:rPr>
              <a:t>2</a:t>
            </a:r>
            <a:r>
              <a:rPr lang="ru-RU" sz="2400" b="1" dirty="0">
                <a:solidFill>
                  <a:srgbClr val="0070C0"/>
                </a:solidFill>
              </a:rPr>
              <a:t>. А.К. Кузнецов. Физическая культура в жизни общества. М.:1995 г.</a:t>
            </a:r>
            <a:br>
              <a:rPr lang="ru-RU" sz="2400" b="1" dirty="0">
                <a:solidFill>
                  <a:srgbClr val="0070C0"/>
                </a:solidFill>
              </a:rPr>
            </a:br>
            <a:r>
              <a:rPr lang="ru-RU" sz="2400" b="1" dirty="0" smtClean="0">
                <a:solidFill>
                  <a:srgbClr val="0070C0"/>
                </a:solidFill>
              </a:rPr>
              <a:t>3</a:t>
            </a:r>
            <a:r>
              <a:rPr lang="ru-RU" sz="2400" b="1" dirty="0">
                <a:solidFill>
                  <a:srgbClr val="0070C0"/>
                </a:solidFill>
              </a:rPr>
              <a:t>. Физическое воспитание: Учебник для студентов ВУЗов. </a:t>
            </a:r>
            <a:r>
              <a:rPr lang="ru-RU" sz="2400" b="1" dirty="0" err="1">
                <a:solidFill>
                  <a:srgbClr val="0070C0"/>
                </a:solidFill>
              </a:rPr>
              <a:t>М.:Высшая</a:t>
            </a:r>
            <a:r>
              <a:rPr lang="ru-RU" sz="2400" b="1" dirty="0">
                <a:solidFill>
                  <a:srgbClr val="0070C0"/>
                </a:solidFill>
              </a:rPr>
              <a:t> школа, 1983 год</a:t>
            </a:r>
          </a:p>
          <a:p>
            <a:r>
              <a:rPr lang="ru-RU" sz="2400" b="1" dirty="0">
                <a:solidFill>
                  <a:srgbClr val="0070C0"/>
                </a:solidFill>
              </a:rPr>
              <a:t>4. Шерстюк А.А., Костикова Л.В., Григорович И.Н. Баскетбол: основные технические приемы, методика обучения в группах начальной подготовки: Учеб. пособие. - Омск: ОТФК, 1991. - 60 с.</a:t>
            </a:r>
          </a:p>
          <a:p>
            <a:r>
              <a:rPr lang="ru-RU" sz="2400" b="1" dirty="0">
                <a:solidFill>
                  <a:srgbClr val="0070C0"/>
                </a:solidFill>
              </a:rPr>
              <a:t>5. </a:t>
            </a:r>
            <a:r>
              <a:rPr lang="ru-RU" sz="2400" b="1" dirty="0" err="1">
                <a:solidFill>
                  <a:srgbClr val="0070C0"/>
                </a:solidFill>
              </a:rPr>
              <a:t>Эльконин</a:t>
            </a:r>
            <a:r>
              <a:rPr lang="ru-RU" sz="2400" b="1" dirty="0">
                <a:solidFill>
                  <a:srgbClr val="0070C0"/>
                </a:solidFill>
              </a:rPr>
              <a:t> Д.Б. Психология обучения младшего школьника.- М.: Педагогика, 1989. -560с.</a:t>
            </a:r>
          </a:p>
          <a:p>
            <a:r>
              <a:rPr lang="ru-RU" sz="2400" b="1" dirty="0">
                <a:solidFill>
                  <a:srgbClr val="0070C0"/>
                </a:solidFill>
              </a:rPr>
              <a:t>6. Юный баскетболист: Пособие для тренеров /Под ред. Е.Р. </a:t>
            </a:r>
            <a:r>
              <a:rPr lang="ru-RU" sz="2400" b="1" dirty="0" err="1">
                <a:solidFill>
                  <a:srgbClr val="0070C0"/>
                </a:solidFill>
              </a:rPr>
              <a:t>Яхонотова</a:t>
            </a:r>
            <a:r>
              <a:rPr lang="ru-RU" sz="2400" b="1" dirty="0">
                <a:solidFill>
                  <a:srgbClr val="0070C0"/>
                </a:solidFill>
              </a:rPr>
              <a:t>. - М.: Физкультура и спорт, 1987. - 122 с.</a:t>
            </a:r>
          </a:p>
          <a:p>
            <a:r>
              <a:rPr lang="ru-RU" sz="2400" b="1" dirty="0">
                <a:solidFill>
                  <a:srgbClr val="0070C0"/>
                </a:solidFill>
              </a:rPr>
              <a:t>7. Яхонтов Е.Р. Юный баскетболист. - М.</a:t>
            </a:r>
          </a:p>
          <a:p>
            <a:endParaRPr lang="ru-RU" dirty="0"/>
          </a:p>
        </p:txBody>
      </p:sp>
      <p:pic>
        <p:nvPicPr>
          <p:cNvPr id="4" name="Picture 2" descr="http://upload.wikimedia.org/wikipedia/commons/thumb/7/7a/Basketball.png/220px-Basketball.png"/>
          <p:cNvPicPr>
            <a:picLocks noChangeAspect="1" noChangeArrowheads="1"/>
          </p:cNvPicPr>
          <p:nvPr/>
        </p:nvPicPr>
        <p:blipFill>
          <a:blip r:embed="rId2" cstate="print"/>
          <a:srcRect/>
          <a:stretch>
            <a:fillRect/>
          </a:stretch>
        </p:blipFill>
        <p:spPr bwMode="auto">
          <a:xfrm>
            <a:off x="7572396" y="5429264"/>
            <a:ext cx="1214440" cy="1214440"/>
          </a:xfrm>
          <a:prstGeom prst="rect">
            <a:avLst/>
          </a:prstGeom>
          <a:noFill/>
          <a:ln w="9525">
            <a:noFill/>
            <a:miter lim="800000"/>
            <a:headEnd/>
            <a:tailEnd/>
          </a:ln>
        </p:spPr>
      </p:pic>
    </p:spTree>
  </p:cSld>
  <p:clrMapOvr>
    <a:masterClrMapping/>
  </p:clrMapOvr>
  <p:transition spd="med" advClick="0">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643050"/>
            <a:ext cx="6215106" cy="1143000"/>
          </a:xfrm>
        </p:spPr>
        <p:txBody>
          <a:bodyPr>
            <a:normAutofit fontScale="90000"/>
          </a:bodyPr>
          <a:lstStyle/>
          <a:p>
            <a:r>
              <a:rPr lang="ru-RU" b="1" i="1" dirty="0" smtClean="0">
                <a:solidFill>
                  <a:srgbClr val="FF0000"/>
                </a:solidFill>
              </a:rPr>
              <a:t>СПАСИБО ЗА ВНИМАНИЕ!</a:t>
            </a:r>
            <a:endParaRPr lang="ru-RU" b="1" i="1" dirty="0">
              <a:solidFill>
                <a:srgbClr val="FF0000"/>
              </a:solidFill>
            </a:endParaRPr>
          </a:p>
        </p:txBody>
      </p:sp>
      <p:pic>
        <p:nvPicPr>
          <p:cNvPr id="4" name="Picture 2" descr="http://2.bp.blogspot.com/-EpdQ95OHj1M/UL5G1ROjOjI/AAAAAAAACqE/uFCaPJIEJy8/s1600/%D1%87%D1%83%D1%87%D0%B5%D0%BB%D0%BE.pn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929322" y="1928802"/>
            <a:ext cx="2885702" cy="4721350"/>
          </a:xfrm>
          <a:prstGeom prst="rect">
            <a:avLst/>
          </a:prstGeom>
          <a:noFill/>
        </p:spPr>
      </p:pic>
    </p:spTree>
  </p:cSld>
  <p:clrMapOvr>
    <a:masterClrMapping/>
  </p:clrMapOvr>
  <p:transition spd="med"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withEffect">
                                  <p:stCondLst>
                                    <p:cond delay="0"/>
                                  </p:stCondLst>
                                  <p:childTnLst>
                                    <p:anim calcmode="discrete" valueType="str">
                                      <p:cBhvr>
                                        <p:cTn id="6" dur="2000" fill="hold"/>
                                        <p:tgtEl>
                                          <p:spTgt spid="2"/>
                                        </p:tgtEl>
                                        <p:attrNameLst>
                                          <p:attrName>style.visibility</p:attrName>
                                        </p:attrNameLst>
                                      </p:cBhvr>
                                      <p:tavLst>
                                        <p:tav tm="0">
                                          <p:val>
                                            <p:strVal val="hidden"/>
                                          </p:val>
                                        </p:tav>
                                        <p:tav tm="50000">
                                          <p:val>
                                            <p:strVal val="visible"/>
                                          </p:val>
                                        </p:tav>
                                      </p:tavLst>
                                    </p:anim>
                                  </p:childTnLst>
                                </p:cTn>
                              </p:par>
                            </p:childTnLst>
                          </p:cTn>
                        </p:par>
                        <p:par>
                          <p:cTn id="7" fill="hold">
                            <p:stCondLst>
                              <p:cond delay="2000"/>
                            </p:stCondLst>
                            <p:childTnLst>
                              <p:par>
                                <p:cTn id="8" presetID="53" presetClass="entr" presetSubtype="0" fill="hold" nodeType="after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1"/>
          </p:nvPr>
        </p:nvSpPr>
        <p:spPr/>
        <p:txBody>
          <a:bodyPr>
            <a:normAutofit fontScale="85000" lnSpcReduction="20000"/>
          </a:bodyPr>
          <a:lstStyle/>
          <a:p>
            <a:pPr>
              <a:buNone/>
            </a:pPr>
            <a:r>
              <a:rPr lang="ru-RU" b="1" dirty="0" smtClean="0">
                <a:solidFill>
                  <a:srgbClr val="0070C0"/>
                </a:solidFill>
              </a:rPr>
              <a:t>    Современный баскетбол - динамичная, очень эмоциональная игра. Благодаря которой развиваются не только быстрота, сила, ловкость, координация движений, но и сообразительность, быстрота реакции, умение молниеносно ориентироваться в изменившейся обстановке и принимать решения. Всё это оказывает благотворное влияние на органы и системы организма, а значит и на здоровье человека.</a:t>
            </a:r>
          </a:p>
          <a:p>
            <a:endParaRPr lang="ru-RU" dirty="0"/>
          </a:p>
        </p:txBody>
      </p:sp>
      <p:sp>
        <p:nvSpPr>
          <p:cNvPr id="3" name="Текст 2"/>
          <p:cNvSpPr>
            <a:spLocks noGrp="1"/>
          </p:cNvSpPr>
          <p:nvPr>
            <p:ph type="body" sz="half" idx="2"/>
          </p:nvPr>
        </p:nvSpPr>
        <p:spPr>
          <a:xfrm>
            <a:off x="381000" y="928670"/>
            <a:ext cx="2362200" cy="5197493"/>
          </a:xfrm>
        </p:spPr>
        <p:txBody>
          <a:bodyPr/>
          <a:lstStyle/>
          <a:p>
            <a:endParaRPr lang="ru-RU" dirty="0"/>
          </a:p>
        </p:txBody>
      </p:sp>
      <p:pic>
        <p:nvPicPr>
          <p:cNvPr id="5" name="Picture 2" descr="Картинка 425 из 30807"/>
          <p:cNvPicPr>
            <a:picLocks noChangeAspect="1" noChangeArrowheads="1"/>
          </p:cNvPicPr>
          <p:nvPr/>
        </p:nvPicPr>
        <p:blipFill>
          <a:blip r:embed="rId2" cstate="print"/>
          <a:srcRect/>
          <a:stretch>
            <a:fillRect/>
          </a:stretch>
        </p:blipFill>
        <p:spPr bwMode="auto">
          <a:xfrm>
            <a:off x="142844" y="460227"/>
            <a:ext cx="3071834" cy="4611847"/>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2" descr="http://upload.wikimedia.org/wikipedia/commons/thumb/7/7a/Basketball.png/220px-Basketball.png"/>
          <p:cNvPicPr>
            <a:picLocks noChangeAspect="1" noChangeArrowheads="1"/>
          </p:cNvPicPr>
          <p:nvPr/>
        </p:nvPicPr>
        <p:blipFill>
          <a:blip r:embed="rId3" cstate="print"/>
          <a:srcRect/>
          <a:stretch>
            <a:fillRect/>
          </a:stretch>
        </p:blipFill>
        <p:spPr bwMode="auto">
          <a:xfrm>
            <a:off x="7572396" y="5500684"/>
            <a:ext cx="1357316" cy="1357316"/>
          </a:xfrm>
          <a:prstGeom prst="rect">
            <a:avLst/>
          </a:prstGeom>
          <a:noFill/>
          <a:ln w="9525">
            <a:noFill/>
            <a:miter lim="800000"/>
            <a:headEnd/>
            <a:tailEnd/>
          </a:ln>
        </p:spPr>
      </p:pic>
    </p:spTree>
  </p:cSld>
  <p:clrMapOvr>
    <a:masterClrMapping/>
  </p:clrMapOvr>
  <p:transition spd="med"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Clr clrSpc="rgb" dir="cw">
                                      <p:cBhvr override="childStyle">
                                        <p:cTn id="6" dur="100" fill="hold"/>
                                        <p:tgtEl>
                                          <p:spTgt spid="5"/>
                                        </p:tgtEl>
                                        <p:attrNameLst>
                                          <p:attrName>style.color</p:attrName>
                                        </p:attrNameLst>
                                      </p:cBhvr>
                                      <p:to>
                                        <a:schemeClr val="accent2"/>
                                      </p:to>
                                    </p:animClr>
                                    <p:animClr clrSpc="rgb" dir="cw">
                                      <p:cBhvr>
                                        <p:cTn id="7" dur="100" fill="hold"/>
                                        <p:tgtEl>
                                          <p:spTgt spid="5"/>
                                        </p:tgtEl>
                                        <p:attrNameLst>
                                          <p:attrName>fillcolor</p:attrName>
                                        </p:attrNameLst>
                                      </p:cBhvr>
                                      <p:to>
                                        <a:schemeClr val="accent2"/>
                                      </p:to>
                                    </p:animClr>
                                    <p:set>
                                      <p:cBhvr>
                                        <p:cTn id="8" dur="100" fill="hold"/>
                                        <p:tgtEl>
                                          <p:spTgt spid="5"/>
                                        </p:tgtEl>
                                        <p:attrNameLst>
                                          <p:attrName>fill.type</p:attrName>
                                        </p:attrNameLst>
                                      </p:cBhvr>
                                      <p:to>
                                        <p:strVal val="solid"/>
                                      </p:to>
                                    </p:set>
                                    <p:set>
                                      <p:cBhvr>
                                        <p:cTn id="9" dur="100" fill="hold"/>
                                        <p:tgtEl>
                                          <p:spTgt spid="5"/>
                                        </p:tgtEl>
                                        <p:attrNameLst>
                                          <p:attrName>fill.on</p:attrName>
                                        </p:attrNameLst>
                                      </p:cBhvr>
                                      <p:to>
                                        <p:strVal val="true"/>
                                      </p:to>
                                    </p:set>
                                    <p:animRot by="120000">
                                      <p:cBhvr>
                                        <p:cTn id="10" dur="100" fill="hold">
                                          <p:stCondLst>
                                            <p:cond delay="0"/>
                                          </p:stCondLst>
                                        </p:cTn>
                                        <p:tgtEl>
                                          <p:spTgt spid="5"/>
                                        </p:tgtEl>
                                        <p:attrNameLst>
                                          <p:attrName>r</p:attrName>
                                        </p:attrNameLst>
                                      </p:cBhvr>
                                    </p:animRot>
                                    <p:animRot by="-240000">
                                      <p:cBhvr>
                                        <p:cTn id="11" dur="200" fill="hold">
                                          <p:stCondLst>
                                            <p:cond delay="200"/>
                                          </p:stCondLst>
                                        </p:cTn>
                                        <p:tgtEl>
                                          <p:spTgt spid="5"/>
                                        </p:tgtEl>
                                        <p:attrNameLst>
                                          <p:attrName>r</p:attrName>
                                        </p:attrNameLst>
                                      </p:cBhvr>
                                    </p:animRot>
                                    <p:animRot by="240000">
                                      <p:cBhvr>
                                        <p:cTn id="12" dur="200" fill="hold">
                                          <p:stCondLst>
                                            <p:cond delay="400"/>
                                          </p:stCondLst>
                                        </p:cTn>
                                        <p:tgtEl>
                                          <p:spTgt spid="5"/>
                                        </p:tgtEl>
                                        <p:attrNameLst>
                                          <p:attrName>r</p:attrName>
                                        </p:attrNameLst>
                                      </p:cBhvr>
                                    </p:animRot>
                                    <p:animRot by="-240000">
                                      <p:cBhvr>
                                        <p:cTn id="13" dur="200" fill="hold">
                                          <p:stCondLst>
                                            <p:cond delay="600"/>
                                          </p:stCondLst>
                                        </p:cTn>
                                        <p:tgtEl>
                                          <p:spTgt spid="5"/>
                                        </p:tgtEl>
                                        <p:attrNameLst>
                                          <p:attrName>r</p:attrName>
                                        </p:attrNameLst>
                                      </p:cBhvr>
                                    </p:animRot>
                                    <p:animRot by="120000">
                                      <p:cBhvr>
                                        <p:cTn id="14"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1"/>
          </p:nvPr>
        </p:nvSpPr>
        <p:spPr/>
        <p:txBody>
          <a:bodyPr>
            <a:normAutofit fontScale="77500" lnSpcReduction="20000"/>
          </a:bodyPr>
          <a:lstStyle/>
          <a:p>
            <a:pPr>
              <a:buNone/>
            </a:pPr>
            <a:r>
              <a:rPr lang="ru-RU" b="1" dirty="0" smtClean="0">
                <a:solidFill>
                  <a:srgbClr val="0070C0"/>
                </a:solidFill>
              </a:rPr>
              <a:t>    Овладение техникой игры, приобретение необходимых умений и навыков, осуществляется в процессе технической подготовки.  Правильная начальная постановка техники, как и всесторонняя физическая подготовка,- основа для достижения высоких спортивных результатов в будущем.</a:t>
            </a:r>
          </a:p>
          <a:p>
            <a:pPr>
              <a:buNone/>
            </a:pPr>
            <a:r>
              <a:rPr lang="ru-RU" b="1" dirty="0" smtClean="0">
                <a:solidFill>
                  <a:srgbClr val="0070C0"/>
                </a:solidFill>
              </a:rPr>
              <a:t>     Ведение мяча является важным техническим приемом, без которого невозможно представить себе полноценную, тактически грамотную игру.</a:t>
            </a:r>
          </a:p>
          <a:p>
            <a:pPr>
              <a:buNone/>
            </a:pPr>
            <a:r>
              <a:rPr lang="ru-RU" b="1" dirty="0" smtClean="0">
                <a:solidFill>
                  <a:srgbClr val="0070C0"/>
                </a:solidFill>
              </a:rPr>
              <a:t>.</a:t>
            </a:r>
          </a:p>
          <a:p>
            <a:endParaRPr lang="ru-RU" dirty="0"/>
          </a:p>
        </p:txBody>
      </p:sp>
      <p:sp>
        <p:nvSpPr>
          <p:cNvPr id="3" name="Текст 2"/>
          <p:cNvSpPr>
            <a:spLocks noGrp="1"/>
          </p:cNvSpPr>
          <p:nvPr>
            <p:ph type="body" sz="half" idx="2"/>
          </p:nvPr>
        </p:nvSpPr>
        <p:spPr/>
        <p:txBody>
          <a:bodyPr/>
          <a:lstStyle/>
          <a:p>
            <a:endParaRPr lang="ru-RU" dirty="0"/>
          </a:p>
        </p:txBody>
      </p:sp>
      <p:pic>
        <p:nvPicPr>
          <p:cNvPr id="5" name="Picture 6" descr="http://www.pravda.ru/image/photo/3/0/0/167300.jpeg"/>
          <p:cNvPicPr>
            <a:picLocks noChangeAspect="1" noChangeArrowheads="1"/>
          </p:cNvPicPr>
          <p:nvPr/>
        </p:nvPicPr>
        <p:blipFill>
          <a:blip r:embed="rId2" cstate="print"/>
          <a:srcRect/>
          <a:stretch>
            <a:fillRect/>
          </a:stretch>
        </p:blipFill>
        <p:spPr bwMode="auto">
          <a:xfrm>
            <a:off x="214282" y="500042"/>
            <a:ext cx="3288149" cy="4786346"/>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2" descr="http://upload.wikimedia.org/wikipedia/commons/thumb/7/7a/Basketball.png/220px-Basketball.png"/>
          <p:cNvPicPr>
            <a:picLocks noChangeAspect="1" noChangeArrowheads="1"/>
          </p:cNvPicPr>
          <p:nvPr/>
        </p:nvPicPr>
        <p:blipFill>
          <a:blip r:embed="rId3" cstate="print"/>
          <a:srcRect/>
          <a:stretch>
            <a:fillRect/>
          </a:stretch>
        </p:blipFill>
        <p:spPr bwMode="auto">
          <a:xfrm>
            <a:off x="7643834" y="5500684"/>
            <a:ext cx="1357316" cy="1357316"/>
          </a:xfrm>
          <a:prstGeom prst="rect">
            <a:avLst/>
          </a:prstGeom>
          <a:noFill/>
          <a:ln w="9525">
            <a:noFill/>
            <a:miter lim="800000"/>
            <a:headEnd/>
            <a:tailEnd/>
          </a:ln>
        </p:spPr>
      </p:pic>
    </p:spTree>
  </p:cSld>
  <p:clrMapOvr>
    <a:masterClrMapping/>
  </p:clrMapOvr>
  <p:transition spd="med" advClick="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Clr clrSpc="rgb" dir="cw">
                                      <p:cBhvr override="childStyle">
                                        <p:cTn id="6" dur="100" fill="hold"/>
                                        <p:tgtEl>
                                          <p:spTgt spid="5"/>
                                        </p:tgtEl>
                                        <p:attrNameLst>
                                          <p:attrName>style.color</p:attrName>
                                        </p:attrNameLst>
                                      </p:cBhvr>
                                      <p:to>
                                        <a:schemeClr val="accent2"/>
                                      </p:to>
                                    </p:animClr>
                                    <p:animClr clrSpc="rgb" dir="cw">
                                      <p:cBhvr>
                                        <p:cTn id="7" dur="100" fill="hold"/>
                                        <p:tgtEl>
                                          <p:spTgt spid="5"/>
                                        </p:tgtEl>
                                        <p:attrNameLst>
                                          <p:attrName>fillcolor</p:attrName>
                                        </p:attrNameLst>
                                      </p:cBhvr>
                                      <p:to>
                                        <a:schemeClr val="accent2"/>
                                      </p:to>
                                    </p:animClr>
                                    <p:set>
                                      <p:cBhvr>
                                        <p:cTn id="8" dur="100" fill="hold"/>
                                        <p:tgtEl>
                                          <p:spTgt spid="5"/>
                                        </p:tgtEl>
                                        <p:attrNameLst>
                                          <p:attrName>fill.type</p:attrName>
                                        </p:attrNameLst>
                                      </p:cBhvr>
                                      <p:to>
                                        <p:strVal val="solid"/>
                                      </p:to>
                                    </p:set>
                                    <p:set>
                                      <p:cBhvr>
                                        <p:cTn id="9" dur="100" fill="hold"/>
                                        <p:tgtEl>
                                          <p:spTgt spid="5"/>
                                        </p:tgtEl>
                                        <p:attrNameLst>
                                          <p:attrName>fill.on</p:attrName>
                                        </p:attrNameLst>
                                      </p:cBhvr>
                                      <p:to>
                                        <p:strVal val="true"/>
                                      </p:to>
                                    </p:set>
                                    <p:animRot by="120000">
                                      <p:cBhvr>
                                        <p:cTn id="10" dur="100" fill="hold">
                                          <p:stCondLst>
                                            <p:cond delay="0"/>
                                          </p:stCondLst>
                                        </p:cTn>
                                        <p:tgtEl>
                                          <p:spTgt spid="5"/>
                                        </p:tgtEl>
                                        <p:attrNameLst>
                                          <p:attrName>r</p:attrName>
                                        </p:attrNameLst>
                                      </p:cBhvr>
                                    </p:animRot>
                                    <p:animRot by="-240000">
                                      <p:cBhvr>
                                        <p:cTn id="11" dur="200" fill="hold">
                                          <p:stCondLst>
                                            <p:cond delay="200"/>
                                          </p:stCondLst>
                                        </p:cTn>
                                        <p:tgtEl>
                                          <p:spTgt spid="5"/>
                                        </p:tgtEl>
                                        <p:attrNameLst>
                                          <p:attrName>r</p:attrName>
                                        </p:attrNameLst>
                                      </p:cBhvr>
                                    </p:animRot>
                                    <p:animRot by="240000">
                                      <p:cBhvr>
                                        <p:cTn id="12" dur="200" fill="hold">
                                          <p:stCondLst>
                                            <p:cond delay="400"/>
                                          </p:stCondLst>
                                        </p:cTn>
                                        <p:tgtEl>
                                          <p:spTgt spid="5"/>
                                        </p:tgtEl>
                                        <p:attrNameLst>
                                          <p:attrName>r</p:attrName>
                                        </p:attrNameLst>
                                      </p:cBhvr>
                                    </p:animRot>
                                    <p:animRot by="-240000">
                                      <p:cBhvr>
                                        <p:cTn id="13" dur="200" fill="hold">
                                          <p:stCondLst>
                                            <p:cond delay="600"/>
                                          </p:stCondLst>
                                        </p:cTn>
                                        <p:tgtEl>
                                          <p:spTgt spid="5"/>
                                        </p:tgtEl>
                                        <p:attrNameLst>
                                          <p:attrName>r</p:attrName>
                                        </p:attrNameLst>
                                      </p:cBhvr>
                                    </p:animRot>
                                    <p:animRot by="120000">
                                      <p:cBhvr>
                                        <p:cTn id="14"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58204" cy="798496"/>
          </a:xfrm>
        </p:spPr>
        <p:txBody>
          <a:bodyPr>
            <a:normAutofit/>
          </a:bodyPr>
          <a:lstStyle/>
          <a:p>
            <a:pPr algn="ctr"/>
            <a:r>
              <a:rPr lang="ru-RU" sz="4000" dirty="0">
                <a:solidFill>
                  <a:srgbClr val="FF0000"/>
                </a:solidFill>
              </a:rPr>
              <a:t>Особенности методики обучения</a:t>
            </a:r>
          </a:p>
        </p:txBody>
      </p:sp>
      <p:sp>
        <p:nvSpPr>
          <p:cNvPr id="3" name="Содержимое 2"/>
          <p:cNvSpPr>
            <a:spLocks noGrp="1"/>
          </p:cNvSpPr>
          <p:nvPr>
            <p:ph idx="1"/>
          </p:nvPr>
        </p:nvSpPr>
        <p:spPr>
          <a:xfrm>
            <a:off x="0" y="1214422"/>
            <a:ext cx="8929718" cy="4911741"/>
          </a:xfrm>
        </p:spPr>
        <p:txBody>
          <a:bodyPr>
            <a:normAutofit fontScale="85000" lnSpcReduction="10000"/>
          </a:bodyPr>
          <a:lstStyle/>
          <a:p>
            <a:pPr algn="just">
              <a:buNone/>
            </a:pPr>
            <a:r>
              <a:rPr lang="ru-RU" b="1" dirty="0" smtClean="0">
                <a:solidFill>
                  <a:srgbClr val="0070C0"/>
                </a:solidFill>
              </a:rPr>
              <a:t>    		При </a:t>
            </a:r>
            <a:r>
              <a:rPr lang="ru-RU" b="1" dirty="0">
                <a:solidFill>
                  <a:srgbClr val="0070C0"/>
                </a:solidFill>
              </a:rPr>
              <a:t>разучивании ловли, передачи, ведения и бросков мяча подводящие упражнения играют важную роль. Они имеют существенное сходство с основным изучаемым действием, но являются более простыми и более легкими . Подводящие упражнения позволяют выделить главное звено изучаемого движения, что облегчает освоение двигательного действия.</a:t>
            </a:r>
          </a:p>
          <a:p>
            <a:pPr algn="just">
              <a:buNone/>
            </a:pPr>
            <a:r>
              <a:rPr lang="ru-RU" b="1" dirty="0">
                <a:solidFill>
                  <a:srgbClr val="0070C0"/>
                </a:solidFill>
              </a:rPr>
              <a:t>         На начальном этапе формирования навыков владения мячом внимание  должно быть направлено на качество выполнения движения, а не на достижение при помощи этого движения определенного результата. </a:t>
            </a:r>
          </a:p>
        </p:txBody>
      </p:sp>
      <p:pic>
        <p:nvPicPr>
          <p:cNvPr id="5" name="Picture 2" descr="http://upload.wikimedia.org/wikipedia/commons/thumb/7/7a/Basketball.png/220px-Basketball.png"/>
          <p:cNvPicPr>
            <a:picLocks noChangeAspect="1" noChangeArrowheads="1"/>
          </p:cNvPicPr>
          <p:nvPr/>
        </p:nvPicPr>
        <p:blipFill>
          <a:blip r:embed="rId2" cstate="print"/>
          <a:srcRect/>
          <a:stretch>
            <a:fillRect/>
          </a:stretch>
        </p:blipFill>
        <p:spPr bwMode="auto">
          <a:xfrm>
            <a:off x="7572396" y="5500684"/>
            <a:ext cx="1357316" cy="1357316"/>
          </a:xfrm>
          <a:prstGeom prst="rect">
            <a:avLst/>
          </a:prstGeom>
          <a:noFill/>
          <a:ln w="9525">
            <a:noFill/>
            <a:miter lim="800000"/>
            <a:headEnd/>
            <a:tailEnd/>
          </a:ln>
        </p:spPr>
      </p:pic>
    </p:spTree>
  </p:cSld>
  <p:clrMapOvr>
    <a:masterClrMapping/>
  </p:clrMapOvr>
  <p:transition spd="med" advClick="0">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73050"/>
            <a:ext cx="8715436" cy="6370660"/>
          </a:xfrm>
        </p:spPr>
        <p:txBody>
          <a:bodyPr>
            <a:normAutofit fontScale="85000" lnSpcReduction="10000"/>
          </a:bodyPr>
          <a:lstStyle/>
          <a:p>
            <a:pPr algn="just">
              <a:buNone/>
            </a:pPr>
            <a:r>
              <a:rPr lang="ru-RU" sz="3300" dirty="0" smtClean="0"/>
              <a:t>    		</a:t>
            </a:r>
            <a:r>
              <a:rPr lang="ru-RU" sz="3300" b="1" dirty="0" smtClean="0">
                <a:solidFill>
                  <a:srgbClr val="0070C0"/>
                </a:solidFill>
              </a:rPr>
              <a:t>Одним </a:t>
            </a:r>
            <a:r>
              <a:rPr lang="ru-RU" sz="3300" b="1" dirty="0">
                <a:solidFill>
                  <a:srgbClr val="0070C0"/>
                </a:solidFill>
              </a:rPr>
              <a:t>из наиболее важных действий с мячом является его ведение. Оно позволяет игроку, владея мячом, перемещаться по площадке. При ведении мяча   учатся передвигаться на слегка согнутых ногах, наклоняя тело несколько вперед. Рука, ведущая мяч, при этом согнута в локте, кисть со свободно расставленными пальцами накладывается на мяч сверху и от себя. Толчки мяча выполняются несколько сбоку от игрока, равномерно, согласованно с передвижением. </a:t>
            </a:r>
            <a:endParaRPr lang="ru-RU" sz="3300" b="1" dirty="0" smtClean="0">
              <a:solidFill>
                <a:srgbClr val="0070C0"/>
              </a:solidFill>
            </a:endParaRPr>
          </a:p>
          <a:p>
            <a:pPr algn="just">
              <a:buNone/>
            </a:pPr>
            <a:r>
              <a:rPr lang="ru-RU" sz="3300" b="1" dirty="0">
                <a:solidFill>
                  <a:srgbClr val="0070C0"/>
                </a:solidFill>
              </a:rPr>
              <a:t> </a:t>
            </a:r>
            <a:r>
              <a:rPr lang="ru-RU" sz="3300" b="1" dirty="0" smtClean="0">
                <a:solidFill>
                  <a:srgbClr val="0070C0"/>
                </a:solidFill>
              </a:rPr>
              <a:t>    	В </a:t>
            </a:r>
            <a:r>
              <a:rPr lang="ru-RU" sz="3300" b="1" dirty="0">
                <a:solidFill>
                  <a:srgbClr val="0070C0"/>
                </a:solidFill>
              </a:rPr>
              <a:t>результате систематического обучения ведению мяча вырабатывается умение успешно управлять мячом даже без зрительного контроля, продвигаясь приставным шагом, изменяя темп бега, высоту отскока мяча и направление перемещения</a:t>
            </a:r>
            <a:r>
              <a:rPr lang="ru-RU" sz="3300" b="1" dirty="0" smtClean="0">
                <a:solidFill>
                  <a:srgbClr val="0070C0"/>
                </a:solidFill>
              </a:rPr>
              <a:t>.</a:t>
            </a:r>
            <a:endParaRPr lang="ru-RU" sz="3300" b="1" dirty="0">
              <a:solidFill>
                <a:srgbClr val="0070C0"/>
              </a:solidFill>
            </a:endParaRPr>
          </a:p>
          <a:p>
            <a:endParaRPr lang="ru-RU" dirty="0"/>
          </a:p>
        </p:txBody>
      </p:sp>
      <p:pic>
        <p:nvPicPr>
          <p:cNvPr id="5" name="Picture 2" descr="http://upload.wikimedia.org/wikipedia/commons/thumb/7/7a/Basketball.png/220px-Basketball.png"/>
          <p:cNvPicPr>
            <a:picLocks noChangeAspect="1" noChangeArrowheads="1"/>
          </p:cNvPicPr>
          <p:nvPr/>
        </p:nvPicPr>
        <p:blipFill>
          <a:blip r:embed="rId2" cstate="print"/>
          <a:srcRect/>
          <a:stretch>
            <a:fillRect/>
          </a:stretch>
        </p:blipFill>
        <p:spPr bwMode="auto">
          <a:xfrm>
            <a:off x="7929586" y="6143644"/>
            <a:ext cx="500060" cy="500060"/>
          </a:xfrm>
          <a:prstGeom prst="rect">
            <a:avLst/>
          </a:prstGeom>
          <a:noFill/>
          <a:ln w="9525">
            <a:noFill/>
            <a:miter lim="800000"/>
            <a:headEnd/>
            <a:tailEnd/>
          </a:ln>
        </p:spPr>
      </p:pic>
    </p:spTree>
  </p:cSld>
  <p:clrMapOvr>
    <a:masterClrMapping/>
  </p:clrMapOvr>
  <p:transition spd="med" advClick="0">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14290"/>
            <a:ext cx="8258204" cy="6215106"/>
          </a:xfrm>
        </p:spPr>
        <p:txBody>
          <a:bodyPr/>
          <a:lstStyle/>
          <a:p>
            <a:pPr algn="ctr">
              <a:buNone/>
            </a:pPr>
            <a:r>
              <a:rPr lang="ru-RU" b="1" dirty="0">
                <a:solidFill>
                  <a:srgbClr val="FF0000"/>
                </a:solidFill>
              </a:rPr>
              <a:t>Обучение ведению мяча можно разделить на </a:t>
            </a:r>
            <a:r>
              <a:rPr lang="ru-RU" b="1" dirty="0" smtClean="0">
                <a:solidFill>
                  <a:srgbClr val="FF0000"/>
                </a:solidFill>
              </a:rPr>
              <a:t>следующие основные этапы:</a:t>
            </a:r>
          </a:p>
          <a:p>
            <a:pPr algn="ctr">
              <a:buNone/>
            </a:pPr>
            <a:endParaRPr lang="ru-RU" sz="800" b="1" dirty="0" smtClean="0">
              <a:solidFill>
                <a:srgbClr val="FF0000"/>
              </a:solidFill>
            </a:endParaRPr>
          </a:p>
          <a:p>
            <a:r>
              <a:rPr lang="ru-RU" b="1" i="1" dirty="0" smtClean="0">
                <a:solidFill>
                  <a:srgbClr val="0070C0"/>
                </a:solidFill>
              </a:rPr>
              <a:t>Ведение </a:t>
            </a:r>
            <a:r>
              <a:rPr lang="ru-RU" b="1" i="1" dirty="0">
                <a:solidFill>
                  <a:srgbClr val="0070C0"/>
                </a:solidFill>
              </a:rPr>
              <a:t>на месте.</a:t>
            </a:r>
          </a:p>
          <a:p>
            <a:r>
              <a:rPr lang="ru-RU" b="1" i="1" dirty="0">
                <a:solidFill>
                  <a:srgbClr val="0070C0"/>
                </a:solidFill>
              </a:rPr>
              <a:t>Ведение шагом, бегом по прямой</a:t>
            </a:r>
          </a:p>
          <a:p>
            <a:r>
              <a:rPr lang="ru-RU" b="1" i="1" dirty="0">
                <a:solidFill>
                  <a:srgbClr val="0070C0"/>
                </a:solidFill>
              </a:rPr>
              <a:t>Ведение по кругу</a:t>
            </a:r>
          </a:p>
          <a:p>
            <a:r>
              <a:rPr lang="ru-RU" b="1" i="1" dirty="0">
                <a:solidFill>
                  <a:srgbClr val="0070C0"/>
                </a:solidFill>
              </a:rPr>
              <a:t>Ведение с изменением направления.</a:t>
            </a:r>
          </a:p>
          <a:p>
            <a:endParaRPr lang="ru-RU" dirty="0"/>
          </a:p>
        </p:txBody>
      </p:sp>
      <p:pic>
        <p:nvPicPr>
          <p:cNvPr id="1026" name="Picture 2" descr="C:\Users\pc\Desktop\12850878_744b844a7e27b39ef5bd26954aaae398_800.png"/>
          <p:cNvPicPr>
            <a:picLocks noChangeAspect="1" noChangeArrowheads="1"/>
          </p:cNvPicPr>
          <p:nvPr/>
        </p:nvPicPr>
        <p:blipFill>
          <a:blip r:embed="rId2" cstate="print"/>
          <a:srcRect/>
          <a:stretch>
            <a:fillRect/>
          </a:stretch>
        </p:blipFill>
        <p:spPr bwMode="auto">
          <a:xfrm>
            <a:off x="642910" y="4071942"/>
            <a:ext cx="7929618" cy="2689930"/>
          </a:xfrm>
          <a:prstGeom prst="rect">
            <a:avLst/>
          </a:prstGeom>
          <a:noFill/>
        </p:spPr>
      </p:pic>
    </p:spTree>
  </p:cSld>
  <p:clrMapOvr>
    <a:masterClrMapping/>
  </p:clrMapOvr>
  <p:transition spd="med" advClick="0">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85728"/>
            <a:ext cx="8501122" cy="1362075"/>
          </a:xfrm>
        </p:spPr>
        <p:txBody>
          <a:bodyPr>
            <a:normAutofit fontScale="90000"/>
          </a:bodyPr>
          <a:lstStyle/>
          <a:p>
            <a:pPr algn="ctr"/>
            <a:r>
              <a:rPr lang="ru-RU" i="1" dirty="0" smtClean="0">
                <a:solidFill>
                  <a:srgbClr val="FF0000"/>
                </a:solidFill>
              </a:rPr>
              <a:t>ведение </a:t>
            </a:r>
            <a:r>
              <a:rPr lang="ru-RU" i="1" dirty="0">
                <a:solidFill>
                  <a:srgbClr val="FF0000"/>
                </a:solidFill>
              </a:rPr>
              <a:t>баскетбольного мяча на </a:t>
            </a:r>
            <a:r>
              <a:rPr lang="ru-RU" i="1" dirty="0" smtClean="0">
                <a:solidFill>
                  <a:srgbClr val="FF0000"/>
                </a:solidFill>
              </a:rPr>
              <a:t>месте</a:t>
            </a:r>
            <a:r>
              <a:rPr lang="ru-RU" dirty="0"/>
              <a:t/>
            </a:r>
            <a:br>
              <a:rPr lang="ru-RU" dirty="0"/>
            </a:br>
            <a:endParaRPr lang="ru-RU" dirty="0"/>
          </a:p>
        </p:txBody>
      </p:sp>
      <p:sp>
        <p:nvSpPr>
          <p:cNvPr id="2049" name="Rectangle 1"/>
          <p:cNvSpPr>
            <a:spLocks noChangeArrowheads="1"/>
          </p:cNvSpPr>
          <p:nvPr/>
        </p:nvSpPr>
        <p:spPr bwMode="auto">
          <a:xfrm>
            <a:off x="285720" y="1634333"/>
            <a:ext cx="8429684"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Times New Roman" pitchFamily="18" charset="0"/>
              </a:rPr>
              <a:t>При выполнении имитационных упражнений необходимо обратить внимание на правильное положение кисти и правильное положение спины (не наклонятся к воображаемому мячу), видеть площадку.</a:t>
            </a:r>
            <a:endParaRPr kumimoji="0" lang="ru-RU" sz="2400" b="1" i="0" u="none" strike="noStrike" cap="none" normalizeH="0" baseline="0" dirty="0" smtClean="0">
              <a:ln>
                <a:noFill/>
              </a:ln>
              <a:solidFill>
                <a:srgbClr val="0070C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Times New Roman" pitchFamily="18" charset="0"/>
              </a:rPr>
              <a:t>Учащийся стоит на месте, слегка наклонив вперед туловище, ноги согнуты в коленях, предплечье параллельно полу, пальцы руки расставлены как можно шире. Он поднимает предплечье примерно на 10</a:t>
            </a:r>
            <a:r>
              <a:rPr kumimoji="0" lang="ru-RU" sz="2400" b="1" i="0" u="none" strike="noStrike" cap="none" normalizeH="0" baseline="0" dirty="0" smtClean="0">
                <a:ln>
                  <a:noFill/>
                </a:ln>
                <a:solidFill>
                  <a:srgbClr val="0070C0"/>
                </a:solidFill>
                <a:effectLst/>
                <a:latin typeface="Calibri"/>
                <a:ea typeface="Calibri" pitchFamily="34" charset="0"/>
                <a:cs typeface="Times New Roman" pitchFamily="18" charset="0"/>
              </a:rPr>
              <a:t>—</a:t>
            </a: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Times New Roman" pitchFamily="18" charset="0"/>
              </a:rPr>
              <a:t>15 см, кисть со слегка расслабленными пальцами опускает на 30</a:t>
            </a:r>
            <a:r>
              <a:rPr kumimoji="0" lang="ru-RU" sz="2400" b="1" i="0" u="none" strike="noStrike" cap="none" normalizeH="0" baseline="0" dirty="0" smtClean="0">
                <a:ln>
                  <a:noFill/>
                </a:ln>
                <a:solidFill>
                  <a:srgbClr val="0070C0"/>
                </a:solidFill>
                <a:effectLst/>
                <a:latin typeface="Calibri"/>
                <a:ea typeface="Calibri" pitchFamily="34" charset="0"/>
                <a:cs typeface="Times New Roman" pitchFamily="18" charset="0"/>
              </a:rPr>
              <a:t>—</a:t>
            </a:r>
            <a:r>
              <a:rPr kumimoji="0" lang="ru-RU" sz="2400" b="1" i="0" u="none" strike="noStrike" cap="none" normalizeH="0" baseline="0" dirty="0" smtClean="0">
                <a:ln>
                  <a:noFill/>
                </a:ln>
                <a:solidFill>
                  <a:srgbClr val="0070C0"/>
                </a:solidFill>
                <a:effectLst/>
                <a:latin typeface="Times New Roman" pitchFamily="18" charset="0"/>
                <a:ea typeface="Calibri" pitchFamily="34" charset="0"/>
                <a:cs typeface="Times New Roman" pitchFamily="18" charset="0"/>
              </a:rPr>
              <a:t>40 см и удерживает руку в таком положении.</a:t>
            </a:r>
            <a:endParaRPr kumimoji="0" lang="ru-RU" sz="2400" b="1" i="0" u="none" strike="noStrike" cap="none" normalizeH="0" baseline="0" dirty="0" smtClean="0">
              <a:ln>
                <a:noFill/>
              </a:ln>
              <a:solidFill>
                <a:srgbClr val="0070C0"/>
              </a:solidFill>
              <a:effectLst/>
              <a:latin typeface="Arial" pitchFamily="34" charset="0"/>
              <a:cs typeface="Arial" pitchFamily="34" charset="0"/>
            </a:endParaRPr>
          </a:p>
        </p:txBody>
      </p:sp>
      <p:pic>
        <p:nvPicPr>
          <p:cNvPr id="5" name="Picture 2" descr="http://upload.wikimedia.org/wikipedia/commons/thumb/7/7a/Basketball.png/220px-Basketball.png"/>
          <p:cNvPicPr>
            <a:picLocks noChangeAspect="1" noChangeArrowheads="1"/>
          </p:cNvPicPr>
          <p:nvPr/>
        </p:nvPicPr>
        <p:blipFill>
          <a:blip r:embed="rId2" cstate="print"/>
          <a:srcRect/>
          <a:stretch>
            <a:fillRect/>
          </a:stretch>
        </p:blipFill>
        <p:spPr bwMode="auto">
          <a:xfrm>
            <a:off x="7572396" y="5500684"/>
            <a:ext cx="1357316" cy="1357316"/>
          </a:xfrm>
          <a:prstGeom prst="rect">
            <a:avLst/>
          </a:prstGeom>
          <a:noFill/>
          <a:ln w="9525">
            <a:noFill/>
            <a:miter lim="800000"/>
            <a:headEnd/>
            <a:tailEnd/>
          </a:ln>
        </p:spPr>
      </p:pic>
    </p:spTree>
  </p:cSld>
  <p:clrMapOvr>
    <a:masterClrMapping/>
  </p:clrMapOvr>
  <p:transition spd="med" advClick="0">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1785926"/>
            <a:ext cx="8186766" cy="4340237"/>
          </a:xfrm>
        </p:spPr>
        <p:txBody>
          <a:bodyPr>
            <a:normAutofit fontScale="92500"/>
          </a:bodyPr>
          <a:lstStyle/>
          <a:p>
            <a:pPr algn="just"/>
            <a:r>
              <a:rPr lang="ru-RU" b="1" dirty="0">
                <a:solidFill>
                  <a:srgbClr val="0070C0"/>
                </a:solidFill>
              </a:rPr>
              <a:t>Ведение выполнять только кончиками пальцев, ладонь никогда не должна соприкасаться с мячом. Руку держать на центре мяча, голова поднятая, выполнять сильный толчок мяча вниз </a:t>
            </a:r>
          </a:p>
          <a:p>
            <a:pPr algn="just"/>
            <a:r>
              <a:rPr lang="ru-RU" b="1" dirty="0">
                <a:solidFill>
                  <a:srgbClr val="0070C0"/>
                </a:solidFill>
              </a:rPr>
              <a:t> Ведение мяча на месте правой, левой рукой, меняя высоту отскока мяча, направления и скорость ведения, в стойке баскетболиста, ведение мяча стоя, сидя, лежа.</a:t>
            </a:r>
          </a:p>
          <a:p>
            <a:endParaRPr lang="ru-RU" dirty="0"/>
          </a:p>
        </p:txBody>
      </p:sp>
      <p:sp>
        <p:nvSpPr>
          <p:cNvPr id="5" name="Заголовок 1"/>
          <p:cNvSpPr>
            <a:spLocks noGrp="1"/>
          </p:cNvSpPr>
          <p:nvPr>
            <p:ph type="title"/>
          </p:nvPr>
        </p:nvSpPr>
        <p:spPr>
          <a:xfrm>
            <a:off x="428596" y="1142984"/>
            <a:ext cx="8258175" cy="869934"/>
          </a:xfrm>
        </p:spPr>
        <p:txBody>
          <a:bodyPr>
            <a:noAutofit/>
          </a:bodyPr>
          <a:lstStyle/>
          <a:p>
            <a:pPr algn="ctr"/>
            <a:r>
              <a:rPr lang="ru-RU" sz="4000" i="1" dirty="0" smtClean="0">
                <a:solidFill>
                  <a:srgbClr val="FF0000"/>
                </a:solidFill>
              </a:rPr>
              <a:t>Ведение баскетбольного мяча на месте</a:t>
            </a:r>
            <a:r>
              <a:rPr lang="ru-RU" sz="4000" dirty="0" smtClean="0"/>
              <a:t/>
            </a:r>
            <a:br>
              <a:rPr lang="ru-RU" sz="4000" dirty="0" smtClean="0"/>
            </a:br>
            <a:endParaRPr lang="ru-RU" sz="4000" dirty="0"/>
          </a:p>
        </p:txBody>
      </p:sp>
      <p:pic>
        <p:nvPicPr>
          <p:cNvPr id="6" name="Picture 2" descr="http://upload.wikimedia.org/wikipedia/commons/thumb/7/7a/Basketball.png/220px-Basketball.png"/>
          <p:cNvPicPr>
            <a:picLocks noChangeAspect="1" noChangeArrowheads="1"/>
          </p:cNvPicPr>
          <p:nvPr/>
        </p:nvPicPr>
        <p:blipFill>
          <a:blip r:embed="rId2" cstate="print"/>
          <a:srcRect/>
          <a:stretch>
            <a:fillRect/>
          </a:stretch>
        </p:blipFill>
        <p:spPr bwMode="auto">
          <a:xfrm>
            <a:off x="7500958" y="5500684"/>
            <a:ext cx="1357316" cy="1357316"/>
          </a:xfrm>
          <a:prstGeom prst="rect">
            <a:avLst/>
          </a:prstGeom>
          <a:noFill/>
          <a:ln w="9525">
            <a:noFill/>
            <a:miter lim="800000"/>
            <a:headEnd/>
            <a:tailEnd/>
          </a:ln>
        </p:spPr>
      </p:pic>
    </p:spTree>
  </p:cSld>
  <p:clrMapOvr>
    <a:masterClrMapping/>
  </p:clrMapOvr>
  <p:transition spd="med" advClick="0">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0"/>
            <a:ext cx="7772400" cy="857256"/>
          </a:xfrm>
        </p:spPr>
        <p:txBody>
          <a:bodyPr>
            <a:normAutofit/>
          </a:bodyPr>
          <a:lstStyle/>
          <a:p>
            <a:pPr algn="ctr"/>
            <a:r>
              <a:rPr lang="ru-RU" sz="4400" i="1" dirty="0" smtClean="0">
                <a:solidFill>
                  <a:srgbClr val="FF0000"/>
                </a:solidFill>
              </a:rPr>
              <a:t>УПРАЖНЕНИЯ</a:t>
            </a:r>
            <a:endParaRPr lang="ru-RU" sz="4400" i="1" dirty="0">
              <a:solidFill>
                <a:srgbClr val="FF0000"/>
              </a:solidFill>
            </a:endParaRPr>
          </a:p>
        </p:txBody>
      </p:sp>
      <p:sp>
        <p:nvSpPr>
          <p:cNvPr id="3" name="Текст 2"/>
          <p:cNvSpPr>
            <a:spLocks noGrp="1"/>
          </p:cNvSpPr>
          <p:nvPr>
            <p:ph type="body" idx="1"/>
          </p:nvPr>
        </p:nvSpPr>
        <p:spPr>
          <a:xfrm>
            <a:off x="285720" y="785794"/>
            <a:ext cx="8643998" cy="5786477"/>
          </a:xfrm>
        </p:spPr>
        <p:txBody>
          <a:bodyPr>
            <a:normAutofit fontScale="92500" lnSpcReduction="20000"/>
          </a:bodyPr>
          <a:lstStyle/>
          <a:p>
            <a:r>
              <a:rPr lang="ru-RU" b="1" dirty="0">
                <a:solidFill>
                  <a:srgbClr val="0070C0"/>
                </a:solidFill>
              </a:rPr>
              <a:t>1. Попеременное ведение правой, левой рукой с работой ног, смена руки по сигналу. </a:t>
            </a:r>
          </a:p>
          <a:p>
            <a:r>
              <a:rPr lang="ru-RU" b="1" dirty="0">
                <a:solidFill>
                  <a:srgbClr val="0070C0"/>
                </a:solidFill>
              </a:rPr>
              <a:t>2. Ведение в высокой, низкой стойке (с высоким, низким отскоком).</a:t>
            </a:r>
          </a:p>
          <a:p>
            <a:r>
              <a:rPr lang="ru-RU" b="1" dirty="0">
                <a:solidFill>
                  <a:srgbClr val="0070C0"/>
                </a:solidFill>
              </a:rPr>
              <a:t>3. Ведение мяча правой затем левой с поворотом вокруг опорной ноги.</a:t>
            </a:r>
          </a:p>
          <a:p>
            <a:r>
              <a:rPr lang="ru-RU" b="1" dirty="0">
                <a:solidFill>
                  <a:srgbClr val="0070C0"/>
                </a:solidFill>
              </a:rPr>
              <a:t>4.   Ведение мяча, посылая его в пол поочередно вперед-назад. Кисть накладывается на мяч спереди - сверху (вперед) и сзади сверху (назад) волнообразным движением в лучезапястном суставе.</a:t>
            </a:r>
          </a:p>
          <a:p>
            <a:r>
              <a:rPr lang="ru-RU" b="1" dirty="0">
                <a:solidFill>
                  <a:srgbClr val="0070C0"/>
                </a:solidFill>
              </a:rPr>
              <a:t>5.   Ведение мяча с переводом с руки на руку  перед собой: перед собой (попеременное); кисть накладывается сверху – справа, посылая мяч резко вниз – влево, и сверху – слева – посылая вправо (мяч должен отскакивать под возможно большим углом);</a:t>
            </a:r>
          </a:p>
          <a:p>
            <a:r>
              <a:rPr lang="ru-RU" b="1" dirty="0">
                <a:solidFill>
                  <a:srgbClr val="0070C0"/>
                </a:solidFill>
              </a:rPr>
              <a:t>6. Ведение мяча с закрытыми глазами. Отработка чувства мяча.</a:t>
            </a:r>
          </a:p>
          <a:p>
            <a:r>
              <a:rPr lang="ru-RU" b="1" dirty="0">
                <a:solidFill>
                  <a:srgbClr val="0070C0"/>
                </a:solidFill>
              </a:rPr>
              <a:t>7. Ведение мяча из различных исходных положений: в основной стойке, в </a:t>
            </a:r>
            <a:r>
              <a:rPr lang="ru-RU" b="1" dirty="0" err="1">
                <a:solidFill>
                  <a:srgbClr val="0070C0"/>
                </a:solidFill>
              </a:rPr>
              <a:t>полуприседе</a:t>
            </a:r>
            <a:r>
              <a:rPr lang="ru-RU" b="1" dirty="0">
                <a:solidFill>
                  <a:srgbClr val="0070C0"/>
                </a:solidFill>
              </a:rPr>
              <a:t>, </a:t>
            </a:r>
            <a:r>
              <a:rPr lang="ru-RU" b="1" dirty="0" err="1">
                <a:solidFill>
                  <a:srgbClr val="0070C0"/>
                </a:solidFill>
              </a:rPr>
              <a:t>в</a:t>
            </a:r>
            <a:r>
              <a:rPr lang="ru-RU" b="1" dirty="0">
                <a:solidFill>
                  <a:srgbClr val="0070C0"/>
                </a:solidFill>
              </a:rPr>
              <a:t> приседе, в </a:t>
            </a:r>
            <a:r>
              <a:rPr lang="ru-RU" b="1" dirty="0" err="1">
                <a:solidFill>
                  <a:srgbClr val="0070C0"/>
                </a:solidFill>
              </a:rPr>
              <a:t>седе</a:t>
            </a:r>
            <a:r>
              <a:rPr lang="ru-RU" b="1" dirty="0">
                <a:solidFill>
                  <a:srgbClr val="0070C0"/>
                </a:solidFill>
              </a:rPr>
              <a:t> на полу, стоя на коленях</a:t>
            </a:r>
          </a:p>
          <a:p>
            <a:r>
              <a:rPr lang="ru-RU" b="1" dirty="0">
                <a:solidFill>
                  <a:srgbClr val="0070C0"/>
                </a:solidFill>
              </a:rPr>
              <a:t>(на одном колене), лежа на животе с опорой на руку,</a:t>
            </a:r>
            <a:br>
              <a:rPr lang="ru-RU" b="1" dirty="0">
                <a:solidFill>
                  <a:srgbClr val="0070C0"/>
                </a:solidFill>
              </a:rPr>
            </a:br>
            <a:r>
              <a:rPr lang="ru-RU" b="1" dirty="0">
                <a:solidFill>
                  <a:srgbClr val="0070C0"/>
                </a:solidFill>
              </a:rPr>
              <a:t>сидя на скамейке. Обратить внимание на волнообразное движение руки в лучезапястном суставе, без отрыва от мяча.</a:t>
            </a:r>
          </a:p>
          <a:p>
            <a:r>
              <a:rPr lang="ru-RU" b="1" dirty="0">
                <a:solidFill>
                  <a:srgbClr val="0070C0"/>
                </a:solidFill>
              </a:rPr>
              <a:t>8. «Ванька-встанька» — ведение мяча на месте сидя на полу, затем лечь на спину и обратно в и.п.</a:t>
            </a:r>
          </a:p>
          <a:p>
            <a:r>
              <a:rPr lang="ru-RU" b="1" dirty="0">
                <a:solidFill>
                  <a:srgbClr val="0070C0"/>
                </a:solidFill>
              </a:rPr>
              <a:t>9. Ведение мяча с отвлечением внимания.</a:t>
            </a:r>
          </a:p>
          <a:p>
            <a:endParaRPr lang="ru-RU" dirty="0"/>
          </a:p>
        </p:txBody>
      </p:sp>
      <p:pic>
        <p:nvPicPr>
          <p:cNvPr id="4" name="Picture 2" descr="http://upload.wikimedia.org/wikipedia/commons/thumb/7/7a/Basketball.png/220px-Basketball.png"/>
          <p:cNvPicPr>
            <a:picLocks noChangeAspect="1" noChangeArrowheads="1"/>
          </p:cNvPicPr>
          <p:nvPr/>
        </p:nvPicPr>
        <p:blipFill>
          <a:blip r:embed="rId2" cstate="print"/>
          <a:srcRect/>
          <a:stretch>
            <a:fillRect/>
          </a:stretch>
        </p:blipFill>
        <p:spPr bwMode="auto">
          <a:xfrm>
            <a:off x="7858148" y="5715016"/>
            <a:ext cx="928688" cy="928688"/>
          </a:xfrm>
          <a:prstGeom prst="rect">
            <a:avLst/>
          </a:prstGeom>
          <a:noFill/>
          <a:ln w="9525">
            <a:noFill/>
            <a:miter lim="800000"/>
            <a:headEnd/>
            <a:tailEnd/>
          </a:ln>
        </p:spPr>
      </p:pic>
    </p:spTree>
  </p:cSld>
  <p:clrMapOvr>
    <a:masterClrMapping/>
  </p:clrMapOvr>
  <p:transition spd="med" advClick="0">
    <p:wipe dir="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TotalTime>
  <Words>789</Words>
  <Application>Microsoft Office PowerPoint</Application>
  <PresentationFormat>Экран (4:3)</PresentationFormat>
  <Paragraphs>71</Paragraphs>
  <Slides>17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17</vt:i4>
      </vt:variant>
    </vt:vector>
  </HeadingPairs>
  <TitlesOfParts>
    <vt:vector size="22" baseType="lpstr">
      <vt:lpstr>Aharoni</vt:lpstr>
      <vt:lpstr>Arial</vt:lpstr>
      <vt:lpstr>Calibri</vt:lpstr>
      <vt:lpstr>Times New Roman</vt:lpstr>
      <vt:lpstr>Тема Office</vt:lpstr>
      <vt:lpstr>Ведение мяча с изменением направления движения</vt:lpstr>
      <vt:lpstr>Презентация PowerPoint</vt:lpstr>
      <vt:lpstr>Презентация PowerPoint</vt:lpstr>
      <vt:lpstr>Особенности методики обучения</vt:lpstr>
      <vt:lpstr>Презентация PowerPoint</vt:lpstr>
      <vt:lpstr>Презентация PowerPoint</vt:lpstr>
      <vt:lpstr>ведение баскетбольного мяча на месте </vt:lpstr>
      <vt:lpstr>Ведение баскетбольного мяча на месте </vt:lpstr>
      <vt:lpstr>УПРАЖНЕНИЯ</vt:lpstr>
      <vt:lpstr>Презентация PowerPoint</vt:lpstr>
      <vt:lpstr>УПРАЖНЕНИЯ</vt:lpstr>
      <vt:lpstr>Презентация PowerPoint</vt:lpstr>
      <vt:lpstr>Презентация PowerPoint</vt:lpstr>
      <vt:lpstr>Презентация PowerPoint</vt:lpstr>
      <vt:lpstr>При выполнении упражнений стремиться к формированию навыка ведения мяча без постоянного зрительного контроля, дальней от защитника рукой. Обратить внимание на ошибки: рук неправильно накладываются на мяч, центр мас­сы тела не переносится в сторону предстоящего движения, потеря контроля над мячом, недоста­точно согнуты ноги, бег на носках, неумение че­редовать работу правой и левой рук при измене­нии направления ведения мяча. </vt:lpstr>
      <vt:lpstr> Список литературы </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Ведение мяча с изменением направления движения</dc:title>
  <dc:creator>pc</dc:creator>
  <cp:lastModifiedBy>Yaroslav</cp:lastModifiedBy>
  <cp:revision>22</cp:revision>
  <dcterms:created xsi:type="dcterms:W3CDTF">2018-10-16T14:36:27Z</dcterms:created>
  <dcterms:modified xsi:type="dcterms:W3CDTF">2024-01-04T15:49:02Z</dcterms:modified>
</cp:coreProperties>
</file>