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</p:sldIdLst>
  <p:sldSz cx="9144000" cy="6858000" type="screen4x3"/>
  <p:notesSz cx="9144000" cy="6858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F1BF1A-3729-4E02-891B-5177FE8FFAC9}" type="datetimeFigureOut">
              <a:rPr lang="ru-RU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 extrusionOk="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8B4AC8FD-C9CE-452A-B7D7-E00537BF4F6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Заголовок и подпись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F1BF1A-3729-4E02-891B-5177FE8FFAC9}" type="datetimeFigureOut">
              <a:rPr lang="ru-RU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 extrusionOk="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8B4AC8FD-C9CE-452A-B7D7-E00537BF4F6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Цитата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 bwMode="auto">
          <a:xfrm>
            <a:off x="2415972" y="3505199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F1BF1A-3729-4E02-891B-5177FE8FFAC9}" type="datetimeFigureOut">
              <a:rPr lang="ru-RU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 extrusionOk="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8B4AC8FD-C9CE-452A-B7D7-E00537BF4F61}" type="slidenum">
              <a:rPr lang="ru-RU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 bwMode="auto">
          <a:xfrm>
            <a:off x="1808316" y="648005"/>
            <a:ext cx="457319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800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“</a:t>
            </a:r>
            <a:endParaRPr/>
          </a:p>
        </p:txBody>
      </p:sp>
      <p:sp>
        <p:nvSpPr>
          <p:cNvPr id="15" name="TextBox 14"/>
          <p:cNvSpPr txBox="1"/>
          <p:nvPr/>
        </p:nvSpPr>
        <p:spPr bwMode="auto">
          <a:xfrm>
            <a:off x="8169533" y="2905306"/>
            <a:ext cx="457319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800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Карточка имен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F1BF1A-3729-4E02-891B-5177FE8FFAC9}" type="datetimeFigureOut">
              <a:rPr lang="ru-RU"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 extrusionOk="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8B4AC8FD-C9CE-452A-B7D7-E00537BF4F6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Цитата карточки имен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 bwMode="auto"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F1BF1A-3729-4E02-891B-5177FE8FFAC9}" type="datetimeFigureOut">
              <a:rPr lang="ru-RU"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 extrusionOk="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8B4AC8FD-C9CE-452A-B7D7-E00537BF4F61}" type="slidenum">
              <a:rPr lang="ru-RU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 bwMode="auto">
          <a:xfrm>
            <a:off x="1808316" y="648005"/>
            <a:ext cx="457319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800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“</a:t>
            </a:r>
            <a:endParaRPr/>
          </a:p>
        </p:txBody>
      </p:sp>
      <p:sp>
        <p:nvSpPr>
          <p:cNvPr id="12" name="TextBox 11"/>
          <p:cNvSpPr txBox="1"/>
          <p:nvPr/>
        </p:nvSpPr>
        <p:spPr bwMode="auto">
          <a:xfrm>
            <a:off x="8169533" y="2905306"/>
            <a:ext cx="457319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800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Истина или ложь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 bwMode="auto"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F1BF1A-3729-4E02-891B-5177FE8FFAC9}" type="datetimeFigureOut">
              <a:rPr lang="ru-RU"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 extrusionOk="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8B4AC8FD-C9CE-452A-B7D7-E00537BF4F6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 anchor="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F1BF1A-3729-4E02-891B-5177FE8FFAC9}" type="datetimeFigureOut">
              <a:rPr lang="ru-RU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 extrusionOk="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B4AC8FD-C9CE-452A-B7D7-E00537BF4F6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6878535" y="627406"/>
            <a:ext cx="1656132" cy="5283817"/>
          </a:xfrm>
        </p:spPr>
        <p:txBody>
          <a:bodyPr vert="eaVert" anchor="ctr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1942416" y="627406"/>
            <a:ext cx="4716348" cy="5283817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F1BF1A-3729-4E02-891B-5177FE8FFAC9}" type="datetimeFigureOut">
              <a:rPr lang="ru-RU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 extrusionOk="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B4AC8FD-C9CE-452A-B7D7-E00537BF4F6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945201" y="624110"/>
            <a:ext cx="6589199" cy="1280890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1942415" y="2133600"/>
            <a:ext cx="6591985" cy="3777622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F1BF1A-3729-4E02-891B-5177FE8FFAC9}" type="datetimeFigureOut">
              <a:rPr lang="ru-RU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 extrusionOk="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B4AC8FD-C9CE-452A-B7D7-E00537BF4F6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F1BF1A-3729-4E02-891B-5177FE8FFAC9}" type="datetimeFigureOut">
              <a:rPr lang="ru-RU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 extrusionOk="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8B4AC8FD-C9CE-452A-B7D7-E00537BF4F6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F1BF1A-3729-4E02-891B-5177FE8FFAC9}" type="datetimeFigureOut">
              <a:rPr lang="ru-RU"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 extrusionOk="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8B4AC8FD-C9CE-452A-B7D7-E00537BF4F6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F1BF1A-3729-4E02-891B-5177FE8FFAC9}" type="datetimeFigureOut">
              <a:rPr lang="ru-RU"/>
              <a:t>04.01.2024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 extrusionOk="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8B4AC8FD-C9CE-452A-B7D7-E00537BF4F6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945200" y="624110"/>
            <a:ext cx="6589200" cy="1280890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F1BF1A-3729-4E02-891B-5177FE8FFAC9}" type="datetimeFigureOut">
              <a:rPr lang="ru-RU"/>
              <a:t>04.01.2024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 extrusionOk="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B4AC8FD-C9CE-452A-B7D7-E00537BF4F6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F1BF1A-3729-4E02-891B-5177FE8FFAC9}" type="datetimeFigureOut">
              <a:rPr lang="ru-RU"/>
              <a:t>04.01.2024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 extrusionOk="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B4AC8FD-C9CE-452A-B7D7-E00537BF4F6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F1BF1A-3729-4E02-891B-5177FE8FFAC9}" type="datetimeFigureOut">
              <a:rPr lang="ru-RU"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 extrusionOk="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B4AC8FD-C9CE-452A-B7D7-E00537BF4F6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F1BF1A-3729-4E02-891B-5177FE8FFAC9}" type="datetimeFigureOut">
              <a:rPr lang="ru-RU"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 extrusionOk="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8B4AC8FD-C9CE-452A-B7D7-E00537BF4F6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 bwMode="auto"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 extrusionOk="0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 extrusionOk="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 extrusionOk="0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 extrusionOk="0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 extrusionOk="0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 extrusionOk="0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 extrusionOk="0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 extrusionOk="0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 extrusionOk="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 extrusionOk="0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 extrusionOk="0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 extrusionOk="0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 bwMode="auto"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 extrusionOk="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 extrusionOk="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 extrusionOk="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 extrusionOk="0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 extrusionOk="0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 extrusionOk="0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 extrusionOk="0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 extrusionOk="0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 extrusionOk="0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 extrusionOk="0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 extrusionOk="0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 extrusionOk="0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 bwMode="auto"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AF1BF1A-3729-4E02-891B-5177FE8FFAC9}" type="datetimeFigureOut">
              <a:rPr lang="ru-RU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8B4AC8FD-C9CE-452A-B7D7-E00537BF4F61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>
        <a:spcBef>
          <a:spcPts val="0"/>
        </a:spcBef>
        <a:buNone/>
        <a:defRPr sz="36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>
        <a:defRPr>
          <a:solidFill>
            <a:schemeClr val="tx2"/>
          </a:solidFill>
        </a:defRPr>
      </a:lvl2pPr>
      <a:lvl3pPr>
        <a:defRPr>
          <a:solidFill>
            <a:schemeClr val="tx2"/>
          </a:solidFill>
        </a:defRPr>
      </a:lvl3pPr>
      <a:lvl4pPr>
        <a:defRPr>
          <a:solidFill>
            <a:schemeClr val="tx2"/>
          </a:solidFill>
        </a:defRPr>
      </a:lvl4pPr>
      <a:lvl5pPr>
        <a:defRPr>
          <a:solidFill>
            <a:schemeClr val="tx2"/>
          </a:solidFill>
        </a:defRPr>
      </a:lvl5pPr>
      <a:lvl6pPr>
        <a:defRPr>
          <a:solidFill>
            <a:schemeClr val="tx2"/>
          </a:solidFill>
        </a:defRPr>
      </a:lvl6pPr>
      <a:lvl7pPr>
        <a:defRPr>
          <a:solidFill>
            <a:schemeClr val="tx2"/>
          </a:solidFill>
        </a:defRPr>
      </a:lvl7pPr>
      <a:lvl8pPr>
        <a:defRPr>
          <a:solidFill>
            <a:schemeClr val="tx2"/>
          </a:solidFill>
        </a:defRPr>
      </a:lvl8pPr>
      <a:lvl9pPr>
        <a:defRPr>
          <a:solidFill>
            <a:schemeClr val="tx2"/>
          </a:solidFill>
        </a:defRPr>
      </a:lvl9pPr>
    </p:titleStyle>
    <p:bodyStyle>
      <a:lvl1pPr marL="342900" indent="-342900" algn="l" defTabSz="4572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8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6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6875" y="789318"/>
            <a:ext cx="8350370" cy="2262781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u="sng">
                <a:solidFill>
                  <a:srgbClr val="7030A0"/>
                </a:solidFill>
                <a:latin typeface="Times New Roman"/>
                <a:cs typeface="Times New Roman"/>
              </a:rPr>
              <a:t>Назвать слова, противоположные по значению.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 b="57704"/>
          <a:stretch/>
        </p:blipFill>
        <p:spPr bwMode="auto">
          <a:xfrm>
            <a:off x="319177" y="2625173"/>
            <a:ext cx="8382727" cy="19468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748121" y="270427"/>
            <a:ext cx="6589200" cy="1280890"/>
          </a:xfrm>
        </p:spPr>
        <p:txBody>
          <a:bodyPr/>
          <a:lstStyle/>
          <a:p>
            <a:pPr>
              <a:defRPr/>
            </a:pPr>
            <a:r>
              <a:rPr lang="ru-RU" b="1" i="1">
                <a:solidFill>
                  <a:srgbClr val="FF0000"/>
                </a:solidFill>
              </a:rPr>
              <a:t>Суд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06507" y="2136706"/>
            <a:ext cx="3927894" cy="3767397"/>
          </a:xfrm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333333"/>
                </a:solidFill>
                <a:latin typeface="YS Text"/>
              </a:rPr>
              <a:t>Суд — орган государственной власти, осуществляющий правосудие в форме рассмотрения и разрешения уголовных, гражданских, административных и иных категорий дел в установленном законом конкретного государства процессуальном порядке.</a:t>
            </a:r>
            <a:endParaRPr lang="ru-RU"/>
          </a:p>
        </p:txBody>
      </p:sp>
      <p:pic>
        <p:nvPicPr>
          <p:cNvPr id="5" name="Рисунок 4" descr="https://tverigrad.ru/wp-content/uploads/2015/03/%D0%A1%D1%83%D0%B4.Movie_.jpg"/>
          <p:cNvPicPr/>
          <p:nvPr/>
        </p:nvPicPr>
        <p:blipFill>
          <a:blip r:embed="rId2"/>
          <a:stretch/>
        </p:blipFill>
        <p:spPr bwMode="auto">
          <a:xfrm>
            <a:off x="569343" y="2263686"/>
            <a:ext cx="3354329" cy="27827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</p:nvPr>
        </p:nvGraphicFramePr>
        <p:xfrm>
          <a:off x="129397" y="-1"/>
          <a:ext cx="8945592" cy="7150608"/>
        </p:xfrm>
        <a:graphic>
          <a:graphicData uri="http://schemas.openxmlformats.org/drawingml/2006/table">
            <a:tbl>
              <a:tblPr firstRow="1" firstCol="1" bandRow="1"/>
              <a:tblGrid>
                <a:gridCol w="3280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4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6823"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Правоохранительные органы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70" marR="5847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Функции правоохранительных органов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70" marR="5847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0235">
                <a:tc>
                  <a:txBody>
                    <a:bodyPr/>
                    <a:lstStyle/>
                    <a:p>
                      <a:pPr algn="just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70" marR="5847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Надзирает за соблюдением законов и представляет интересы государства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70" marR="5847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13647">
                <a:tc>
                  <a:txBody>
                    <a:bodyPr/>
                    <a:lstStyle/>
                    <a:p>
                      <a:pPr algn="just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70" marR="5847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Борется с терроризмом, шпионажем и другими преступлениями против государства.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70" marR="5847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0235">
                <a:tc>
                  <a:txBody>
                    <a:bodyPr/>
                    <a:lstStyle/>
                    <a:p>
                      <a:pPr algn="just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70" marR="5847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Следит за законностью перемещений товаров и лиц через границу.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70" marR="5847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6823">
                <a:tc>
                  <a:txBody>
                    <a:bodyPr/>
                    <a:lstStyle/>
                    <a:p>
                      <a:pPr algn="just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70" marR="5847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Осуществляет правосудие.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70" marR="5847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0235">
                <a:tc>
                  <a:txBody>
                    <a:bodyPr/>
                    <a:lstStyle/>
                    <a:p>
                      <a:pPr algn="just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70" marR="5847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Следят за общественным порядком, борются с правонарушениями.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70" marR="5847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148619" y="904312"/>
            <a:ext cx="3260785" cy="8646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600"/>
              <a:t>Прокуратура</a:t>
            </a:r>
            <a:endParaRPr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0" y="2313845"/>
            <a:ext cx="3409404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/>
              <a:t>ФСБ</a:t>
            </a:r>
            <a:endParaRPr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-1" y="3773123"/>
            <a:ext cx="3409405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600"/>
              <a:t>Таможня</a:t>
            </a:r>
            <a:endParaRPr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-1" y="4955079"/>
            <a:ext cx="3409404" cy="7209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600"/>
              <a:t>Суд</a:t>
            </a:r>
            <a:endParaRPr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0" y="5943600"/>
            <a:ext cx="3409405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/>
              <a:t>Полиция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zags-kusa.eps74.ru/Storage/Image/PublicationItem/Image/big/121/zag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/>
        </p:blipFill>
        <p:spPr bwMode="auto">
          <a:xfrm>
            <a:off x="353682" y="1690688"/>
            <a:ext cx="4623760" cy="4132762"/>
          </a:xfrm>
          <a:prstGeom prst="rect">
            <a:avLst/>
          </a:prstGeom>
          <a:noFill/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 bwMode="auto"/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ru-RU" sz="4400"/>
              <a:t>ЗАГС-запись актов гражданского состояния( регистрация браков, рождений, смертей).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471210" y="435776"/>
            <a:ext cx="6445768" cy="1327541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1"/>
          </p:nvPr>
        </p:nvSpPr>
        <p:spPr bwMode="auto">
          <a:xfrm>
            <a:off x="6131859" y="2789611"/>
            <a:ext cx="2805107" cy="388013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>
                <a:solidFill>
                  <a:srgbClr val="333333"/>
                </a:solidFill>
                <a:latin typeface="Neue Haas Unica W1G"/>
              </a:rPr>
              <a:t>Пенсионный фонд — это организация, которая занимается социальной поддержкой граждан, в основном начисляет пенсии по старости или инвалидности. </a:t>
            </a:r>
          </a:p>
          <a:p>
            <a:pPr>
              <a:defRPr/>
            </a:pPr>
            <a:endParaRPr lang="ru-RU">
              <a:solidFill>
                <a:srgbClr val="333333"/>
              </a:solidFill>
              <a:latin typeface="Neue Haas Unica W1G"/>
            </a:endParaRPr>
          </a:p>
        </p:txBody>
      </p:sp>
      <p:pic>
        <p:nvPicPr>
          <p:cNvPr id="1026" name="Picture 2" descr="http://photos.wikimapia.org/p/00/07/44/92/60_full.jpg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826152" y="2253748"/>
            <a:ext cx="4696760" cy="352257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845347" y="218669"/>
            <a:ext cx="6589200" cy="128089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i="1">
                <a:solidFill>
                  <a:srgbClr val="FF0000"/>
                </a:solidFill>
              </a:rPr>
              <a:t>Главная задача пенсионного фонда </a:t>
            </a:r>
            <a:r>
              <a:rPr lang="ru-RU"/>
              <a:t>— выплаты пенсий и социальных пособий. К ним относятся:</a:t>
            </a:r>
            <a:br>
              <a:rPr lang="ru-RU"/>
            </a:b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1942416" y="2136706"/>
            <a:ext cx="6364822" cy="3767397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endParaRPr lang="ru-RU"/>
          </a:p>
          <a:p>
            <a:pPr>
              <a:defRPr/>
            </a:pPr>
            <a:r>
              <a:rPr lang="ru-RU" sz="2200"/>
              <a:t>пенсии по старости, инвалидности, потере кормильца;</a:t>
            </a:r>
            <a:endParaRPr/>
          </a:p>
          <a:p>
            <a:pPr>
              <a:defRPr/>
            </a:pPr>
            <a:r>
              <a:rPr lang="ru-RU" sz="2200"/>
              <a:t>пенсии госслужащим и военным;</a:t>
            </a:r>
            <a:endParaRPr/>
          </a:p>
          <a:p>
            <a:pPr>
              <a:defRPr/>
            </a:pPr>
            <a:r>
              <a:rPr lang="ru-RU" sz="2200"/>
              <a:t>социальные доплаты пенсионерам, если пенсия меньше прожиточного минимума;</a:t>
            </a:r>
            <a:endParaRPr/>
          </a:p>
          <a:p>
            <a:pPr>
              <a:defRPr/>
            </a:pPr>
            <a:r>
              <a:rPr lang="ru-RU" sz="2200"/>
              <a:t>пенсионные накопления;</a:t>
            </a:r>
            <a:endParaRPr/>
          </a:p>
          <a:p>
            <a:pPr>
              <a:defRPr/>
            </a:pPr>
            <a:r>
              <a:rPr lang="ru-RU" sz="2200"/>
              <a:t>материнский капитал;</a:t>
            </a:r>
            <a:endParaRPr/>
          </a:p>
          <a:p>
            <a:pPr>
              <a:defRPr/>
            </a:pPr>
            <a:r>
              <a:rPr lang="ru-RU" sz="2200"/>
              <a:t>социальные выплаты ветеранам, инвалидам, героям и другим категориям граждан;</a:t>
            </a:r>
            <a:endParaRPr/>
          </a:p>
          <a:p>
            <a:pPr>
              <a:defRPr/>
            </a:pPr>
            <a:r>
              <a:rPr lang="ru-RU" sz="2200"/>
              <a:t>адресная помощь пенсионерам, если их доход меньше прожиточного минимума;</a:t>
            </a:r>
            <a:endParaRPr/>
          </a:p>
          <a:p>
            <a:pPr>
              <a:defRPr/>
            </a:pPr>
            <a:r>
              <a:rPr lang="ru-RU" sz="2200"/>
              <a:t>пособия на детей.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 bwMode="auto">
          <a:xfrm>
            <a:off x="5473968" y="1969150"/>
            <a:ext cx="3556494" cy="3767397"/>
          </a:xfrm>
        </p:spPr>
        <p:txBody>
          <a:bodyPr>
            <a:normAutofit fontScale="92500"/>
          </a:bodyPr>
          <a:lstStyle/>
          <a:p>
            <a:pPr marL="0" indent="0">
              <a:buNone/>
              <a:defRPr/>
            </a:pPr>
            <a:r>
              <a:rPr lang="ru-RU">
                <a:solidFill>
                  <a:srgbClr val="333333"/>
                </a:solidFill>
                <a:latin typeface="YS Text"/>
              </a:rPr>
              <a:t>Отвечает за меры социальной поддержки, выплаты, социальные и реабилитационные услуги гражданам, находящимся в трудной жизненной ситуации. Он занимается профилактикой безнадзорности несовершеннолетних, устраивает детей, лишившихся родителей, в семью. Ведомство также помогает в поиске работы, занимается охраной труда.</a:t>
            </a: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121916" y="397616"/>
            <a:ext cx="4828450" cy="1347333"/>
          </a:xfrm>
          <a:prstGeom prst="rect">
            <a:avLst/>
          </a:prstGeom>
        </p:spPr>
      </p:pic>
      <p:pic>
        <p:nvPicPr>
          <p:cNvPr id="2050" name="Picture 2" descr="https://avatars.mds.yandex.net/get-altay/1545421/2a0000016b9e19e36a47670c8fb8bbb00b32/XXXL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70733" y="2000003"/>
            <a:ext cx="4940924" cy="370569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3493593" name="Title 1"/>
          <p:cNvSpPr>
            <a:spLocks noGrp="1"/>
          </p:cNvSpPr>
          <p:nvPr>
            <p:ph type="title"/>
          </p:nvPr>
        </p:nvSpPr>
        <p:spPr bwMode="auto">
          <a:xfrm>
            <a:off x="1317976" y="188640"/>
            <a:ext cx="7634806" cy="128088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b="1" dirty="0">
                <a:solidFill>
                  <a:srgbClr val="7030A0"/>
                </a:solidFill>
              </a:rPr>
              <a:t> </a:t>
            </a:r>
            <a:r>
              <a:rPr lang="ru-RU" sz="27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 </a:t>
            </a:r>
            <a:r>
              <a:rPr lang="ru-RU" sz="2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представлены буквы, из которых нужно составить семь слов, имеющих отношение к нашему государству, составьте эти слова и из оставшихся букв составьте еще одно слово.</a:t>
            </a:r>
            <a:endParaRPr sz="27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2305562"/>
              </p:ext>
            </p:extLst>
          </p:nvPr>
        </p:nvGraphicFramePr>
        <p:xfrm>
          <a:off x="1043606" y="2348880"/>
          <a:ext cx="7416823" cy="2736303"/>
        </p:xfrm>
        <a:graphic>
          <a:graphicData uri="http://schemas.openxmlformats.org/drawingml/2006/table">
            <a:tbl>
              <a:tblPr/>
              <a:tblGrid>
                <a:gridCol w="741451">
                  <a:extLst>
                    <a:ext uri="{9D8B030D-6E8A-4147-A177-3AD203B41FA5}">
                      <a16:colId xmlns:a16="http://schemas.microsoft.com/office/drawing/2014/main" val="3979735637"/>
                    </a:ext>
                  </a:extLst>
                </a:gridCol>
                <a:gridCol w="741451">
                  <a:extLst>
                    <a:ext uri="{9D8B030D-6E8A-4147-A177-3AD203B41FA5}">
                      <a16:colId xmlns:a16="http://schemas.microsoft.com/office/drawing/2014/main" val="1635979195"/>
                    </a:ext>
                  </a:extLst>
                </a:gridCol>
                <a:gridCol w="741451">
                  <a:extLst>
                    <a:ext uri="{9D8B030D-6E8A-4147-A177-3AD203B41FA5}">
                      <a16:colId xmlns:a16="http://schemas.microsoft.com/office/drawing/2014/main" val="508097176"/>
                    </a:ext>
                  </a:extLst>
                </a:gridCol>
                <a:gridCol w="741451">
                  <a:extLst>
                    <a:ext uri="{9D8B030D-6E8A-4147-A177-3AD203B41FA5}">
                      <a16:colId xmlns:a16="http://schemas.microsoft.com/office/drawing/2014/main" val="305481393"/>
                    </a:ext>
                  </a:extLst>
                </a:gridCol>
                <a:gridCol w="741451">
                  <a:extLst>
                    <a:ext uri="{9D8B030D-6E8A-4147-A177-3AD203B41FA5}">
                      <a16:colId xmlns:a16="http://schemas.microsoft.com/office/drawing/2014/main" val="2563331158"/>
                    </a:ext>
                  </a:extLst>
                </a:gridCol>
                <a:gridCol w="741451">
                  <a:extLst>
                    <a:ext uri="{9D8B030D-6E8A-4147-A177-3AD203B41FA5}">
                      <a16:colId xmlns:a16="http://schemas.microsoft.com/office/drawing/2014/main" val="1752924770"/>
                    </a:ext>
                  </a:extLst>
                </a:gridCol>
                <a:gridCol w="741451">
                  <a:extLst>
                    <a:ext uri="{9D8B030D-6E8A-4147-A177-3AD203B41FA5}">
                      <a16:colId xmlns:a16="http://schemas.microsoft.com/office/drawing/2014/main" val="2121433655"/>
                    </a:ext>
                  </a:extLst>
                </a:gridCol>
                <a:gridCol w="742222">
                  <a:extLst>
                    <a:ext uri="{9D8B030D-6E8A-4147-A177-3AD203B41FA5}">
                      <a16:colId xmlns:a16="http://schemas.microsoft.com/office/drawing/2014/main" val="599486203"/>
                    </a:ext>
                  </a:extLst>
                </a:gridCol>
                <a:gridCol w="742222">
                  <a:extLst>
                    <a:ext uri="{9D8B030D-6E8A-4147-A177-3AD203B41FA5}">
                      <a16:colId xmlns:a16="http://schemas.microsoft.com/office/drawing/2014/main" val="2366802943"/>
                    </a:ext>
                  </a:extLst>
                </a:gridCol>
                <a:gridCol w="742222">
                  <a:extLst>
                    <a:ext uri="{9D8B030D-6E8A-4147-A177-3AD203B41FA5}">
                      <a16:colId xmlns:a16="http://schemas.microsoft.com/office/drawing/2014/main" val="669697556"/>
                    </a:ext>
                  </a:extLst>
                </a:gridCol>
              </a:tblGrid>
              <a:tr h="517679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</a:rPr>
                        <a:t>О</a:t>
                      </a:r>
                      <a:endParaRPr lang="ru-RU" b="1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</a:rPr>
                        <a:t>Н</a:t>
                      </a:r>
                      <a:endParaRPr lang="ru-RU" b="1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С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Т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И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Т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Я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К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С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Ф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101102"/>
                  </a:ext>
                </a:extLst>
              </a:tr>
              <a:tr h="517679"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Л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</a:rPr>
                        <a:t>А</a:t>
                      </a:r>
                      <a:endParaRPr lang="ru-RU" b="1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</a:rPr>
                        <a:t>У</a:t>
                      </a:r>
                      <a:endParaRPr lang="ru-RU" b="1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</a:rPr>
                        <a:t>Ц</a:t>
                      </a:r>
                      <a:endParaRPr lang="ru-RU" b="1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Г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Е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Р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Б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Г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Я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566931"/>
                  </a:ext>
                </a:extLst>
              </a:tr>
              <a:tr h="517679"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И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Р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П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</a:rPr>
                        <a:t>Г</a:t>
                      </a:r>
                      <a:endParaRPr lang="ru-RU" b="1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</a:rPr>
                        <a:t>С</a:t>
                      </a:r>
                      <a:endParaRPr lang="ru-RU" b="1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</a:rPr>
                        <a:t>Е</a:t>
                      </a:r>
                      <a:endParaRPr lang="ru-RU" b="1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Л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С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Е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Р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0336045"/>
                  </a:ext>
                </a:extLst>
              </a:tr>
              <a:tr h="517679"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И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О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И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</a:rPr>
                        <a:t>Т</a:t>
                      </a:r>
                      <a:endParaRPr lang="ru-RU" b="1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</a:rPr>
                        <a:t>З</a:t>
                      </a:r>
                      <a:endParaRPr lang="ru-RU" b="1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</a:rPr>
                        <a:t>О</a:t>
                      </a:r>
                      <a:endParaRPr lang="ru-RU" b="1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</a:rPr>
                        <a:t>М</a:t>
                      </a:r>
                      <a:endParaRPr lang="ru-RU" b="1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</a:rPr>
                        <a:t>Н</a:t>
                      </a:r>
                      <a:endParaRPr lang="ru-RU" b="1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А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46627"/>
                  </a:ext>
                </a:extLst>
              </a:tr>
              <a:tr h="665587"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Ц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О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И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Д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Е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Н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Т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</a:rPr>
                        <a:t>И</a:t>
                      </a:r>
                      <a:endParaRPr lang="ru-RU" b="1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</a:rPr>
                        <a:t>Л</a:t>
                      </a:r>
                      <a:endParaRPr lang="ru-RU" b="1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6527841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62100" y="3851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524849" y="221297"/>
            <a:ext cx="9144262" cy="295220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>
                <a:latin typeface="Times New Roman"/>
                <a:ea typeface="Times New Roman"/>
              </a:rPr>
              <a:t>  </a:t>
            </a:r>
            <a:r>
              <a:rPr lang="ru-RU">
                <a:solidFill>
                  <a:srgbClr val="FF0000"/>
                </a:solidFill>
                <a:latin typeface="Times New Roman"/>
                <a:ea typeface="Times New Roman"/>
              </a:rPr>
              <a:t>«Исполнительные органы государственной власти города».</a:t>
            </a:r>
            <a:endParaRPr lang="ru-RU" sz="4000">
              <a:solidFill>
                <a:srgbClr val="FF0000"/>
              </a:solidFill>
            </a:endParaRPr>
          </a:p>
        </p:txBody>
      </p:sp>
      <p:pic>
        <p:nvPicPr>
          <p:cNvPr id="1028" name="Picture 4" descr="https://avatars.mds.yandex.net/get-altay/963534/2a00000161ba0a6791560e8163c90c913c7d/XXXL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698749" y="3221130"/>
            <a:ext cx="4633818" cy="308385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893443" y="227295"/>
            <a:ext cx="6589199" cy="128089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solidFill>
                  <a:srgbClr val="C00000"/>
                </a:solidFill>
                <a:latin typeface="Arial"/>
              </a:rPr>
              <a:t>Администрация местного самоуправления</a:t>
            </a:r>
            <a:r>
              <a:rPr lang="ru-RU">
                <a:solidFill>
                  <a:srgbClr val="C00000"/>
                </a:solidFill>
                <a:latin typeface="Arial"/>
              </a:rPr>
              <a:t> — </a:t>
            </a:r>
            <a:r>
              <a:rPr lang="ru-RU">
                <a:solidFill>
                  <a:srgbClr val="202122"/>
                </a:solidFill>
                <a:latin typeface="Arial"/>
              </a:rPr>
              <a:t>исполнительно-распорядительный орган в системе </a:t>
            </a:r>
            <a:r>
              <a:rPr lang="ru-RU">
                <a:solidFill>
                  <a:schemeClr val="tx1"/>
                </a:solidFill>
                <a:latin typeface="Arial"/>
              </a:rPr>
              <a:t>местного самоуправления.</a:t>
            </a:r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Picture 4" descr="https://avatars.mds.yandex.net/get-altay/963534/2a00000161ba0a6791560e8163c90c913c7d/XXXL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562045" y="3774141"/>
            <a:ext cx="4633818" cy="308385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370181" y="218027"/>
            <a:ext cx="7057826" cy="3777622"/>
          </a:xfrm>
        </p:spPr>
        <p:txBody>
          <a:bodyPr/>
          <a:lstStyle/>
          <a:p>
            <a:pPr>
              <a:defRPr/>
            </a:pPr>
            <a:r>
              <a:rPr lang="ru-RU"/>
              <a:t>Исполнительную власть в Тверской области осуществляют Правительство Тверской области – постоянно действующий высший исполнительный орган государственной власти Тверской области.</a:t>
            </a:r>
            <a:endParaRPr/>
          </a:p>
          <a:p>
            <a:pPr>
              <a:defRPr/>
            </a:pPr>
            <a:r>
              <a:rPr lang="ru-RU">
                <a:solidFill>
                  <a:srgbClr val="222222"/>
                </a:solidFill>
              </a:rPr>
              <a:t>Губернатор Тверской области является высшим должностным лицом области, возглавляет Правительство области и руководит его работой. Избирается гражданами Российской Федерации, проживающими на территории области, на срок пять лет. </a:t>
            </a:r>
            <a:endParaRPr lang="ru-RU"/>
          </a:p>
          <a:p>
            <a:pPr>
              <a:defRPr/>
            </a:pPr>
            <a:endParaRPr lang="ru-RU"/>
          </a:p>
        </p:txBody>
      </p:sp>
      <p:pic>
        <p:nvPicPr>
          <p:cNvPr id="2050" name="Picture 2" descr="https://static.mk.ru/upload/entities/2020/06/12/08/articles/facebookPicture/81/1e/52/2e/da7da883c5709dbd3f78ede6eea2e479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158934" y="3691291"/>
            <a:ext cx="4026205" cy="268413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86596" y="149793"/>
            <a:ext cx="8557404" cy="566527"/>
          </a:xfrm>
        </p:spPr>
        <p:txBody>
          <a:bodyPr>
            <a:noAutofit/>
          </a:bodyPr>
          <a:lstStyle/>
          <a:p>
            <a:pPr marL="228600" indent="-228600">
              <a:spcBef>
                <a:spcPts val="1000"/>
              </a:spcBef>
              <a:defRPr/>
            </a:pPr>
            <a:r>
              <a:rPr lang="ru-RU" sz="2800">
                <a:solidFill>
                  <a:srgbClr val="FF0000"/>
                </a:solidFill>
                <a:latin typeface="Crc-B"/>
                <a:ea typeface="+mn-ea"/>
                <a:cs typeface="+mn-cs"/>
              </a:rPr>
              <a:t>Полномочия органов местного самоуправления</a:t>
            </a:r>
            <a:r>
              <a:rPr lang="ru-RU" sz="2800">
                <a:solidFill>
                  <a:srgbClr val="333333"/>
                </a:solidFill>
                <a:latin typeface="Crc-B"/>
                <a:ea typeface="+mn-ea"/>
                <a:cs typeface="+mn-cs"/>
              </a:rPr>
              <a:t/>
            </a:r>
            <a:br>
              <a:rPr lang="ru-RU" sz="2800">
                <a:solidFill>
                  <a:srgbClr val="333333"/>
                </a:solidFill>
                <a:latin typeface="Crc-B"/>
                <a:ea typeface="+mn-ea"/>
                <a:cs typeface="+mn-cs"/>
              </a:rPr>
            </a:br>
            <a:endParaRPr lang="ru-RU" sz="280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655608" y="1242203"/>
            <a:ext cx="5688322" cy="3519577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  <a:defRPr/>
            </a:pPr>
            <a:r>
              <a:rPr lang="ru-RU" sz="2000">
                <a:solidFill>
                  <a:srgbClr val="333333"/>
                </a:solidFill>
                <a:latin typeface="Crc"/>
              </a:rPr>
              <a:t>Разработка и утверждение устава и символов муниципального образования.</a:t>
            </a:r>
            <a:endParaRPr/>
          </a:p>
          <a:p>
            <a:pPr>
              <a:buFont typeface="+mj-lt"/>
              <a:buAutoNum type="arabicPeriod"/>
              <a:defRPr/>
            </a:pPr>
            <a:r>
              <a:rPr lang="ru-RU" sz="2000">
                <a:solidFill>
                  <a:srgbClr val="333333"/>
                </a:solidFill>
                <a:latin typeface="Crc"/>
              </a:rPr>
              <a:t>Создание муниципальных предприятий и обеспечение их функционирования.</a:t>
            </a:r>
            <a:endParaRPr/>
          </a:p>
          <a:p>
            <a:pPr>
              <a:buFont typeface="+mj-lt"/>
              <a:buAutoNum type="arabicPeriod"/>
              <a:defRPr/>
            </a:pPr>
            <a:r>
              <a:rPr lang="ru-RU" sz="2000">
                <a:solidFill>
                  <a:srgbClr val="333333"/>
                </a:solidFill>
                <a:latin typeface="Crc"/>
              </a:rPr>
              <a:t>Организация и проведение  местных выборов.</a:t>
            </a:r>
            <a:endParaRPr/>
          </a:p>
          <a:p>
            <a:pPr>
              <a:buFont typeface="+mj-lt"/>
              <a:buAutoNum type="arabicPeriod"/>
              <a:defRPr/>
            </a:pPr>
            <a:r>
              <a:rPr lang="ru-RU" sz="2000">
                <a:solidFill>
                  <a:srgbClr val="333333"/>
                </a:solidFill>
                <a:latin typeface="Crc"/>
              </a:rPr>
              <a:t>Сбор экономической и социальной статистики и предоставление ее в вышестоящие органы  власти.</a:t>
            </a:r>
            <a:endParaRPr/>
          </a:p>
          <a:p>
            <a:pPr>
              <a:buFont typeface="+mj-lt"/>
              <a:buAutoNum type="arabicPeriod"/>
              <a:defRPr/>
            </a:pPr>
            <a:r>
              <a:rPr lang="ru-RU" sz="2000">
                <a:solidFill>
                  <a:srgbClr val="333333"/>
                </a:solidFill>
                <a:latin typeface="Crc"/>
              </a:rPr>
              <a:t>Реализация программ развития местной инфраструктуры.</a:t>
            </a:r>
            <a:endParaRPr/>
          </a:p>
          <a:p>
            <a:pPr>
              <a:buFont typeface="+mj-lt"/>
              <a:buAutoNum type="arabicPeriod"/>
              <a:defRPr/>
            </a:pPr>
            <a:r>
              <a:rPr lang="ru-RU" sz="2000">
                <a:solidFill>
                  <a:srgbClr val="333333"/>
                </a:solidFill>
                <a:latin typeface="Crc"/>
              </a:rPr>
              <a:t>Организация работы местных СМИ для информирования граждан о текущих событиях.</a:t>
            </a:r>
            <a:endParaRPr/>
          </a:p>
          <a:p>
            <a:pPr>
              <a:buFont typeface="+mj-lt"/>
              <a:buAutoNum type="arabicPeriod"/>
              <a:defRPr/>
            </a:pPr>
            <a:r>
              <a:rPr lang="ru-RU" sz="2000">
                <a:solidFill>
                  <a:srgbClr val="333333"/>
                </a:solidFill>
                <a:latin typeface="Crc"/>
              </a:rPr>
              <a:t>Управление муниципальным бюджетом.</a:t>
            </a:r>
            <a:endParaRPr/>
          </a:p>
          <a:p>
            <a:pPr>
              <a:defRPr/>
            </a:pPr>
            <a:endParaRPr lang="ru-RU" sz="240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6406837" y="3727555"/>
            <a:ext cx="2441275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/>
              <a:t>Глава г. Твери Руденя И.М.</a:t>
            </a:r>
            <a:endParaRPr/>
          </a:p>
        </p:txBody>
      </p:sp>
      <p:pic>
        <p:nvPicPr>
          <p:cNvPr id="3074" name="Picture 2" descr="https://static.mk.ru/upload/entities/2020/06/12/08/articles/facebookPicture/81/1e/52/2e/da7da883c5709dbd3f78ede6eea2e479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6412941" y="1655803"/>
            <a:ext cx="2478303" cy="165220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К структурным элементам местной администрации, как правило, относятся: 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4684494"/>
            <a:ext cx="2304256" cy="64633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t>2) аппарат администрации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85408" y="1582633"/>
            <a:ext cx="2232248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t>3) департаменты, управления, комитеты;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12160" y="4869160"/>
            <a:ext cx="2664296" cy="147732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t>4) территориальные (районные) структурные единицы местной администрации.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628800"/>
            <a:ext cx="2088232" cy="175432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+mn-ea"/>
                <a:cs typeface="+mn-cs"/>
              </a:rPr>
              <a:t>1) руководящее звено (глава местной администрации и его заместители); </a:t>
            </a:r>
          </a:p>
        </p:txBody>
      </p:sp>
      <p:pic>
        <p:nvPicPr>
          <p:cNvPr id="9" name="Picture 4" descr="https://avatars.mds.yandex.net/get-altay/963534/2a00000161ba0a6791560e8163c90c913c7d/XXXL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930709" y="2288957"/>
            <a:ext cx="2691733" cy="17913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64803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belinskij.pnzreg.ru/upload/iblock/ccb/ccb2262a644caf48be5f2901003f1e4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/>
        </p:blipFill>
        <p:spPr bwMode="auto">
          <a:xfrm>
            <a:off x="452232" y="1431985"/>
            <a:ext cx="4050222" cy="2701466"/>
          </a:xfrm>
          <a:prstGeom prst="rect">
            <a:avLst/>
          </a:prstGeom>
          <a:noFill/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743995" y="274321"/>
            <a:ext cx="3968684" cy="623098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/>
              <a:t>Многофункциональный центр (МФЦ) - это организация учрежденная органом власти субъекта для оказания населению и юридическим лицам комплекса государственных и муниципальных услуг в режиме «одного окна», в максимально комфортных условиях.</a:t>
            </a:r>
            <a:endParaRPr/>
          </a:p>
          <a:p>
            <a:pPr>
              <a:defRPr/>
            </a:pPr>
            <a:r>
              <a:rPr lang="ru-RU"/>
              <a:t>МФЦ обеспечивает эффективное взаимодействие между гражданами и органами исполнительной власти в одном месте, быстро и в удобное время.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52549" y="365126"/>
            <a:ext cx="9577250" cy="1325563"/>
          </a:xfrm>
        </p:spPr>
        <p:txBody>
          <a:bodyPr/>
          <a:lstStyle/>
          <a:p>
            <a:pPr>
              <a:defRPr/>
            </a:pPr>
            <a:r>
              <a:rPr lang="ru-RU" b="1">
                <a:solidFill>
                  <a:srgbClr val="FF0000"/>
                </a:solidFill>
                <a:latin typeface="Times New Roman"/>
                <a:ea typeface="Times New Roman"/>
              </a:rPr>
              <a:t>Чем занимаются полицейские?</a:t>
            </a:r>
            <a:r>
              <a:rPr lang="ru-RU" sz="400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4000">
                <a:solidFill>
                  <a:srgbClr val="FF0000"/>
                </a:solidFill>
                <a:latin typeface="Times New Roman"/>
                <a:ea typeface="Times New Roman"/>
              </a:rPr>
            </a:br>
            <a:endParaRPr lang="ru-RU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11419" y="1380224"/>
            <a:ext cx="4830792" cy="463238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>
                <a:solidFill>
                  <a:srgbClr val="000000"/>
                </a:solidFill>
                <a:latin typeface="Times New Roman"/>
                <a:ea typeface="Times New Roman"/>
              </a:rPr>
              <a:t>Главная задача полицейского – поддержание правопорядка. </a:t>
            </a:r>
            <a:endParaRPr/>
          </a:p>
          <a:p>
            <a:pPr>
              <a:defRPr/>
            </a:pPr>
            <a:r>
              <a:rPr lang="ru-RU">
                <a:solidFill>
                  <a:srgbClr val="000000"/>
                </a:solidFill>
                <a:latin typeface="Times New Roman"/>
                <a:ea typeface="Times New Roman"/>
              </a:rPr>
              <a:t>Но в полиции работают не только «участковые», там много специальных подразделений, занимающихся разными видами правонарушений:</a:t>
            </a:r>
            <a:endParaRPr lang="ru-RU">
              <a:latin typeface="Times New Roman"/>
              <a:ea typeface="Times New Roman"/>
            </a:endParaRPr>
          </a:p>
          <a:p>
            <a:pPr>
              <a:lnSpc>
                <a:spcPct val="114999"/>
              </a:lnSpc>
              <a:buSzPts val="1000"/>
              <a:buFont typeface="Symbol"/>
              <a:buChar char=""/>
              <a:tabLst>
                <a:tab pos="457200" algn="l"/>
              </a:tabLst>
              <a:defRPr/>
            </a:pPr>
            <a:r>
              <a:rPr lang="ru-RU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налоговая полиция (раскрывает преступления, связанные с налогами),</a:t>
            </a:r>
            <a:endParaRPr lang="ru-RU">
              <a:latin typeface="Calibri"/>
              <a:ea typeface="Calibri"/>
              <a:cs typeface="Times New Roman"/>
            </a:endParaRPr>
          </a:p>
          <a:p>
            <a:pPr>
              <a:lnSpc>
                <a:spcPct val="114999"/>
              </a:lnSpc>
              <a:buSzPts val="1000"/>
              <a:buFont typeface="Symbol"/>
              <a:buChar char=""/>
              <a:tabLst>
                <a:tab pos="457200" algn="l"/>
              </a:tabLst>
              <a:defRPr/>
            </a:pPr>
            <a:r>
              <a:rPr lang="ru-RU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военная полиция (расследует правонарушения среди военных),</a:t>
            </a:r>
            <a:endParaRPr lang="ru-RU">
              <a:latin typeface="Calibri"/>
              <a:ea typeface="Calibri"/>
              <a:cs typeface="Times New Roman"/>
            </a:endParaRPr>
          </a:p>
          <a:p>
            <a:pPr>
              <a:lnSpc>
                <a:spcPct val="114999"/>
              </a:lnSpc>
              <a:buSzPts val="1000"/>
              <a:buFont typeface="Symbol"/>
              <a:buChar char=""/>
              <a:tabLst>
                <a:tab pos="457200" algn="l"/>
              </a:tabLst>
              <a:defRPr/>
            </a:pPr>
            <a:r>
              <a:rPr lang="ru-RU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дорожно-постовая служба (ДПС) и др.</a:t>
            </a:r>
            <a:endParaRPr lang="ru-RU">
              <a:latin typeface="Calibri"/>
              <a:ea typeface="Calibri"/>
              <a:cs typeface="Times New Roman"/>
            </a:endParaRPr>
          </a:p>
          <a:p>
            <a:pPr>
              <a:lnSpc>
                <a:spcPct val="114999"/>
              </a:lnSpc>
              <a:defRPr/>
            </a:pPr>
            <a:endParaRPr lang="ru-RU">
              <a:latin typeface="Calibri"/>
              <a:ea typeface="Calibri"/>
              <a:cs typeface="Times New Roman"/>
            </a:endParaRPr>
          </a:p>
          <a:p>
            <a:pPr>
              <a:defRPr/>
            </a:pPr>
            <a:endParaRPr lang="ru-RU"/>
          </a:p>
        </p:txBody>
      </p:sp>
      <p:pic>
        <p:nvPicPr>
          <p:cNvPr id="7170" name="Picture 2" descr="https://cdn.trinixy.ru/pics5/20141111/police_28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5116408" y="1456879"/>
            <a:ext cx="3528332" cy="354003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Arial"/>
        <a:cs typeface="Arial"/>
      </a:majorFont>
      <a:minorFont>
        <a:latin typeface="Century Gothic"/>
        <a:ea typeface="Arial"/>
        <a:cs typeface="Arial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503</Words>
  <Application>Microsoft Office PowerPoint</Application>
  <DocSecurity>0</DocSecurity>
  <PresentationFormat>Экран (4:3)</PresentationFormat>
  <Paragraphs>115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6" baseType="lpstr">
      <vt:lpstr>Arial</vt:lpstr>
      <vt:lpstr>Calibri</vt:lpstr>
      <vt:lpstr>Century Gothic</vt:lpstr>
      <vt:lpstr>Crc</vt:lpstr>
      <vt:lpstr>Crc-B</vt:lpstr>
      <vt:lpstr>Neue Haas Unica W1G</vt:lpstr>
      <vt:lpstr>Symbol</vt:lpstr>
      <vt:lpstr>Times New Roman</vt:lpstr>
      <vt:lpstr>Wingdings 3</vt:lpstr>
      <vt:lpstr>YS Text</vt:lpstr>
      <vt:lpstr>Легкий дым</vt:lpstr>
      <vt:lpstr>Назвать слова, противоположные по значению. </vt:lpstr>
      <vt:lpstr> В таблице представлены буквы, из которых нужно составить семь слов, имеющих отношение к нашему государству, составьте эти слова и из оставшихся букв составьте еще одно слово.</vt:lpstr>
      <vt:lpstr>  «Исполнительные органы государственной власти города».</vt:lpstr>
      <vt:lpstr>Администрация местного самоуправления — исполнительно-распорядительный орган в системе местного самоуправления.</vt:lpstr>
      <vt:lpstr>Презентация PowerPoint</vt:lpstr>
      <vt:lpstr>Полномочия органов местного самоуправления </vt:lpstr>
      <vt:lpstr>К структурным элементам местной администрации, как правило, относятся: </vt:lpstr>
      <vt:lpstr>Презентация PowerPoint</vt:lpstr>
      <vt:lpstr>Чем занимаются полицейские? </vt:lpstr>
      <vt:lpstr>Суд</vt:lpstr>
      <vt:lpstr>Презентация PowerPoint</vt:lpstr>
      <vt:lpstr>Презентация PowerPoint</vt:lpstr>
      <vt:lpstr>Презентация PowerPoint</vt:lpstr>
      <vt:lpstr>Главная задача пенсионного фонда — выплаты пенсий и социальных пособий. К ним относятся: 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понятия департамент</dc:title>
  <dc:subject/>
  <dc:creator>Надежда</dc:creator>
  <cp:keywords/>
  <dc:description/>
  <cp:lastModifiedBy>Пользователь</cp:lastModifiedBy>
  <cp:revision>33</cp:revision>
  <dcterms:created xsi:type="dcterms:W3CDTF">2022-02-21T15:45:36Z</dcterms:created>
  <dcterms:modified xsi:type="dcterms:W3CDTF">2024-01-04T16:03:00Z</dcterms:modified>
  <cp:category/>
  <dc:identifier/>
  <cp:contentStatus/>
  <dc:language/>
  <cp:version/>
</cp:coreProperties>
</file>