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media/image40.jpg" ContentType="image/png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8" r:id="rId2"/>
    <p:sldId id="259" r:id="rId3"/>
    <p:sldId id="260" r:id="rId4"/>
    <p:sldId id="262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71" r:id="rId13"/>
    <p:sldId id="269" r:id="rId14"/>
    <p:sldId id="270" r:id="rId15"/>
    <p:sldId id="272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Светлый стиль 2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64" autoAdjust="0"/>
    <p:restoredTop sz="94660"/>
  </p:normalViewPr>
  <p:slideViewPr>
    <p:cSldViewPr snapToGrid="0">
      <p:cViewPr varScale="1">
        <p:scale>
          <a:sx n="70" d="100"/>
          <a:sy n="70" d="100"/>
        </p:scale>
        <p:origin x="62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56126D0-9294-447B-B7A4-7B9FAF39A53C}" type="doc">
      <dgm:prSet loTypeId="urn:microsoft.com/office/officeart/2008/layout/AlternatingHexagons" loCatId="list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70675BD-185E-4332-8BB1-C8A62496AE62}">
      <dgm:prSet phldrT="[Текст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15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49FD771-902E-4FF5-91C4-AE98F3E6D063}" type="parTrans" cxnId="{52765E88-C0D9-4093-9643-629FC61EAA5F}">
      <dgm:prSet/>
      <dgm:spPr/>
      <dgm:t>
        <a:bodyPr/>
        <a:lstStyle/>
        <a:p>
          <a:endParaRPr lang="ru-RU"/>
        </a:p>
      </dgm:t>
    </dgm:pt>
    <dgm:pt modelId="{4B016316-4631-46A2-8E85-5CF80DEADF25}" type="sibTrans" cxnId="{52765E88-C0D9-4093-9643-629FC61EAA5F}">
      <dgm:prSet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ru-RU" sz="1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 ПОЕЗДКА</a:t>
          </a:r>
        </a:p>
        <a:p>
          <a:r>
            <a:rPr lang="ru-RU" sz="1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5 НОВЫХ ЭКПОНАТОВ В МУЗЕЕ</a:t>
          </a:r>
          <a:endParaRPr lang="ru-RU" sz="1400" b="1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ED9066A-D935-4145-B736-618630547117}">
      <dgm:prSet phldrT="[Текст]" custT="1"/>
      <dgm:spPr/>
      <dgm:t>
        <a:bodyPr/>
        <a:lstStyle/>
        <a:p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КОЛИЧЕСТВО МЕРОПРИЯТИЙ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2DE666E-4760-4FE3-B898-3B155A097D1E}" type="parTrans" cxnId="{9F271DDB-F0DE-4FCC-9E07-9FC211D5E9FA}">
      <dgm:prSet/>
      <dgm:spPr/>
      <dgm:t>
        <a:bodyPr/>
        <a:lstStyle/>
        <a:p>
          <a:endParaRPr lang="ru-RU"/>
        </a:p>
      </dgm:t>
    </dgm:pt>
    <dgm:pt modelId="{D6F2AEBB-6AA3-449E-99A8-26430FF58D86}" type="sibTrans" cxnId="{9F271DDB-F0DE-4FCC-9E07-9FC211D5E9FA}">
      <dgm:prSet/>
      <dgm:spPr/>
      <dgm:t>
        <a:bodyPr/>
        <a:lstStyle/>
        <a:p>
          <a:endParaRPr lang="ru-RU"/>
        </a:p>
      </dgm:t>
    </dgm:pt>
    <dgm:pt modelId="{995C20CD-E53B-402B-9118-2166B61B5049}">
      <dgm:prSet phldrT="[Текст]"/>
      <dgm:spPr>
        <a:effectLst>
          <a:outerShdw blurRad="50800" dist="38100" algn="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6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F22A817-07A2-4A09-8F2E-F484CBF32C5E}" type="parTrans" cxnId="{D6BFFF1C-B01E-4FB1-B6A0-6846611774C9}">
      <dgm:prSet/>
      <dgm:spPr/>
      <dgm:t>
        <a:bodyPr/>
        <a:lstStyle/>
        <a:p>
          <a:endParaRPr lang="ru-RU"/>
        </a:p>
      </dgm:t>
    </dgm:pt>
    <dgm:pt modelId="{50C5539A-74EC-4FCA-8168-524E09954927}" type="sibTrans" cxnId="{D6BFFF1C-B01E-4FB1-B6A0-6846611774C9}">
      <dgm:prSet custT="1"/>
      <dgm:spPr>
        <a:solidFill>
          <a:schemeClr val="accent6">
            <a:lumMod val="40000"/>
            <a:lumOff val="60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2 ПОБЕДИТЕЛЯ  КОНКУРСА ВИДЕОРОЛИКОВ</a:t>
          </a:r>
        </a:p>
        <a:p>
          <a:r>
            <a:rPr lang="ru-RU" sz="1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14  НОВЫХ ПОДПИСЧИКОВ В ГРУППЕ ВК</a:t>
          </a:r>
          <a:endParaRPr lang="ru-RU" sz="1800" b="1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2ABD051-AE2E-488F-8AEE-C9F864C3EBC0}">
      <dgm:prSet phldrT="[Текст]" custT="1"/>
      <dgm:spPr/>
      <dgm:t>
        <a:bodyPr/>
        <a:lstStyle/>
        <a:p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КОЛИЧЕСТВО ЭКСКУРСИЙ В ШКОЛЬНЫЙ МУЗЕЙ</a:t>
          </a:r>
        </a:p>
      </dgm:t>
    </dgm:pt>
    <dgm:pt modelId="{29577374-CD41-490D-B2EE-325949AF5AE4}" type="parTrans" cxnId="{CC63296E-DE4F-4041-95A5-134C6CCFDE7F}">
      <dgm:prSet/>
      <dgm:spPr/>
      <dgm:t>
        <a:bodyPr/>
        <a:lstStyle/>
        <a:p>
          <a:endParaRPr lang="ru-RU"/>
        </a:p>
      </dgm:t>
    </dgm:pt>
    <dgm:pt modelId="{5870ABB5-6C41-468E-B11A-A43E06EEB3DF}" type="sibTrans" cxnId="{CC63296E-DE4F-4041-95A5-134C6CCFDE7F}">
      <dgm:prSet/>
      <dgm:spPr/>
      <dgm:t>
        <a:bodyPr/>
        <a:lstStyle/>
        <a:p>
          <a:endParaRPr lang="ru-RU"/>
        </a:p>
      </dgm:t>
    </dgm:pt>
    <dgm:pt modelId="{33BA4E6B-4FFB-4231-B89F-7339079B9BFF}">
      <dgm:prSet phldrT="[Текст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54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6A70586-C9D4-4017-9A2B-4E992A93F019}" type="parTrans" cxnId="{A4C0245C-C370-4AA3-B66C-FF71466D8363}">
      <dgm:prSet/>
      <dgm:spPr/>
      <dgm:t>
        <a:bodyPr/>
        <a:lstStyle/>
        <a:p>
          <a:endParaRPr lang="ru-RU"/>
        </a:p>
      </dgm:t>
    </dgm:pt>
    <dgm:pt modelId="{6852826B-D87E-455C-AAFC-1594E7EE66ED}" type="sibTrans" cxnId="{A4C0245C-C370-4AA3-B66C-FF71466D8363}">
      <dgm:prSet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ru-RU" sz="1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САМЫЕ АКТИВНЫЕ 5 И 9 КЛАССЫ</a:t>
          </a:r>
          <a:endParaRPr lang="ru-RU" sz="1600" b="1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DDEA552-91CD-4EB1-B31F-42B2CEE007A6}">
      <dgm:prSet phldrT="[Текст]" custT="1"/>
      <dgm:spPr/>
      <dgm:t>
        <a:bodyPr/>
        <a:lstStyle/>
        <a:p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КОЛИЧЕСТВО ОБУЧАЮЩИХСЯ ПОСЕТИВШИХ МУЗЕЙ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F1A8D35-F4E5-4E51-A4D1-F3CA66FA713E}" type="parTrans" cxnId="{E3CB2B6C-2595-4814-B5EB-446033CCFD11}">
      <dgm:prSet/>
      <dgm:spPr/>
      <dgm:t>
        <a:bodyPr/>
        <a:lstStyle/>
        <a:p>
          <a:endParaRPr lang="ru-RU"/>
        </a:p>
      </dgm:t>
    </dgm:pt>
    <dgm:pt modelId="{D039538D-04FE-4688-BDC0-52FEF51140D2}" type="sibTrans" cxnId="{E3CB2B6C-2595-4814-B5EB-446033CCFD11}">
      <dgm:prSet/>
      <dgm:spPr/>
      <dgm:t>
        <a:bodyPr/>
        <a:lstStyle/>
        <a:p>
          <a:endParaRPr lang="ru-RU"/>
        </a:p>
      </dgm:t>
    </dgm:pt>
    <dgm:pt modelId="{47FDC132-EED9-474F-9CB9-769A84836487}" type="pres">
      <dgm:prSet presAssocID="{256126D0-9294-447B-B7A4-7B9FAF39A53C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DFF46E8F-006A-405F-8784-E27378295D9F}" type="pres">
      <dgm:prSet presAssocID="{970675BD-185E-4332-8BB1-C8A62496AE62}" presName="composite" presStyleCnt="0"/>
      <dgm:spPr/>
    </dgm:pt>
    <dgm:pt modelId="{FB9F5DFE-19AF-4DC0-A8E2-54DF018D185A}" type="pres">
      <dgm:prSet presAssocID="{970675BD-185E-4332-8BB1-C8A62496AE62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52C65D-9AA7-4454-814C-B276ECD65B87}" type="pres">
      <dgm:prSet presAssocID="{970675BD-185E-4332-8BB1-C8A62496AE62}" presName="Childtext1" presStyleLbl="revTx" presStyleIdx="0" presStyleCnt="3" custLinFactNeighborX="6967" custLinFactNeighborY="-137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831486-2098-47F2-A338-C6E0314840A0}" type="pres">
      <dgm:prSet presAssocID="{970675BD-185E-4332-8BB1-C8A62496AE62}" presName="BalanceSpacing" presStyleCnt="0"/>
      <dgm:spPr/>
    </dgm:pt>
    <dgm:pt modelId="{39F03CC7-8AAB-4CC6-9AD9-49C7C2DD594E}" type="pres">
      <dgm:prSet presAssocID="{970675BD-185E-4332-8BB1-C8A62496AE62}" presName="BalanceSpacing1" presStyleCnt="0"/>
      <dgm:spPr/>
    </dgm:pt>
    <dgm:pt modelId="{836E59AF-8588-475D-A295-E3774DE47F93}" type="pres">
      <dgm:prSet presAssocID="{4B016316-4631-46A2-8E85-5CF80DEADF25}" presName="Accent1Text" presStyleLbl="node1" presStyleIdx="1" presStyleCnt="6"/>
      <dgm:spPr/>
      <dgm:t>
        <a:bodyPr/>
        <a:lstStyle/>
        <a:p>
          <a:endParaRPr lang="ru-RU"/>
        </a:p>
      </dgm:t>
    </dgm:pt>
    <dgm:pt modelId="{63E79B9D-A22E-4CD3-94D8-92608E3BC409}" type="pres">
      <dgm:prSet presAssocID="{4B016316-4631-46A2-8E85-5CF80DEADF25}" presName="spaceBetweenRectangles" presStyleCnt="0"/>
      <dgm:spPr/>
    </dgm:pt>
    <dgm:pt modelId="{FF00DD83-4073-4438-9CDA-E46F74A9A4BB}" type="pres">
      <dgm:prSet presAssocID="{995C20CD-E53B-402B-9118-2166B61B5049}" presName="composite" presStyleCnt="0"/>
      <dgm:spPr/>
    </dgm:pt>
    <dgm:pt modelId="{9F44B057-35FA-4117-A38B-D0EFC1BA0D23}" type="pres">
      <dgm:prSet presAssocID="{995C20CD-E53B-402B-9118-2166B61B5049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8215C5-38B2-4AFB-8DED-AF58F60F0F11}" type="pres">
      <dgm:prSet presAssocID="{995C20CD-E53B-402B-9118-2166B61B5049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967223-1F47-4047-ADFD-8BBBFA1C5837}" type="pres">
      <dgm:prSet presAssocID="{995C20CD-E53B-402B-9118-2166B61B5049}" presName="BalanceSpacing" presStyleCnt="0"/>
      <dgm:spPr/>
    </dgm:pt>
    <dgm:pt modelId="{4E55151E-B0F4-402D-A641-FE0EA0228DA5}" type="pres">
      <dgm:prSet presAssocID="{995C20CD-E53B-402B-9118-2166B61B5049}" presName="BalanceSpacing1" presStyleCnt="0"/>
      <dgm:spPr/>
    </dgm:pt>
    <dgm:pt modelId="{F9E4D770-3471-463C-9D6E-44A9B98AAD14}" type="pres">
      <dgm:prSet presAssocID="{50C5539A-74EC-4FCA-8168-524E09954927}" presName="Accent1Text" presStyleLbl="node1" presStyleIdx="3" presStyleCnt="6"/>
      <dgm:spPr/>
      <dgm:t>
        <a:bodyPr/>
        <a:lstStyle/>
        <a:p>
          <a:endParaRPr lang="ru-RU"/>
        </a:p>
      </dgm:t>
    </dgm:pt>
    <dgm:pt modelId="{1A8B0A6C-C05E-415E-B578-CCC23F18FD72}" type="pres">
      <dgm:prSet presAssocID="{50C5539A-74EC-4FCA-8168-524E09954927}" presName="spaceBetweenRectangles" presStyleCnt="0"/>
      <dgm:spPr/>
    </dgm:pt>
    <dgm:pt modelId="{1E27B1B4-B862-4680-B30F-E51444063F2D}" type="pres">
      <dgm:prSet presAssocID="{33BA4E6B-4FFB-4231-B89F-7339079B9BFF}" presName="composite" presStyleCnt="0"/>
      <dgm:spPr/>
    </dgm:pt>
    <dgm:pt modelId="{2A916DF3-CDEC-481E-BEC8-4B10B32D8573}" type="pres">
      <dgm:prSet presAssocID="{33BA4E6B-4FFB-4231-B89F-7339079B9BFF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4735BA-CDF4-4C84-87EB-3E7F0875C790}" type="pres">
      <dgm:prSet presAssocID="{33BA4E6B-4FFB-4231-B89F-7339079B9BFF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7C28DF-44D1-46F5-A38A-A2AC07710508}" type="pres">
      <dgm:prSet presAssocID="{33BA4E6B-4FFB-4231-B89F-7339079B9BFF}" presName="BalanceSpacing" presStyleCnt="0"/>
      <dgm:spPr/>
    </dgm:pt>
    <dgm:pt modelId="{A6952BE1-A9F1-4AB5-9E53-DE2531CDF738}" type="pres">
      <dgm:prSet presAssocID="{33BA4E6B-4FFB-4231-B89F-7339079B9BFF}" presName="BalanceSpacing1" presStyleCnt="0"/>
      <dgm:spPr/>
    </dgm:pt>
    <dgm:pt modelId="{8975FC0E-B419-482D-A26E-EBA5D9AA9438}" type="pres">
      <dgm:prSet presAssocID="{6852826B-D87E-455C-AAFC-1594E7EE66ED}" presName="Accent1Text" presStyleLbl="node1" presStyleIdx="5" presStyleCnt="6"/>
      <dgm:spPr/>
      <dgm:t>
        <a:bodyPr/>
        <a:lstStyle/>
        <a:p>
          <a:endParaRPr lang="ru-RU"/>
        </a:p>
      </dgm:t>
    </dgm:pt>
  </dgm:ptLst>
  <dgm:cxnLst>
    <dgm:cxn modelId="{4F1B3677-E8FD-4382-B24A-AD0C7097E6F3}" type="presOf" srcId="{995C20CD-E53B-402B-9118-2166B61B5049}" destId="{9F44B057-35FA-4117-A38B-D0EFC1BA0D23}" srcOrd="0" destOrd="0" presId="urn:microsoft.com/office/officeart/2008/layout/AlternatingHexagons"/>
    <dgm:cxn modelId="{90EEA10A-54A5-4C17-883F-B3A65A522D98}" type="presOf" srcId="{5DDEA552-91CD-4EB1-B31F-42B2CEE007A6}" destId="{084735BA-CDF4-4C84-87EB-3E7F0875C790}" srcOrd="0" destOrd="0" presId="urn:microsoft.com/office/officeart/2008/layout/AlternatingHexagons"/>
    <dgm:cxn modelId="{A572C3E2-ECED-449E-BC8E-02743F39D37F}" type="presOf" srcId="{4ED9066A-D935-4145-B736-618630547117}" destId="{DF52C65D-9AA7-4454-814C-B276ECD65B87}" srcOrd="0" destOrd="0" presId="urn:microsoft.com/office/officeart/2008/layout/AlternatingHexagons"/>
    <dgm:cxn modelId="{E3CB2B6C-2595-4814-B5EB-446033CCFD11}" srcId="{33BA4E6B-4FFB-4231-B89F-7339079B9BFF}" destId="{5DDEA552-91CD-4EB1-B31F-42B2CEE007A6}" srcOrd="0" destOrd="0" parTransId="{FF1A8D35-F4E5-4E51-A4D1-F3CA66FA713E}" sibTransId="{D039538D-04FE-4688-BDC0-52FEF51140D2}"/>
    <dgm:cxn modelId="{FD4C0BCA-34F3-419F-BFFD-81921518FC7C}" type="presOf" srcId="{6852826B-D87E-455C-AAFC-1594E7EE66ED}" destId="{8975FC0E-B419-482D-A26E-EBA5D9AA9438}" srcOrd="0" destOrd="0" presId="urn:microsoft.com/office/officeart/2008/layout/AlternatingHexagons"/>
    <dgm:cxn modelId="{496A5350-07CA-49CF-9BDF-88661D3A6F28}" type="presOf" srcId="{12ABD051-AE2E-488F-8AEE-C9F864C3EBC0}" destId="{678215C5-38B2-4AFB-8DED-AF58F60F0F11}" srcOrd="0" destOrd="0" presId="urn:microsoft.com/office/officeart/2008/layout/AlternatingHexagons"/>
    <dgm:cxn modelId="{26D95A97-F3A9-453E-A5CB-31CDCA99762A}" type="presOf" srcId="{256126D0-9294-447B-B7A4-7B9FAF39A53C}" destId="{47FDC132-EED9-474F-9CB9-769A84836487}" srcOrd="0" destOrd="0" presId="urn:microsoft.com/office/officeart/2008/layout/AlternatingHexagons"/>
    <dgm:cxn modelId="{52765E88-C0D9-4093-9643-629FC61EAA5F}" srcId="{256126D0-9294-447B-B7A4-7B9FAF39A53C}" destId="{970675BD-185E-4332-8BB1-C8A62496AE62}" srcOrd="0" destOrd="0" parTransId="{549FD771-902E-4FF5-91C4-AE98F3E6D063}" sibTransId="{4B016316-4631-46A2-8E85-5CF80DEADF25}"/>
    <dgm:cxn modelId="{33A23F27-0021-4C6C-B77E-0C4DFB4976CD}" type="presOf" srcId="{4B016316-4631-46A2-8E85-5CF80DEADF25}" destId="{836E59AF-8588-475D-A295-E3774DE47F93}" srcOrd="0" destOrd="0" presId="urn:microsoft.com/office/officeart/2008/layout/AlternatingHexagons"/>
    <dgm:cxn modelId="{AC3B4BC7-A16C-4366-9207-83F915A303D0}" type="presOf" srcId="{33BA4E6B-4FFB-4231-B89F-7339079B9BFF}" destId="{2A916DF3-CDEC-481E-BEC8-4B10B32D8573}" srcOrd="0" destOrd="0" presId="urn:microsoft.com/office/officeart/2008/layout/AlternatingHexagons"/>
    <dgm:cxn modelId="{99D610AD-1EBF-4CEA-9633-ED327C7DAB0F}" type="presOf" srcId="{50C5539A-74EC-4FCA-8168-524E09954927}" destId="{F9E4D770-3471-463C-9D6E-44A9B98AAD14}" srcOrd="0" destOrd="0" presId="urn:microsoft.com/office/officeart/2008/layout/AlternatingHexagons"/>
    <dgm:cxn modelId="{D6BFFF1C-B01E-4FB1-B6A0-6846611774C9}" srcId="{256126D0-9294-447B-B7A4-7B9FAF39A53C}" destId="{995C20CD-E53B-402B-9118-2166B61B5049}" srcOrd="1" destOrd="0" parTransId="{BF22A817-07A2-4A09-8F2E-F484CBF32C5E}" sibTransId="{50C5539A-74EC-4FCA-8168-524E09954927}"/>
    <dgm:cxn modelId="{1EDDD242-D700-4941-AB59-081769CCE54F}" type="presOf" srcId="{970675BD-185E-4332-8BB1-C8A62496AE62}" destId="{FB9F5DFE-19AF-4DC0-A8E2-54DF018D185A}" srcOrd="0" destOrd="0" presId="urn:microsoft.com/office/officeart/2008/layout/AlternatingHexagons"/>
    <dgm:cxn modelId="{9F271DDB-F0DE-4FCC-9E07-9FC211D5E9FA}" srcId="{970675BD-185E-4332-8BB1-C8A62496AE62}" destId="{4ED9066A-D935-4145-B736-618630547117}" srcOrd="0" destOrd="0" parTransId="{E2DE666E-4760-4FE3-B898-3B155A097D1E}" sibTransId="{D6F2AEBB-6AA3-449E-99A8-26430FF58D86}"/>
    <dgm:cxn modelId="{A4C0245C-C370-4AA3-B66C-FF71466D8363}" srcId="{256126D0-9294-447B-B7A4-7B9FAF39A53C}" destId="{33BA4E6B-4FFB-4231-B89F-7339079B9BFF}" srcOrd="2" destOrd="0" parTransId="{16A70586-C9D4-4017-9A2B-4E992A93F019}" sibTransId="{6852826B-D87E-455C-AAFC-1594E7EE66ED}"/>
    <dgm:cxn modelId="{CC63296E-DE4F-4041-95A5-134C6CCFDE7F}" srcId="{995C20CD-E53B-402B-9118-2166B61B5049}" destId="{12ABD051-AE2E-488F-8AEE-C9F864C3EBC0}" srcOrd="0" destOrd="0" parTransId="{29577374-CD41-490D-B2EE-325949AF5AE4}" sibTransId="{5870ABB5-6C41-468E-B11A-A43E06EEB3DF}"/>
    <dgm:cxn modelId="{FA5486B8-EA92-4047-9A2F-861A3ED1C328}" type="presParOf" srcId="{47FDC132-EED9-474F-9CB9-769A84836487}" destId="{DFF46E8F-006A-405F-8784-E27378295D9F}" srcOrd="0" destOrd="0" presId="urn:microsoft.com/office/officeart/2008/layout/AlternatingHexagons"/>
    <dgm:cxn modelId="{9E9BD406-DDD7-4879-A41F-DACA17AC66AC}" type="presParOf" srcId="{DFF46E8F-006A-405F-8784-E27378295D9F}" destId="{FB9F5DFE-19AF-4DC0-A8E2-54DF018D185A}" srcOrd="0" destOrd="0" presId="urn:microsoft.com/office/officeart/2008/layout/AlternatingHexagons"/>
    <dgm:cxn modelId="{212441BC-AF40-4108-9899-CD898597A95E}" type="presParOf" srcId="{DFF46E8F-006A-405F-8784-E27378295D9F}" destId="{DF52C65D-9AA7-4454-814C-B276ECD65B87}" srcOrd="1" destOrd="0" presId="urn:microsoft.com/office/officeart/2008/layout/AlternatingHexagons"/>
    <dgm:cxn modelId="{AFAE0504-10AA-4C04-A639-A3D4EC93CB43}" type="presParOf" srcId="{DFF46E8F-006A-405F-8784-E27378295D9F}" destId="{9F831486-2098-47F2-A338-C6E0314840A0}" srcOrd="2" destOrd="0" presId="urn:microsoft.com/office/officeart/2008/layout/AlternatingHexagons"/>
    <dgm:cxn modelId="{5D8E438F-4A76-475B-BFEB-C5EF45C57BBF}" type="presParOf" srcId="{DFF46E8F-006A-405F-8784-E27378295D9F}" destId="{39F03CC7-8AAB-4CC6-9AD9-49C7C2DD594E}" srcOrd="3" destOrd="0" presId="urn:microsoft.com/office/officeart/2008/layout/AlternatingHexagons"/>
    <dgm:cxn modelId="{559C5284-EC3D-492C-BA17-CAF40BDD0F45}" type="presParOf" srcId="{DFF46E8F-006A-405F-8784-E27378295D9F}" destId="{836E59AF-8588-475D-A295-E3774DE47F93}" srcOrd="4" destOrd="0" presId="urn:microsoft.com/office/officeart/2008/layout/AlternatingHexagons"/>
    <dgm:cxn modelId="{39BE4C92-68AC-4517-8E52-8E162A5896AD}" type="presParOf" srcId="{47FDC132-EED9-474F-9CB9-769A84836487}" destId="{63E79B9D-A22E-4CD3-94D8-92608E3BC409}" srcOrd="1" destOrd="0" presId="urn:microsoft.com/office/officeart/2008/layout/AlternatingHexagons"/>
    <dgm:cxn modelId="{B0C20BFC-4B01-4AEE-B90D-791DD2135D15}" type="presParOf" srcId="{47FDC132-EED9-474F-9CB9-769A84836487}" destId="{FF00DD83-4073-4438-9CDA-E46F74A9A4BB}" srcOrd="2" destOrd="0" presId="urn:microsoft.com/office/officeart/2008/layout/AlternatingHexagons"/>
    <dgm:cxn modelId="{F5FCB056-D477-4049-92DE-FF225A5D5314}" type="presParOf" srcId="{FF00DD83-4073-4438-9CDA-E46F74A9A4BB}" destId="{9F44B057-35FA-4117-A38B-D0EFC1BA0D23}" srcOrd="0" destOrd="0" presId="urn:microsoft.com/office/officeart/2008/layout/AlternatingHexagons"/>
    <dgm:cxn modelId="{ED026780-E295-47BD-85D7-E3F8F4703E4D}" type="presParOf" srcId="{FF00DD83-4073-4438-9CDA-E46F74A9A4BB}" destId="{678215C5-38B2-4AFB-8DED-AF58F60F0F11}" srcOrd="1" destOrd="0" presId="urn:microsoft.com/office/officeart/2008/layout/AlternatingHexagons"/>
    <dgm:cxn modelId="{4D74CF28-9AC1-4532-B206-A268A0BD7CD8}" type="presParOf" srcId="{FF00DD83-4073-4438-9CDA-E46F74A9A4BB}" destId="{37967223-1F47-4047-ADFD-8BBBFA1C5837}" srcOrd="2" destOrd="0" presId="urn:microsoft.com/office/officeart/2008/layout/AlternatingHexagons"/>
    <dgm:cxn modelId="{1A44DD9D-EFC6-417E-8681-40895823C5B3}" type="presParOf" srcId="{FF00DD83-4073-4438-9CDA-E46F74A9A4BB}" destId="{4E55151E-B0F4-402D-A641-FE0EA0228DA5}" srcOrd="3" destOrd="0" presId="urn:microsoft.com/office/officeart/2008/layout/AlternatingHexagons"/>
    <dgm:cxn modelId="{D784AE03-F211-430B-AEE8-9876C0D2B821}" type="presParOf" srcId="{FF00DD83-4073-4438-9CDA-E46F74A9A4BB}" destId="{F9E4D770-3471-463C-9D6E-44A9B98AAD14}" srcOrd="4" destOrd="0" presId="urn:microsoft.com/office/officeart/2008/layout/AlternatingHexagons"/>
    <dgm:cxn modelId="{314EF4BD-D0AD-4918-9E3A-F21997BC5E50}" type="presParOf" srcId="{47FDC132-EED9-474F-9CB9-769A84836487}" destId="{1A8B0A6C-C05E-415E-B578-CCC23F18FD72}" srcOrd="3" destOrd="0" presId="urn:microsoft.com/office/officeart/2008/layout/AlternatingHexagons"/>
    <dgm:cxn modelId="{DCD38201-DB3E-411E-8F3F-2CA8C8B274E6}" type="presParOf" srcId="{47FDC132-EED9-474F-9CB9-769A84836487}" destId="{1E27B1B4-B862-4680-B30F-E51444063F2D}" srcOrd="4" destOrd="0" presId="urn:microsoft.com/office/officeart/2008/layout/AlternatingHexagons"/>
    <dgm:cxn modelId="{34559512-E1BA-4E47-9DC8-D627A2E1BA8D}" type="presParOf" srcId="{1E27B1B4-B862-4680-B30F-E51444063F2D}" destId="{2A916DF3-CDEC-481E-BEC8-4B10B32D8573}" srcOrd="0" destOrd="0" presId="urn:microsoft.com/office/officeart/2008/layout/AlternatingHexagons"/>
    <dgm:cxn modelId="{525A92F5-3DBF-413B-A261-F485B255786F}" type="presParOf" srcId="{1E27B1B4-B862-4680-B30F-E51444063F2D}" destId="{084735BA-CDF4-4C84-87EB-3E7F0875C790}" srcOrd="1" destOrd="0" presId="urn:microsoft.com/office/officeart/2008/layout/AlternatingHexagons"/>
    <dgm:cxn modelId="{A267830D-2B8A-4023-B77F-3A31A3B91D35}" type="presParOf" srcId="{1E27B1B4-B862-4680-B30F-E51444063F2D}" destId="{407C28DF-44D1-46F5-A38A-A2AC07710508}" srcOrd="2" destOrd="0" presId="urn:microsoft.com/office/officeart/2008/layout/AlternatingHexagons"/>
    <dgm:cxn modelId="{F2904CAF-53A9-4AFF-AC87-236F4ADB9CC3}" type="presParOf" srcId="{1E27B1B4-B862-4680-B30F-E51444063F2D}" destId="{A6952BE1-A9F1-4AB5-9E53-DE2531CDF738}" srcOrd="3" destOrd="0" presId="urn:microsoft.com/office/officeart/2008/layout/AlternatingHexagons"/>
    <dgm:cxn modelId="{4A9666A0-9543-4149-A150-5D640B257AB5}" type="presParOf" srcId="{1E27B1B4-B862-4680-B30F-E51444063F2D}" destId="{8975FC0E-B419-482D-A26E-EBA5D9AA9438}" srcOrd="4" destOrd="0" presId="urn:microsoft.com/office/officeart/2008/layout/AlternatingHexagons"/>
  </dgm:cxnLst>
  <dgm:bg>
    <a:effectLst>
      <a:outerShdw blurRad="50800" dist="38100" algn="l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9F5DFE-19AF-4DC0-A8E2-54DF018D185A}">
      <dsp:nvSpPr>
        <dsp:cNvPr id="0" name=""/>
        <dsp:cNvSpPr/>
      </dsp:nvSpPr>
      <dsp:spPr>
        <a:xfrm rot="5400000">
          <a:off x="3382470" y="122205"/>
          <a:ext cx="1854108" cy="1613074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15</a:t>
          </a:r>
          <a:endParaRPr lang="ru-RU" sz="5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3754358" y="290620"/>
        <a:ext cx="1110332" cy="1276244"/>
      </dsp:txXfrm>
    </dsp:sp>
    <dsp:sp modelId="{DF52C65D-9AA7-4454-814C-B276ECD65B87}">
      <dsp:nvSpPr>
        <dsp:cNvPr id="0" name=""/>
        <dsp:cNvSpPr/>
      </dsp:nvSpPr>
      <dsp:spPr>
        <a:xfrm>
          <a:off x="5309170" y="220102"/>
          <a:ext cx="2069185" cy="11124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КОЛИЧЕСТВО МЕРОПРИЯТИЙ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309170" y="220102"/>
        <a:ext cx="2069185" cy="1112465"/>
      </dsp:txXfrm>
    </dsp:sp>
    <dsp:sp modelId="{836E59AF-8588-475D-A295-E3774DE47F93}">
      <dsp:nvSpPr>
        <dsp:cNvPr id="0" name=""/>
        <dsp:cNvSpPr/>
      </dsp:nvSpPr>
      <dsp:spPr>
        <a:xfrm rot="5400000">
          <a:off x="1640349" y="122205"/>
          <a:ext cx="1854108" cy="1613074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lumMod val="20000"/>
            <a:lumOff val="8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 ПОЕЗДКА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5 НОВЫХ ЭКПОНАТОВ В МУЗЕЕ</a:t>
          </a:r>
          <a:endParaRPr lang="ru-RU" sz="1400" b="1" kern="1200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2012237" y="290620"/>
        <a:ext cx="1110332" cy="1276244"/>
      </dsp:txXfrm>
    </dsp:sp>
    <dsp:sp modelId="{9F44B057-35FA-4117-A38B-D0EFC1BA0D23}">
      <dsp:nvSpPr>
        <dsp:cNvPr id="0" name=""/>
        <dsp:cNvSpPr/>
      </dsp:nvSpPr>
      <dsp:spPr>
        <a:xfrm rot="5400000">
          <a:off x="2508072" y="1695973"/>
          <a:ext cx="1854108" cy="1613074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5">
                <a:hueOff val="-2941338"/>
                <a:satOff val="-4091"/>
                <a:lumOff val="-156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941338"/>
                <a:satOff val="-4091"/>
                <a:lumOff val="-156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941338"/>
                <a:satOff val="-4091"/>
                <a:lumOff val="-156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0800" dist="38100" algn="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6</a:t>
          </a:r>
          <a:endParaRPr lang="ru-RU" sz="5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2879960" y="1864388"/>
        <a:ext cx="1110332" cy="1276244"/>
      </dsp:txXfrm>
    </dsp:sp>
    <dsp:sp modelId="{678215C5-38B2-4AFB-8DED-AF58F60F0F11}">
      <dsp:nvSpPr>
        <dsp:cNvPr id="0" name=""/>
        <dsp:cNvSpPr/>
      </dsp:nvSpPr>
      <dsp:spPr>
        <a:xfrm>
          <a:off x="559403" y="1946277"/>
          <a:ext cx="2002437" cy="11124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КОЛИЧЕСТВО ЭКСКУРСИЙ В ШКОЛЬНЫЙ МУЗЕЙ</a:t>
          </a:r>
        </a:p>
      </dsp:txBody>
      <dsp:txXfrm>
        <a:off x="559403" y="1946277"/>
        <a:ext cx="2002437" cy="1112465"/>
      </dsp:txXfrm>
    </dsp:sp>
    <dsp:sp modelId="{F9E4D770-3471-463C-9D6E-44A9B98AAD14}">
      <dsp:nvSpPr>
        <dsp:cNvPr id="0" name=""/>
        <dsp:cNvSpPr/>
      </dsp:nvSpPr>
      <dsp:spPr>
        <a:xfrm rot="5400000">
          <a:off x="4250193" y="1695973"/>
          <a:ext cx="1854108" cy="1613074"/>
        </a:xfrm>
        <a:prstGeom prst="hexagon">
          <a:avLst>
            <a:gd name="adj" fmla="val 25000"/>
            <a:gd name="vf" fmla="val 115470"/>
          </a:avLst>
        </a:prstGeom>
        <a:solidFill>
          <a:schemeClr val="accent6">
            <a:lumMod val="40000"/>
            <a:lumOff val="6000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2 ПОБЕДИТЕЛЯ  КОНКУРСА ВИДЕОРОЛИКОВ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14  НОВЫХ ПОДПИСЧИКОВ В ГРУППЕ ВК</a:t>
          </a:r>
          <a:endParaRPr lang="ru-RU" sz="1800" b="1" kern="1200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4622081" y="1864388"/>
        <a:ext cx="1110332" cy="1276244"/>
      </dsp:txXfrm>
    </dsp:sp>
    <dsp:sp modelId="{2A916DF3-CDEC-481E-BEC8-4B10B32D8573}">
      <dsp:nvSpPr>
        <dsp:cNvPr id="0" name=""/>
        <dsp:cNvSpPr/>
      </dsp:nvSpPr>
      <dsp:spPr>
        <a:xfrm rot="5400000">
          <a:off x="3382470" y="3269740"/>
          <a:ext cx="1854108" cy="1613074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5">
                <a:hueOff val="-5882676"/>
                <a:satOff val="-8182"/>
                <a:lumOff val="-313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882676"/>
                <a:satOff val="-8182"/>
                <a:lumOff val="-313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882676"/>
                <a:satOff val="-8182"/>
                <a:lumOff val="-313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54</a:t>
          </a:r>
          <a:endParaRPr lang="ru-RU" sz="5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3754358" y="3438155"/>
        <a:ext cx="1110332" cy="1276244"/>
      </dsp:txXfrm>
    </dsp:sp>
    <dsp:sp modelId="{084735BA-CDF4-4C84-87EB-3E7F0875C790}">
      <dsp:nvSpPr>
        <dsp:cNvPr id="0" name=""/>
        <dsp:cNvSpPr/>
      </dsp:nvSpPr>
      <dsp:spPr>
        <a:xfrm>
          <a:off x="5165010" y="3520045"/>
          <a:ext cx="2069185" cy="11124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КОЛИЧЕСТВО ОБУЧАЮЩИХСЯ ПОСЕТИВШИХ МУЗЕЙ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165010" y="3520045"/>
        <a:ext cx="2069185" cy="1112465"/>
      </dsp:txXfrm>
    </dsp:sp>
    <dsp:sp modelId="{8975FC0E-B419-482D-A26E-EBA5D9AA9438}">
      <dsp:nvSpPr>
        <dsp:cNvPr id="0" name=""/>
        <dsp:cNvSpPr/>
      </dsp:nvSpPr>
      <dsp:spPr>
        <a:xfrm rot="5400000">
          <a:off x="1640349" y="3269740"/>
          <a:ext cx="1854108" cy="1613074"/>
        </a:xfrm>
        <a:prstGeom prst="hexagon">
          <a:avLst>
            <a:gd name="adj" fmla="val 25000"/>
            <a:gd name="vf" fmla="val 115470"/>
          </a:avLst>
        </a:prstGeom>
        <a:solidFill>
          <a:schemeClr val="accent4">
            <a:lumMod val="60000"/>
            <a:lumOff val="4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САМЫЕ АКТИВНЫЕ 5 И 9 КЛАССЫ</a:t>
          </a:r>
          <a:endParaRPr lang="ru-RU" sz="1600" b="1" kern="1200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2012237" y="3438155"/>
        <a:ext cx="1110332" cy="12762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FE849-8221-4247-9B02-8ADCE01FACF9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A41894-1947-4B52-AF84-EB2E2E6A30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321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41894-1947-4B52-AF84-EB2E2E6A304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26256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41894-1947-4B52-AF84-EB2E2E6A304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5844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41894-1947-4B52-AF84-EB2E2E6A304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30865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41894-1947-4B52-AF84-EB2E2E6A304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42696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41894-1947-4B52-AF84-EB2E2E6A3042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7727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41894-1947-4B52-AF84-EB2E2E6A3042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3766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41894-1947-4B52-AF84-EB2E2E6A3042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27820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41894-1947-4B52-AF84-EB2E2E6A304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03160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41894-1947-4B52-AF84-EB2E2E6A304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83483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41894-1947-4B52-AF84-EB2E2E6A304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5163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41894-1947-4B52-AF84-EB2E2E6A304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0266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41894-1947-4B52-AF84-EB2E2E6A304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2091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41894-1947-4B52-AF84-EB2E2E6A304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10081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41894-1947-4B52-AF84-EB2E2E6A304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28100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41894-1947-4B52-AF84-EB2E2E6A304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2604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2F305-810C-4278-92D9-82340836A548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3B1B-3C5F-4C3E-891B-BE2C549343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3518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2F305-810C-4278-92D9-82340836A548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3B1B-3C5F-4C3E-891B-BE2C549343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5954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2F305-810C-4278-92D9-82340836A548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3B1B-3C5F-4C3E-891B-BE2C549343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1373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2F305-810C-4278-92D9-82340836A548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3B1B-3C5F-4C3E-891B-BE2C549343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0897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2F305-810C-4278-92D9-82340836A548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3B1B-3C5F-4C3E-891B-BE2C549343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8292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2F305-810C-4278-92D9-82340836A548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3B1B-3C5F-4C3E-891B-BE2C549343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6216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2F305-810C-4278-92D9-82340836A548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3B1B-3C5F-4C3E-891B-BE2C549343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37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2F305-810C-4278-92D9-82340836A548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3B1B-3C5F-4C3E-891B-BE2C549343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3691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2F305-810C-4278-92D9-82340836A548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3B1B-3C5F-4C3E-891B-BE2C549343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6442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2F305-810C-4278-92D9-82340836A548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3B1B-3C5F-4C3E-891B-BE2C549343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3310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2F305-810C-4278-92D9-82340836A548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3B1B-3C5F-4C3E-891B-BE2C549343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104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32F305-810C-4278-92D9-82340836A548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B13B1B-3C5F-4C3E-891B-BE2C549343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1046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40.jpg"/><Relationship Id="rId5" Type="http://schemas.openxmlformats.org/officeDocument/2006/relationships/image" Target="../media/image18.png"/><Relationship Id="rId10" Type="http://schemas.openxmlformats.org/officeDocument/2006/relationships/image" Target="../media/image39.jpeg"/><Relationship Id="rId4" Type="http://schemas.openxmlformats.org/officeDocument/2006/relationships/image" Target="../media/image17.png"/><Relationship Id="rId9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13" Type="http://schemas.openxmlformats.org/officeDocument/2006/relationships/image" Target="../media/image15.png"/><Relationship Id="rId3" Type="http://schemas.openxmlformats.org/officeDocument/2006/relationships/image" Target="../media/image1.png"/><Relationship Id="rId7" Type="http://schemas.openxmlformats.org/officeDocument/2006/relationships/image" Target="../media/image19.png"/><Relationship Id="rId12" Type="http://schemas.openxmlformats.org/officeDocument/2006/relationships/image" Target="../media/image43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42.png"/><Relationship Id="rId5" Type="http://schemas.openxmlformats.org/officeDocument/2006/relationships/image" Target="../media/image17.png"/><Relationship Id="rId15" Type="http://schemas.openxmlformats.org/officeDocument/2006/relationships/image" Target="../media/image44.png"/><Relationship Id="rId10" Type="http://schemas.openxmlformats.org/officeDocument/2006/relationships/image" Target="../media/image41.png"/><Relationship Id="rId4" Type="http://schemas.openxmlformats.org/officeDocument/2006/relationships/image" Target="../media/image8.png"/><Relationship Id="rId9" Type="http://schemas.openxmlformats.org/officeDocument/2006/relationships/hyperlink" Target="https://vk.com/public217646107?w=wall-217646107_314" TargetMode="External"/><Relationship Id="rId14" Type="http://schemas.openxmlformats.org/officeDocument/2006/relationships/hyperlink" Target="https://vk.com/public217646107?w=wall-217646107_308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15.png"/><Relationship Id="rId4" Type="http://schemas.openxmlformats.org/officeDocument/2006/relationships/image" Target="../media/image17.png"/><Relationship Id="rId9" Type="http://schemas.openxmlformats.org/officeDocument/2006/relationships/image" Target="../media/image47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.png"/><Relationship Id="rId7" Type="http://schemas.openxmlformats.org/officeDocument/2006/relationships/image" Target="../media/image18.png"/><Relationship Id="rId12" Type="http://schemas.openxmlformats.org/officeDocument/2006/relationships/image" Target="../media/image5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50.jpeg"/><Relationship Id="rId5" Type="http://schemas.openxmlformats.org/officeDocument/2006/relationships/image" Target="../media/image8.png"/><Relationship Id="rId10" Type="http://schemas.openxmlformats.org/officeDocument/2006/relationships/image" Target="../media/image49.jpg"/><Relationship Id="rId4" Type="http://schemas.openxmlformats.org/officeDocument/2006/relationships/image" Target="../media/image48.jpeg"/><Relationship Id="rId9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13" Type="http://schemas.openxmlformats.org/officeDocument/2006/relationships/image" Target="../media/image52.png"/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12" Type="http://schemas.microsoft.com/office/2007/relationships/diagramDrawing" Target="../diagrams/drawing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diagramColors" Target="../diagrams/colors1.xml"/><Relationship Id="rId5" Type="http://schemas.openxmlformats.org/officeDocument/2006/relationships/image" Target="../media/image18.png"/><Relationship Id="rId10" Type="http://schemas.openxmlformats.org/officeDocument/2006/relationships/diagramQuickStyle" Target="../diagrams/quickStyle1.xml"/><Relationship Id="rId4" Type="http://schemas.openxmlformats.org/officeDocument/2006/relationships/image" Target="../media/image17.png"/><Relationship Id="rId9" Type="http://schemas.openxmlformats.org/officeDocument/2006/relationships/diagramLayout" Target="../diagrams/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vk.com/public217646107?w=wall-217646107_314" TargetMode="External"/><Relationship Id="rId13" Type="http://schemas.openxmlformats.org/officeDocument/2006/relationships/hyperlink" Target="https://z.mil.ru/spec_mil_oper/media/video/plakat.htm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12" Type="http://schemas.openxmlformats.org/officeDocument/2006/relationships/hyperlink" Target="https://vk.com/public217646107?w=wall-217646107_306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36.jpeg"/><Relationship Id="rId5" Type="http://schemas.openxmlformats.org/officeDocument/2006/relationships/image" Target="../media/image18.png"/><Relationship Id="rId10" Type="http://schemas.openxmlformats.org/officeDocument/2006/relationships/hyperlink" Target="https://vk.com/public217646107?z=photo-217646107_457239562%2Fwall-217646107_338" TargetMode="External"/><Relationship Id="rId4" Type="http://schemas.openxmlformats.org/officeDocument/2006/relationships/image" Target="../media/image17.png"/><Relationship Id="rId9" Type="http://schemas.openxmlformats.org/officeDocument/2006/relationships/hyperlink" Target="https://vk.com/public217646107?w=wall-217646107_308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1.png"/><Relationship Id="rId7" Type="http://schemas.openxmlformats.org/officeDocument/2006/relationships/hyperlink" Target="https://vk.com/public217646107?w=wall-217646107_306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jp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image" Target="../media/image15.png"/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12" Type="http://schemas.openxmlformats.org/officeDocument/2006/relationships/image" Target="../media/image2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3.png"/><Relationship Id="rId5" Type="http://schemas.openxmlformats.org/officeDocument/2006/relationships/image" Target="../media/image18.png"/><Relationship Id="rId10" Type="http://schemas.openxmlformats.org/officeDocument/2006/relationships/image" Target="../media/image22.jpeg"/><Relationship Id="rId4" Type="http://schemas.openxmlformats.org/officeDocument/2006/relationships/image" Target="../media/image17.png"/><Relationship Id="rId9" Type="http://schemas.openxmlformats.org/officeDocument/2006/relationships/image" Target="../media/image21.jpeg"/><Relationship Id="rId1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12" Type="http://schemas.openxmlformats.org/officeDocument/2006/relationships/image" Target="../media/image2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8.jpeg"/><Relationship Id="rId5" Type="http://schemas.openxmlformats.org/officeDocument/2006/relationships/image" Target="../media/image18.png"/><Relationship Id="rId10" Type="http://schemas.openxmlformats.org/officeDocument/2006/relationships/image" Target="../media/image15.png"/><Relationship Id="rId4" Type="http://schemas.openxmlformats.org/officeDocument/2006/relationships/image" Target="../media/image17.png"/><Relationship Id="rId9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13" Type="http://schemas.openxmlformats.org/officeDocument/2006/relationships/hyperlink" Target="https://vk.com/public217646107?w=wall-217646107_339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19.png"/><Relationship Id="rId12" Type="http://schemas.openxmlformats.org/officeDocument/2006/relationships/image" Target="../media/image3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hyperlink" Target="https://vk.com/public217646107?w=wall-217646107_313" TargetMode="External"/><Relationship Id="rId5" Type="http://schemas.openxmlformats.org/officeDocument/2006/relationships/image" Target="../media/image17.png"/><Relationship Id="rId15" Type="http://schemas.openxmlformats.org/officeDocument/2006/relationships/image" Target="../media/image34.png"/><Relationship Id="rId10" Type="http://schemas.openxmlformats.org/officeDocument/2006/relationships/image" Target="../media/image32.jpeg"/><Relationship Id="rId4" Type="http://schemas.openxmlformats.org/officeDocument/2006/relationships/image" Target="../media/image8.png"/><Relationship Id="rId9" Type="http://schemas.openxmlformats.org/officeDocument/2006/relationships/image" Target="../media/image31.jpeg"/><Relationship Id="rId1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g"/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15.png"/><Relationship Id="rId5" Type="http://schemas.openxmlformats.org/officeDocument/2006/relationships/image" Target="../media/image18.png"/><Relationship Id="rId10" Type="http://schemas.openxmlformats.org/officeDocument/2006/relationships/image" Target="../media/image36.jpeg"/><Relationship Id="rId4" Type="http://schemas.openxmlformats.org/officeDocument/2006/relationships/image" Target="../media/image17.png"/><Relationship Id="rId9" Type="http://schemas.openxmlformats.org/officeDocument/2006/relationships/hyperlink" Target="https://vk.com/public217646107?z=photo-217646107_457239562%2Fwall-217646107_338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9000" b="-6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2977">
            <a:off x="8166278" y="4614659"/>
            <a:ext cx="1392098" cy="18561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35056">
            <a:off x="6734706" y="4796447"/>
            <a:ext cx="1317734" cy="17569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9754">
            <a:off x="5128648" y="4072583"/>
            <a:ext cx="1645866" cy="2194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312" y="1422982"/>
            <a:ext cx="3149651" cy="314965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971890" y="345450"/>
            <a:ext cx="734688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cap="none" spc="0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АКЦИЯ </a:t>
            </a:r>
            <a:r>
              <a:rPr lang="ru-RU" sz="6000" b="1" cap="none" spc="0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МУЗЕЙ ДЕТЯМ</a:t>
            </a:r>
            <a:endParaRPr lang="ru-RU" sz="4800" b="1" cap="none" spc="0" dirty="0">
              <a:ln w="9525">
                <a:solidFill>
                  <a:srgbClr val="0070C0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khive" panose="020B06030503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79023" y="1919765"/>
            <a:ext cx="75005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ТВОРЧЕСКИЙ ОТЧЕТ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АКТИВА ШКОЛЬНОГО КРАЕВЕДЧЕСКОГО МУЗЕЯ 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МКОУ «УСТЬ-КАМЕНСКОЙ СРЕДНЕЙ ШКОЛЫ»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7917">
            <a:off x="2328782" y="5214660"/>
            <a:ext cx="1923366" cy="13202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42797">
            <a:off x="3442479" y="4743962"/>
            <a:ext cx="2094024" cy="1410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6371139" y="3244189"/>
            <a:ext cx="5428993" cy="1162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РУКОВОЛИТЕЛЬ: КАДНИКОВА С.Ю</a:t>
            </a:r>
          </a:p>
          <a:p>
            <a:pPr>
              <a:lnSpc>
                <a:spcPct val="150000"/>
              </a:lnSpc>
            </a:pP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АКТИВ</a:t>
            </a: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 СЕРЯГИНА АЛИНА, АЛИБАЕВА НЕЙЛЯ</a:t>
            </a:r>
          </a:p>
          <a:p>
            <a:pPr>
              <a:lnSpc>
                <a:spcPct val="150000"/>
              </a:lnSpc>
            </a:pPr>
            <a:endPara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45382" y="6353186"/>
            <a:ext cx="36515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Музей-детям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014926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9000" b="-6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855926" y="6153629"/>
            <a:ext cx="36515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Музей-детям</a:t>
            </a:r>
            <a:endParaRPr lang="ru-RU" sz="20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9262020" y="29369"/>
            <a:ext cx="1137144" cy="1480080"/>
            <a:chOff x="571500" y="371476"/>
            <a:chExt cx="4986340" cy="6300789"/>
          </a:xfrm>
        </p:grpSpPr>
        <p:sp>
          <p:nvSpPr>
            <p:cNvPr id="30" name="Пятиугольник 3"/>
            <p:cNvSpPr/>
            <p:nvPr/>
          </p:nvSpPr>
          <p:spPr>
            <a:xfrm rot="5400000">
              <a:off x="-85725" y="1028701"/>
              <a:ext cx="6300789" cy="4986340"/>
            </a:xfrm>
            <a:custGeom>
              <a:avLst/>
              <a:gdLst>
                <a:gd name="connsiteX0" fmla="*/ 0 w 6029325"/>
                <a:gd name="connsiteY0" fmla="*/ 0 h 4900612"/>
                <a:gd name="connsiteX1" fmla="*/ 3579019 w 6029325"/>
                <a:gd name="connsiteY1" fmla="*/ 0 h 4900612"/>
                <a:gd name="connsiteX2" fmla="*/ 6029325 w 6029325"/>
                <a:gd name="connsiteY2" fmla="*/ 2450306 h 4900612"/>
                <a:gd name="connsiteX3" fmla="*/ 3579019 w 6029325"/>
                <a:gd name="connsiteY3" fmla="*/ 4900612 h 4900612"/>
                <a:gd name="connsiteX4" fmla="*/ 0 w 6029325"/>
                <a:gd name="connsiteY4" fmla="*/ 4900612 h 4900612"/>
                <a:gd name="connsiteX5" fmla="*/ 0 w 6029325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1771649 w 3579019"/>
                <a:gd name="connsiteY2" fmla="*/ 2493168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2859153 w 3579019"/>
                <a:gd name="connsiteY2" fmla="*/ 2380833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9019" h="4900612">
                  <a:moveTo>
                    <a:pt x="0" y="0"/>
                  </a:moveTo>
                  <a:lnTo>
                    <a:pt x="3579019" y="0"/>
                  </a:lnTo>
                  <a:lnTo>
                    <a:pt x="2859153" y="2380833"/>
                  </a:lnTo>
                  <a:lnTo>
                    <a:pt x="3579019" y="4900612"/>
                  </a:lnTo>
                  <a:lnTo>
                    <a:pt x="0" y="4900612"/>
                  </a:lnTo>
                  <a:lnTo>
                    <a:pt x="0" y="0"/>
                  </a:lnTo>
                  <a:close/>
                </a:path>
              </a:pathLst>
            </a:custGeom>
            <a:ln w="76200"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1" name="Рисунок 3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037103" y="1301858"/>
              <a:ext cx="3995743" cy="3995740"/>
            </a:xfrm>
            <a:prstGeom prst="rect">
              <a:avLst/>
            </a:prstGeom>
          </p:spPr>
        </p:pic>
      </p:grpSp>
      <p:grpSp>
        <p:nvGrpSpPr>
          <p:cNvPr id="3" name="Группа 2"/>
          <p:cNvGrpSpPr/>
          <p:nvPr/>
        </p:nvGrpSpPr>
        <p:grpSpPr>
          <a:xfrm>
            <a:off x="7767124" y="29369"/>
            <a:ext cx="1213061" cy="1644270"/>
            <a:chOff x="8710890" y="5512060"/>
            <a:chExt cx="1063730" cy="1392863"/>
          </a:xfrm>
        </p:grpSpPr>
        <p:sp>
          <p:nvSpPr>
            <p:cNvPr id="33" name="Пятиугольник 3"/>
            <p:cNvSpPr/>
            <p:nvPr/>
          </p:nvSpPr>
          <p:spPr>
            <a:xfrm rot="5400000">
              <a:off x="8546324" y="5676627"/>
              <a:ext cx="1392862" cy="1063729"/>
            </a:xfrm>
            <a:custGeom>
              <a:avLst/>
              <a:gdLst>
                <a:gd name="connsiteX0" fmla="*/ 0 w 6029325"/>
                <a:gd name="connsiteY0" fmla="*/ 0 h 4900612"/>
                <a:gd name="connsiteX1" fmla="*/ 3579019 w 6029325"/>
                <a:gd name="connsiteY1" fmla="*/ 0 h 4900612"/>
                <a:gd name="connsiteX2" fmla="*/ 6029325 w 6029325"/>
                <a:gd name="connsiteY2" fmla="*/ 2450306 h 4900612"/>
                <a:gd name="connsiteX3" fmla="*/ 3579019 w 6029325"/>
                <a:gd name="connsiteY3" fmla="*/ 4900612 h 4900612"/>
                <a:gd name="connsiteX4" fmla="*/ 0 w 6029325"/>
                <a:gd name="connsiteY4" fmla="*/ 4900612 h 4900612"/>
                <a:gd name="connsiteX5" fmla="*/ 0 w 6029325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1771649 w 3579019"/>
                <a:gd name="connsiteY2" fmla="*/ 2493168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2859153 w 3579019"/>
                <a:gd name="connsiteY2" fmla="*/ 2380833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9019" h="4900612">
                  <a:moveTo>
                    <a:pt x="0" y="0"/>
                  </a:moveTo>
                  <a:lnTo>
                    <a:pt x="3579019" y="0"/>
                  </a:lnTo>
                  <a:lnTo>
                    <a:pt x="2859153" y="2380833"/>
                  </a:lnTo>
                  <a:lnTo>
                    <a:pt x="3579019" y="4900612"/>
                  </a:lnTo>
                  <a:lnTo>
                    <a:pt x="0" y="4900612"/>
                  </a:lnTo>
                  <a:lnTo>
                    <a:pt x="0" y="0"/>
                  </a:lnTo>
                  <a:close/>
                </a:path>
              </a:pathLst>
            </a:custGeom>
            <a:ln w="76200"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4" name="Рисунок 3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0891" y="5512060"/>
              <a:ext cx="1063729" cy="1063729"/>
            </a:xfrm>
            <a:prstGeom prst="rect">
              <a:avLst/>
            </a:prstGeom>
          </p:spPr>
        </p:pic>
      </p:grpSp>
      <p:grpSp>
        <p:nvGrpSpPr>
          <p:cNvPr id="4" name="Группа 3"/>
          <p:cNvGrpSpPr/>
          <p:nvPr/>
        </p:nvGrpSpPr>
        <p:grpSpPr>
          <a:xfrm>
            <a:off x="6235589" y="29369"/>
            <a:ext cx="1249700" cy="1453682"/>
            <a:chOff x="4272454" y="5029203"/>
            <a:chExt cx="1285385" cy="1643063"/>
          </a:xfrm>
        </p:grpSpPr>
        <p:sp>
          <p:nvSpPr>
            <p:cNvPr id="37" name="Пятиугольник 3"/>
            <p:cNvSpPr/>
            <p:nvPr/>
          </p:nvSpPr>
          <p:spPr>
            <a:xfrm rot="5400000">
              <a:off x="4093615" y="5208042"/>
              <a:ext cx="1643063" cy="1285385"/>
            </a:xfrm>
            <a:custGeom>
              <a:avLst/>
              <a:gdLst>
                <a:gd name="connsiteX0" fmla="*/ 0 w 6029325"/>
                <a:gd name="connsiteY0" fmla="*/ 0 h 4900612"/>
                <a:gd name="connsiteX1" fmla="*/ 3579019 w 6029325"/>
                <a:gd name="connsiteY1" fmla="*/ 0 h 4900612"/>
                <a:gd name="connsiteX2" fmla="*/ 6029325 w 6029325"/>
                <a:gd name="connsiteY2" fmla="*/ 2450306 h 4900612"/>
                <a:gd name="connsiteX3" fmla="*/ 3579019 w 6029325"/>
                <a:gd name="connsiteY3" fmla="*/ 4900612 h 4900612"/>
                <a:gd name="connsiteX4" fmla="*/ 0 w 6029325"/>
                <a:gd name="connsiteY4" fmla="*/ 4900612 h 4900612"/>
                <a:gd name="connsiteX5" fmla="*/ 0 w 6029325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1771649 w 3579019"/>
                <a:gd name="connsiteY2" fmla="*/ 2493168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2859153 w 3579019"/>
                <a:gd name="connsiteY2" fmla="*/ 2380833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9019" h="4900612">
                  <a:moveTo>
                    <a:pt x="0" y="0"/>
                  </a:moveTo>
                  <a:lnTo>
                    <a:pt x="3579019" y="0"/>
                  </a:lnTo>
                  <a:lnTo>
                    <a:pt x="2859153" y="2380833"/>
                  </a:lnTo>
                  <a:lnTo>
                    <a:pt x="3579019" y="4900612"/>
                  </a:lnTo>
                  <a:lnTo>
                    <a:pt x="0" y="4900612"/>
                  </a:lnTo>
                  <a:lnTo>
                    <a:pt x="0" y="0"/>
                  </a:lnTo>
                  <a:close/>
                </a:path>
              </a:pathLst>
            </a:custGeom>
            <a:ln w="76200"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5" name="Рисунок 3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4123" y="5185531"/>
              <a:ext cx="1002046" cy="1002046"/>
            </a:xfrm>
            <a:prstGeom prst="rect">
              <a:avLst/>
            </a:prstGeom>
          </p:spPr>
        </p:pic>
      </p:grpSp>
      <p:sp>
        <p:nvSpPr>
          <p:cNvPr id="41" name="Прямоугольник 40"/>
          <p:cNvSpPr/>
          <p:nvPr/>
        </p:nvSpPr>
        <p:spPr>
          <a:xfrm>
            <a:off x="422059" y="167678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cap="none" spc="0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АКЦИЯ </a:t>
            </a:r>
            <a:r>
              <a:rPr lang="ru-RU" sz="2800" b="1" cap="none" spc="0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Музей</a:t>
            </a:r>
            <a:r>
              <a:rPr lang="ru-RU" sz="2800" b="1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  детям </a:t>
            </a:r>
            <a:r>
              <a:rPr lang="ru-RU" sz="1600" b="1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в школе</a:t>
            </a:r>
            <a:endParaRPr lang="ru-RU" sz="1200" b="1" cap="none" spc="0" dirty="0">
              <a:ln w="9525">
                <a:solidFill>
                  <a:srgbClr val="0070C0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khive" panose="020B0603050302020204" pitchFamily="34" charset="0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6" y="706568"/>
            <a:ext cx="1459246" cy="145924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724" y="2020761"/>
            <a:ext cx="1956710" cy="43684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4752" y="2020761"/>
            <a:ext cx="2037489" cy="45488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611576" y="972619"/>
            <a:ext cx="35551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Музейные уроки по истории села провели ученики 9 класса </a:t>
            </a:r>
            <a:r>
              <a:rPr lang="ru-RU" sz="1600" b="1" dirty="0" err="1"/>
              <a:t>Ш</a:t>
            </a:r>
            <a:r>
              <a:rPr lang="ru-RU" sz="1600" b="1" dirty="0" err="1" smtClean="0"/>
              <a:t>амараев</a:t>
            </a:r>
            <a:r>
              <a:rPr lang="ru-RU" sz="1600" b="1" dirty="0" smtClean="0"/>
              <a:t> Алексей и Вавилова Доминика</a:t>
            </a:r>
            <a:endParaRPr lang="ru-RU" sz="1600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377" y="2251360"/>
            <a:ext cx="1750132" cy="39072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7" r="49116"/>
          <a:stretch/>
        </p:blipFill>
        <p:spPr>
          <a:xfrm>
            <a:off x="8835452" y="2516260"/>
            <a:ext cx="1846231" cy="2016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803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9000" b="-6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18974">
            <a:off x="1590216" y="873099"/>
            <a:ext cx="4286108" cy="279453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818486" y="6365216"/>
            <a:ext cx="36515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Музей-детям</a:t>
            </a:r>
            <a:endParaRPr lang="ru-RU" sz="20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9262020" y="29369"/>
            <a:ext cx="1137144" cy="1480080"/>
            <a:chOff x="571500" y="371476"/>
            <a:chExt cx="4986340" cy="6300789"/>
          </a:xfrm>
        </p:grpSpPr>
        <p:sp>
          <p:nvSpPr>
            <p:cNvPr id="30" name="Пятиугольник 3"/>
            <p:cNvSpPr/>
            <p:nvPr/>
          </p:nvSpPr>
          <p:spPr>
            <a:xfrm rot="5400000">
              <a:off x="-85725" y="1028701"/>
              <a:ext cx="6300789" cy="4986340"/>
            </a:xfrm>
            <a:custGeom>
              <a:avLst/>
              <a:gdLst>
                <a:gd name="connsiteX0" fmla="*/ 0 w 6029325"/>
                <a:gd name="connsiteY0" fmla="*/ 0 h 4900612"/>
                <a:gd name="connsiteX1" fmla="*/ 3579019 w 6029325"/>
                <a:gd name="connsiteY1" fmla="*/ 0 h 4900612"/>
                <a:gd name="connsiteX2" fmla="*/ 6029325 w 6029325"/>
                <a:gd name="connsiteY2" fmla="*/ 2450306 h 4900612"/>
                <a:gd name="connsiteX3" fmla="*/ 3579019 w 6029325"/>
                <a:gd name="connsiteY3" fmla="*/ 4900612 h 4900612"/>
                <a:gd name="connsiteX4" fmla="*/ 0 w 6029325"/>
                <a:gd name="connsiteY4" fmla="*/ 4900612 h 4900612"/>
                <a:gd name="connsiteX5" fmla="*/ 0 w 6029325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1771649 w 3579019"/>
                <a:gd name="connsiteY2" fmla="*/ 2493168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2859153 w 3579019"/>
                <a:gd name="connsiteY2" fmla="*/ 2380833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9019" h="4900612">
                  <a:moveTo>
                    <a:pt x="0" y="0"/>
                  </a:moveTo>
                  <a:lnTo>
                    <a:pt x="3579019" y="0"/>
                  </a:lnTo>
                  <a:lnTo>
                    <a:pt x="2859153" y="2380833"/>
                  </a:lnTo>
                  <a:lnTo>
                    <a:pt x="3579019" y="4900612"/>
                  </a:lnTo>
                  <a:lnTo>
                    <a:pt x="0" y="4900612"/>
                  </a:lnTo>
                  <a:lnTo>
                    <a:pt x="0" y="0"/>
                  </a:lnTo>
                  <a:close/>
                </a:path>
              </a:pathLst>
            </a:custGeom>
            <a:ln w="76200"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1" name="Рисунок 3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037103" y="1301858"/>
              <a:ext cx="3995743" cy="3995740"/>
            </a:xfrm>
            <a:prstGeom prst="rect">
              <a:avLst/>
            </a:prstGeom>
          </p:spPr>
        </p:pic>
      </p:grpSp>
      <p:grpSp>
        <p:nvGrpSpPr>
          <p:cNvPr id="3" name="Группа 2"/>
          <p:cNvGrpSpPr/>
          <p:nvPr/>
        </p:nvGrpSpPr>
        <p:grpSpPr>
          <a:xfrm>
            <a:off x="7767124" y="29369"/>
            <a:ext cx="1213061" cy="1644270"/>
            <a:chOff x="8710890" y="5512060"/>
            <a:chExt cx="1063730" cy="1392863"/>
          </a:xfrm>
        </p:grpSpPr>
        <p:sp>
          <p:nvSpPr>
            <p:cNvPr id="33" name="Пятиугольник 3"/>
            <p:cNvSpPr/>
            <p:nvPr/>
          </p:nvSpPr>
          <p:spPr>
            <a:xfrm rot="5400000">
              <a:off x="8546324" y="5676627"/>
              <a:ext cx="1392862" cy="1063729"/>
            </a:xfrm>
            <a:custGeom>
              <a:avLst/>
              <a:gdLst>
                <a:gd name="connsiteX0" fmla="*/ 0 w 6029325"/>
                <a:gd name="connsiteY0" fmla="*/ 0 h 4900612"/>
                <a:gd name="connsiteX1" fmla="*/ 3579019 w 6029325"/>
                <a:gd name="connsiteY1" fmla="*/ 0 h 4900612"/>
                <a:gd name="connsiteX2" fmla="*/ 6029325 w 6029325"/>
                <a:gd name="connsiteY2" fmla="*/ 2450306 h 4900612"/>
                <a:gd name="connsiteX3" fmla="*/ 3579019 w 6029325"/>
                <a:gd name="connsiteY3" fmla="*/ 4900612 h 4900612"/>
                <a:gd name="connsiteX4" fmla="*/ 0 w 6029325"/>
                <a:gd name="connsiteY4" fmla="*/ 4900612 h 4900612"/>
                <a:gd name="connsiteX5" fmla="*/ 0 w 6029325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1771649 w 3579019"/>
                <a:gd name="connsiteY2" fmla="*/ 2493168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2859153 w 3579019"/>
                <a:gd name="connsiteY2" fmla="*/ 2380833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9019" h="4900612">
                  <a:moveTo>
                    <a:pt x="0" y="0"/>
                  </a:moveTo>
                  <a:lnTo>
                    <a:pt x="3579019" y="0"/>
                  </a:lnTo>
                  <a:lnTo>
                    <a:pt x="2859153" y="2380833"/>
                  </a:lnTo>
                  <a:lnTo>
                    <a:pt x="3579019" y="4900612"/>
                  </a:lnTo>
                  <a:lnTo>
                    <a:pt x="0" y="4900612"/>
                  </a:lnTo>
                  <a:lnTo>
                    <a:pt x="0" y="0"/>
                  </a:lnTo>
                  <a:close/>
                </a:path>
              </a:pathLst>
            </a:custGeom>
            <a:ln w="76200"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4" name="Рисунок 3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0891" y="5512060"/>
              <a:ext cx="1063729" cy="1063729"/>
            </a:xfrm>
            <a:prstGeom prst="rect">
              <a:avLst/>
            </a:prstGeom>
          </p:spPr>
        </p:pic>
      </p:grpSp>
      <p:grpSp>
        <p:nvGrpSpPr>
          <p:cNvPr id="4" name="Группа 3"/>
          <p:cNvGrpSpPr/>
          <p:nvPr/>
        </p:nvGrpSpPr>
        <p:grpSpPr>
          <a:xfrm>
            <a:off x="6235589" y="29369"/>
            <a:ext cx="1249700" cy="1453682"/>
            <a:chOff x="4272454" y="5029203"/>
            <a:chExt cx="1285385" cy="1643063"/>
          </a:xfrm>
        </p:grpSpPr>
        <p:sp>
          <p:nvSpPr>
            <p:cNvPr id="37" name="Пятиугольник 3"/>
            <p:cNvSpPr/>
            <p:nvPr/>
          </p:nvSpPr>
          <p:spPr>
            <a:xfrm rot="5400000">
              <a:off x="4093615" y="5208042"/>
              <a:ext cx="1643063" cy="1285385"/>
            </a:xfrm>
            <a:custGeom>
              <a:avLst/>
              <a:gdLst>
                <a:gd name="connsiteX0" fmla="*/ 0 w 6029325"/>
                <a:gd name="connsiteY0" fmla="*/ 0 h 4900612"/>
                <a:gd name="connsiteX1" fmla="*/ 3579019 w 6029325"/>
                <a:gd name="connsiteY1" fmla="*/ 0 h 4900612"/>
                <a:gd name="connsiteX2" fmla="*/ 6029325 w 6029325"/>
                <a:gd name="connsiteY2" fmla="*/ 2450306 h 4900612"/>
                <a:gd name="connsiteX3" fmla="*/ 3579019 w 6029325"/>
                <a:gd name="connsiteY3" fmla="*/ 4900612 h 4900612"/>
                <a:gd name="connsiteX4" fmla="*/ 0 w 6029325"/>
                <a:gd name="connsiteY4" fmla="*/ 4900612 h 4900612"/>
                <a:gd name="connsiteX5" fmla="*/ 0 w 6029325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1771649 w 3579019"/>
                <a:gd name="connsiteY2" fmla="*/ 2493168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2859153 w 3579019"/>
                <a:gd name="connsiteY2" fmla="*/ 2380833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9019" h="4900612">
                  <a:moveTo>
                    <a:pt x="0" y="0"/>
                  </a:moveTo>
                  <a:lnTo>
                    <a:pt x="3579019" y="0"/>
                  </a:lnTo>
                  <a:lnTo>
                    <a:pt x="2859153" y="2380833"/>
                  </a:lnTo>
                  <a:lnTo>
                    <a:pt x="3579019" y="4900612"/>
                  </a:lnTo>
                  <a:lnTo>
                    <a:pt x="0" y="4900612"/>
                  </a:lnTo>
                  <a:lnTo>
                    <a:pt x="0" y="0"/>
                  </a:lnTo>
                  <a:close/>
                </a:path>
              </a:pathLst>
            </a:custGeom>
            <a:ln w="76200"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5" name="Рисунок 3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4123" y="5185531"/>
              <a:ext cx="1002046" cy="1002046"/>
            </a:xfrm>
            <a:prstGeom prst="rect">
              <a:avLst/>
            </a:prstGeom>
          </p:spPr>
        </p:pic>
      </p:grpSp>
      <p:sp>
        <p:nvSpPr>
          <p:cNvPr id="41" name="Прямоугольник 40"/>
          <p:cNvSpPr/>
          <p:nvPr/>
        </p:nvSpPr>
        <p:spPr>
          <a:xfrm>
            <a:off x="594075" y="232990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cap="none" spc="0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АКЦИЯ </a:t>
            </a:r>
            <a:r>
              <a:rPr lang="ru-RU" sz="2800" b="1" cap="none" spc="0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Музей</a:t>
            </a:r>
            <a:r>
              <a:rPr lang="ru-RU" sz="2800" b="1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  детям </a:t>
            </a:r>
            <a:r>
              <a:rPr lang="ru-RU" sz="1600" b="1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в школе</a:t>
            </a:r>
            <a:endParaRPr lang="ru-RU" sz="1200" b="1" cap="none" spc="0" dirty="0">
              <a:ln w="9525">
                <a:solidFill>
                  <a:srgbClr val="0070C0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khive" panose="020B06030503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11229" y="1752564"/>
            <a:ext cx="4162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b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khive" panose="020B0603050302020204" pitchFamily="34" charset="0"/>
              </a:rPr>
              <a:t>КОНКУРС ВИДЕОРОЛИКОВ </a:t>
            </a:r>
          </a:p>
          <a:p>
            <a:pPr>
              <a:lnSpc>
                <a:spcPct val="150000"/>
              </a:lnSpc>
            </a:pPr>
            <a:r>
              <a:rPr lang="ru-RU" sz="1600" b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khive" panose="020B0603050302020204" pitchFamily="34" charset="0"/>
              </a:rPr>
              <a:t>«НАШЕ СЕЛО»</a:t>
            </a:r>
            <a:endParaRPr lang="ru-RU" sz="1600" b="1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khive" panose="020B0603050302020204" pitchFamily="34" charset="0"/>
            </a:endParaRPr>
          </a:p>
        </p:txBody>
      </p:sp>
      <p:pic>
        <p:nvPicPr>
          <p:cNvPr id="17" name="Picture 6" descr="https://xn----ctbhccndc2b4bl.xn--p1ai/wp-content/uploads/2022/10/VK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282" y="5109960"/>
            <a:ext cx="1222097" cy="1222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942581" y="5520110"/>
            <a:ext cx="57374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9"/>
              </a:rPr>
              <a:t>https://vk.com/public217646107?w=wall-217646107_314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0"/>
          <a:srcRect l="37012" t="14378" r="35799" b="8160"/>
          <a:stretch/>
        </p:blipFill>
        <p:spPr>
          <a:xfrm rot="816884">
            <a:off x="5003986" y="2271270"/>
            <a:ext cx="1986456" cy="31820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1"/>
          <a:srcRect l="36983" t="16995" r="35604" b="5496"/>
          <a:stretch/>
        </p:blipFill>
        <p:spPr>
          <a:xfrm rot="21037265">
            <a:off x="7013131" y="1787375"/>
            <a:ext cx="2123109" cy="3374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2"/>
          <a:srcRect l="31293" t="34015" r="45043" b="33785"/>
          <a:stretch/>
        </p:blipFill>
        <p:spPr>
          <a:xfrm>
            <a:off x="1818161" y="3159050"/>
            <a:ext cx="2885090" cy="2207173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316" y="756397"/>
            <a:ext cx="1459246" cy="1459246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942581" y="5971982"/>
            <a:ext cx="57374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4"/>
              </a:rPr>
              <a:t>https://vk.com/public217646107?w=wall-217646107_308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5"/>
          <a:srcRect l="46552" t="26425" r="31982" b="13775"/>
          <a:stretch/>
        </p:blipFill>
        <p:spPr>
          <a:xfrm rot="395037">
            <a:off x="9232151" y="3565783"/>
            <a:ext cx="1743270" cy="2730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https://i-a.d-cd.net/Ohap0mYGytnGTC_Wv4X1KtqtqrY-1920.jpg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4031" y="4640306"/>
            <a:ext cx="635342" cy="497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https://i-a.d-cd.net/Ohap0mYGytnGTC_Wv4X1KtqtqrY-1920.jpg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8821" y="4755842"/>
            <a:ext cx="635342" cy="497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https://i-a.d-cd.net/Ohap0mYGytnGTC_Wv4X1KtqtqrY-1920.jpg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3558" y="4882646"/>
            <a:ext cx="635342" cy="497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389665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9000" b="-6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6947718" y="6231453"/>
            <a:ext cx="36515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Музей-детям</a:t>
            </a:r>
            <a:endParaRPr lang="ru-RU" sz="20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9262020" y="29369"/>
            <a:ext cx="1137144" cy="1480080"/>
            <a:chOff x="571500" y="371476"/>
            <a:chExt cx="4986340" cy="6300789"/>
          </a:xfrm>
        </p:grpSpPr>
        <p:sp>
          <p:nvSpPr>
            <p:cNvPr id="30" name="Пятиугольник 3"/>
            <p:cNvSpPr/>
            <p:nvPr/>
          </p:nvSpPr>
          <p:spPr>
            <a:xfrm rot="5400000">
              <a:off x="-85725" y="1028701"/>
              <a:ext cx="6300789" cy="4986340"/>
            </a:xfrm>
            <a:custGeom>
              <a:avLst/>
              <a:gdLst>
                <a:gd name="connsiteX0" fmla="*/ 0 w 6029325"/>
                <a:gd name="connsiteY0" fmla="*/ 0 h 4900612"/>
                <a:gd name="connsiteX1" fmla="*/ 3579019 w 6029325"/>
                <a:gd name="connsiteY1" fmla="*/ 0 h 4900612"/>
                <a:gd name="connsiteX2" fmla="*/ 6029325 w 6029325"/>
                <a:gd name="connsiteY2" fmla="*/ 2450306 h 4900612"/>
                <a:gd name="connsiteX3" fmla="*/ 3579019 w 6029325"/>
                <a:gd name="connsiteY3" fmla="*/ 4900612 h 4900612"/>
                <a:gd name="connsiteX4" fmla="*/ 0 w 6029325"/>
                <a:gd name="connsiteY4" fmla="*/ 4900612 h 4900612"/>
                <a:gd name="connsiteX5" fmla="*/ 0 w 6029325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1771649 w 3579019"/>
                <a:gd name="connsiteY2" fmla="*/ 2493168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2859153 w 3579019"/>
                <a:gd name="connsiteY2" fmla="*/ 2380833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9019" h="4900612">
                  <a:moveTo>
                    <a:pt x="0" y="0"/>
                  </a:moveTo>
                  <a:lnTo>
                    <a:pt x="3579019" y="0"/>
                  </a:lnTo>
                  <a:lnTo>
                    <a:pt x="2859153" y="2380833"/>
                  </a:lnTo>
                  <a:lnTo>
                    <a:pt x="3579019" y="4900612"/>
                  </a:lnTo>
                  <a:lnTo>
                    <a:pt x="0" y="4900612"/>
                  </a:lnTo>
                  <a:lnTo>
                    <a:pt x="0" y="0"/>
                  </a:lnTo>
                  <a:close/>
                </a:path>
              </a:pathLst>
            </a:custGeom>
            <a:ln w="76200"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1" name="Рисунок 3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037103" y="1301858"/>
              <a:ext cx="3995743" cy="3995740"/>
            </a:xfrm>
            <a:prstGeom prst="rect">
              <a:avLst/>
            </a:prstGeom>
          </p:spPr>
        </p:pic>
      </p:grpSp>
      <p:grpSp>
        <p:nvGrpSpPr>
          <p:cNvPr id="3" name="Группа 2"/>
          <p:cNvGrpSpPr/>
          <p:nvPr/>
        </p:nvGrpSpPr>
        <p:grpSpPr>
          <a:xfrm>
            <a:off x="7767124" y="29369"/>
            <a:ext cx="1213061" cy="1644270"/>
            <a:chOff x="8710890" y="5512060"/>
            <a:chExt cx="1063730" cy="1392863"/>
          </a:xfrm>
        </p:grpSpPr>
        <p:sp>
          <p:nvSpPr>
            <p:cNvPr id="33" name="Пятиугольник 3"/>
            <p:cNvSpPr/>
            <p:nvPr/>
          </p:nvSpPr>
          <p:spPr>
            <a:xfrm rot="5400000">
              <a:off x="8546324" y="5676627"/>
              <a:ext cx="1392862" cy="1063729"/>
            </a:xfrm>
            <a:custGeom>
              <a:avLst/>
              <a:gdLst>
                <a:gd name="connsiteX0" fmla="*/ 0 w 6029325"/>
                <a:gd name="connsiteY0" fmla="*/ 0 h 4900612"/>
                <a:gd name="connsiteX1" fmla="*/ 3579019 w 6029325"/>
                <a:gd name="connsiteY1" fmla="*/ 0 h 4900612"/>
                <a:gd name="connsiteX2" fmla="*/ 6029325 w 6029325"/>
                <a:gd name="connsiteY2" fmla="*/ 2450306 h 4900612"/>
                <a:gd name="connsiteX3" fmla="*/ 3579019 w 6029325"/>
                <a:gd name="connsiteY3" fmla="*/ 4900612 h 4900612"/>
                <a:gd name="connsiteX4" fmla="*/ 0 w 6029325"/>
                <a:gd name="connsiteY4" fmla="*/ 4900612 h 4900612"/>
                <a:gd name="connsiteX5" fmla="*/ 0 w 6029325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1771649 w 3579019"/>
                <a:gd name="connsiteY2" fmla="*/ 2493168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2859153 w 3579019"/>
                <a:gd name="connsiteY2" fmla="*/ 2380833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9019" h="4900612">
                  <a:moveTo>
                    <a:pt x="0" y="0"/>
                  </a:moveTo>
                  <a:lnTo>
                    <a:pt x="3579019" y="0"/>
                  </a:lnTo>
                  <a:lnTo>
                    <a:pt x="2859153" y="2380833"/>
                  </a:lnTo>
                  <a:lnTo>
                    <a:pt x="3579019" y="4900612"/>
                  </a:lnTo>
                  <a:lnTo>
                    <a:pt x="0" y="4900612"/>
                  </a:lnTo>
                  <a:lnTo>
                    <a:pt x="0" y="0"/>
                  </a:lnTo>
                  <a:close/>
                </a:path>
              </a:pathLst>
            </a:custGeom>
            <a:ln w="76200"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4" name="Рисунок 3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0891" y="5512060"/>
              <a:ext cx="1063729" cy="1063729"/>
            </a:xfrm>
            <a:prstGeom prst="rect">
              <a:avLst/>
            </a:prstGeom>
          </p:spPr>
        </p:pic>
      </p:grpSp>
      <p:grpSp>
        <p:nvGrpSpPr>
          <p:cNvPr id="4" name="Группа 3"/>
          <p:cNvGrpSpPr/>
          <p:nvPr/>
        </p:nvGrpSpPr>
        <p:grpSpPr>
          <a:xfrm>
            <a:off x="6235589" y="29369"/>
            <a:ext cx="1249700" cy="1453682"/>
            <a:chOff x="4272454" y="5029203"/>
            <a:chExt cx="1285385" cy="1643063"/>
          </a:xfrm>
        </p:grpSpPr>
        <p:sp>
          <p:nvSpPr>
            <p:cNvPr id="37" name="Пятиугольник 3"/>
            <p:cNvSpPr/>
            <p:nvPr/>
          </p:nvSpPr>
          <p:spPr>
            <a:xfrm rot="5400000">
              <a:off x="4093615" y="5208042"/>
              <a:ext cx="1643063" cy="1285385"/>
            </a:xfrm>
            <a:custGeom>
              <a:avLst/>
              <a:gdLst>
                <a:gd name="connsiteX0" fmla="*/ 0 w 6029325"/>
                <a:gd name="connsiteY0" fmla="*/ 0 h 4900612"/>
                <a:gd name="connsiteX1" fmla="*/ 3579019 w 6029325"/>
                <a:gd name="connsiteY1" fmla="*/ 0 h 4900612"/>
                <a:gd name="connsiteX2" fmla="*/ 6029325 w 6029325"/>
                <a:gd name="connsiteY2" fmla="*/ 2450306 h 4900612"/>
                <a:gd name="connsiteX3" fmla="*/ 3579019 w 6029325"/>
                <a:gd name="connsiteY3" fmla="*/ 4900612 h 4900612"/>
                <a:gd name="connsiteX4" fmla="*/ 0 w 6029325"/>
                <a:gd name="connsiteY4" fmla="*/ 4900612 h 4900612"/>
                <a:gd name="connsiteX5" fmla="*/ 0 w 6029325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1771649 w 3579019"/>
                <a:gd name="connsiteY2" fmla="*/ 2493168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2859153 w 3579019"/>
                <a:gd name="connsiteY2" fmla="*/ 2380833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9019" h="4900612">
                  <a:moveTo>
                    <a:pt x="0" y="0"/>
                  </a:moveTo>
                  <a:lnTo>
                    <a:pt x="3579019" y="0"/>
                  </a:lnTo>
                  <a:lnTo>
                    <a:pt x="2859153" y="2380833"/>
                  </a:lnTo>
                  <a:lnTo>
                    <a:pt x="3579019" y="4900612"/>
                  </a:lnTo>
                  <a:lnTo>
                    <a:pt x="0" y="4900612"/>
                  </a:lnTo>
                  <a:lnTo>
                    <a:pt x="0" y="0"/>
                  </a:lnTo>
                  <a:close/>
                </a:path>
              </a:pathLst>
            </a:custGeom>
            <a:ln w="76200"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5" name="Рисунок 3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4123" y="5185531"/>
              <a:ext cx="1002046" cy="1002046"/>
            </a:xfrm>
            <a:prstGeom prst="rect">
              <a:avLst/>
            </a:prstGeom>
          </p:spPr>
        </p:pic>
      </p:grpSp>
      <p:sp>
        <p:nvSpPr>
          <p:cNvPr id="41" name="Прямоугольник 40"/>
          <p:cNvSpPr/>
          <p:nvPr/>
        </p:nvSpPr>
        <p:spPr>
          <a:xfrm>
            <a:off x="594075" y="232990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cap="none" spc="0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АКЦИЯ </a:t>
            </a:r>
            <a:r>
              <a:rPr lang="ru-RU" sz="2800" b="1" cap="none" spc="0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Музей</a:t>
            </a:r>
            <a:r>
              <a:rPr lang="ru-RU" sz="2800" b="1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  детям </a:t>
            </a:r>
            <a:r>
              <a:rPr lang="ru-RU" sz="1600" b="1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в школе</a:t>
            </a:r>
            <a:endParaRPr lang="ru-RU" sz="1200" b="1" cap="none" spc="0" dirty="0">
              <a:ln w="9525">
                <a:solidFill>
                  <a:srgbClr val="0070C0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khive" panose="020B06030503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27" t="13597" r="18856" b="34125"/>
          <a:stretch/>
        </p:blipFill>
        <p:spPr>
          <a:xfrm>
            <a:off x="6129644" y="1967138"/>
            <a:ext cx="2643831" cy="39960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2339092" y="882742"/>
            <a:ext cx="48946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ПАМЯТЬ ДВУХ ПОКОЛЕНИЙ</a:t>
            </a:r>
            <a:endParaRPr lang="ru-RU" b="1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167" y="1403051"/>
            <a:ext cx="4319767" cy="52327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593" y="984672"/>
            <a:ext cx="1459246" cy="14592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TextBox 17"/>
          <p:cNvSpPr txBox="1"/>
          <p:nvPr/>
        </p:nvSpPr>
        <p:spPr>
          <a:xfrm>
            <a:off x="8980185" y="1650006"/>
            <a:ext cx="1920187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b="1" dirty="0" smtClean="0"/>
              <a:t>В  9-11 классах активисты музея  </a:t>
            </a:r>
            <a:r>
              <a:rPr lang="ru-RU" sz="1400" b="1" dirty="0" err="1" smtClean="0"/>
              <a:t>Серягина</a:t>
            </a:r>
            <a:r>
              <a:rPr lang="ru-RU" sz="1400" b="1" dirty="0" smtClean="0"/>
              <a:t> Алина и </a:t>
            </a:r>
            <a:r>
              <a:rPr lang="ru-RU" sz="1400" b="1" dirty="0" err="1" smtClean="0"/>
              <a:t>Алибаева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Нейля</a:t>
            </a:r>
            <a:r>
              <a:rPr lang="ru-RU" sz="1400" b="1" dirty="0" smtClean="0"/>
              <a:t> провели классный час </a:t>
            </a:r>
            <a:r>
              <a:rPr lang="ru-RU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«Память двух поколений». </a:t>
            </a:r>
          </a:p>
          <a:p>
            <a:pPr>
              <a:lnSpc>
                <a:spcPct val="150000"/>
              </a:lnSpc>
            </a:pPr>
            <a:r>
              <a:rPr lang="ru-RU" sz="1400" b="1" dirty="0" smtClean="0"/>
              <a:t>Они рассказали о защитниках Донбасса в годы Великой Отечественной войны и о подвигах российских солдат в ходе СВО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156205098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9000" b="-6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99" t="-146" r="24452" b="4679"/>
          <a:stretch/>
        </p:blipFill>
        <p:spPr>
          <a:xfrm>
            <a:off x="2723016" y="4201438"/>
            <a:ext cx="2598345" cy="21637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18974">
            <a:off x="2696828" y="1449613"/>
            <a:ext cx="3018751" cy="26411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8818486" y="6365216"/>
            <a:ext cx="36515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Музей-детям</a:t>
            </a:r>
            <a:endParaRPr lang="ru-RU" sz="20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9262020" y="29369"/>
            <a:ext cx="1137144" cy="1480080"/>
            <a:chOff x="571500" y="371476"/>
            <a:chExt cx="4986340" cy="6300789"/>
          </a:xfrm>
        </p:grpSpPr>
        <p:sp>
          <p:nvSpPr>
            <p:cNvPr id="30" name="Пятиугольник 3"/>
            <p:cNvSpPr/>
            <p:nvPr/>
          </p:nvSpPr>
          <p:spPr>
            <a:xfrm rot="5400000">
              <a:off x="-85725" y="1028701"/>
              <a:ext cx="6300789" cy="4986340"/>
            </a:xfrm>
            <a:custGeom>
              <a:avLst/>
              <a:gdLst>
                <a:gd name="connsiteX0" fmla="*/ 0 w 6029325"/>
                <a:gd name="connsiteY0" fmla="*/ 0 h 4900612"/>
                <a:gd name="connsiteX1" fmla="*/ 3579019 w 6029325"/>
                <a:gd name="connsiteY1" fmla="*/ 0 h 4900612"/>
                <a:gd name="connsiteX2" fmla="*/ 6029325 w 6029325"/>
                <a:gd name="connsiteY2" fmla="*/ 2450306 h 4900612"/>
                <a:gd name="connsiteX3" fmla="*/ 3579019 w 6029325"/>
                <a:gd name="connsiteY3" fmla="*/ 4900612 h 4900612"/>
                <a:gd name="connsiteX4" fmla="*/ 0 w 6029325"/>
                <a:gd name="connsiteY4" fmla="*/ 4900612 h 4900612"/>
                <a:gd name="connsiteX5" fmla="*/ 0 w 6029325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1771649 w 3579019"/>
                <a:gd name="connsiteY2" fmla="*/ 2493168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2859153 w 3579019"/>
                <a:gd name="connsiteY2" fmla="*/ 2380833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9019" h="4900612">
                  <a:moveTo>
                    <a:pt x="0" y="0"/>
                  </a:moveTo>
                  <a:lnTo>
                    <a:pt x="3579019" y="0"/>
                  </a:lnTo>
                  <a:lnTo>
                    <a:pt x="2859153" y="2380833"/>
                  </a:lnTo>
                  <a:lnTo>
                    <a:pt x="3579019" y="4900612"/>
                  </a:lnTo>
                  <a:lnTo>
                    <a:pt x="0" y="4900612"/>
                  </a:lnTo>
                  <a:lnTo>
                    <a:pt x="0" y="0"/>
                  </a:lnTo>
                  <a:close/>
                </a:path>
              </a:pathLst>
            </a:custGeom>
            <a:ln w="76200"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1" name="Рисунок 3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037103" y="1301858"/>
              <a:ext cx="3995743" cy="3995740"/>
            </a:xfrm>
            <a:prstGeom prst="rect">
              <a:avLst/>
            </a:prstGeom>
          </p:spPr>
        </p:pic>
      </p:grpSp>
      <p:grpSp>
        <p:nvGrpSpPr>
          <p:cNvPr id="3" name="Группа 2"/>
          <p:cNvGrpSpPr/>
          <p:nvPr/>
        </p:nvGrpSpPr>
        <p:grpSpPr>
          <a:xfrm>
            <a:off x="7767124" y="29369"/>
            <a:ext cx="1213061" cy="1644270"/>
            <a:chOff x="8710890" y="5512060"/>
            <a:chExt cx="1063730" cy="1392863"/>
          </a:xfrm>
        </p:grpSpPr>
        <p:sp>
          <p:nvSpPr>
            <p:cNvPr id="33" name="Пятиугольник 3"/>
            <p:cNvSpPr/>
            <p:nvPr/>
          </p:nvSpPr>
          <p:spPr>
            <a:xfrm rot="5400000">
              <a:off x="8546324" y="5676627"/>
              <a:ext cx="1392862" cy="1063729"/>
            </a:xfrm>
            <a:custGeom>
              <a:avLst/>
              <a:gdLst>
                <a:gd name="connsiteX0" fmla="*/ 0 w 6029325"/>
                <a:gd name="connsiteY0" fmla="*/ 0 h 4900612"/>
                <a:gd name="connsiteX1" fmla="*/ 3579019 w 6029325"/>
                <a:gd name="connsiteY1" fmla="*/ 0 h 4900612"/>
                <a:gd name="connsiteX2" fmla="*/ 6029325 w 6029325"/>
                <a:gd name="connsiteY2" fmla="*/ 2450306 h 4900612"/>
                <a:gd name="connsiteX3" fmla="*/ 3579019 w 6029325"/>
                <a:gd name="connsiteY3" fmla="*/ 4900612 h 4900612"/>
                <a:gd name="connsiteX4" fmla="*/ 0 w 6029325"/>
                <a:gd name="connsiteY4" fmla="*/ 4900612 h 4900612"/>
                <a:gd name="connsiteX5" fmla="*/ 0 w 6029325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1771649 w 3579019"/>
                <a:gd name="connsiteY2" fmla="*/ 2493168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2859153 w 3579019"/>
                <a:gd name="connsiteY2" fmla="*/ 2380833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9019" h="4900612">
                  <a:moveTo>
                    <a:pt x="0" y="0"/>
                  </a:moveTo>
                  <a:lnTo>
                    <a:pt x="3579019" y="0"/>
                  </a:lnTo>
                  <a:lnTo>
                    <a:pt x="2859153" y="2380833"/>
                  </a:lnTo>
                  <a:lnTo>
                    <a:pt x="3579019" y="4900612"/>
                  </a:lnTo>
                  <a:lnTo>
                    <a:pt x="0" y="4900612"/>
                  </a:lnTo>
                  <a:lnTo>
                    <a:pt x="0" y="0"/>
                  </a:lnTo>
                  <a:close/>
                </a:path>
              </a:pathLst>
            </a:custGeom>
            <a:ln w="76200"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4" name="Рисунок 3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0891" y="5512060"/>
              <a:ext cx="1063729" cy="1063729"/>
            </a:xfrm>
            <a:prstGeom prst="rect">
              <a:avLst/>
            </a:prstGeom>
          </p:spPr>
        </p:pic>
      </p:grpSp>
      <p:grpSp>
        <p:nvGrpSpPr>
          <p:cNvPr id="4" name="Группа 3"/>
          <p:cNvGrpSpPr/>
          <p:nvPr/>
        </p:nvGrpSpPr>
        <p:grpSpPr>
          <a:xfrm>
            <a:off x="6235589" y="29369"/>
            <a:ext cx="1249700" cy="1453682"/>
            <a:chOff x="4272454" y="5029203"/>
            <a:chExt cx="1285385" cy="1643063"/>
          </a:xfrm>
        </p:grpSpPr>
        <p:sp>
          <p:nvSpPr>
            <p:cNvPr id="37" name="Пятиугольник 3"/>
            <p:cNvSpPr/>
            <p:nvPr/>
          </p:nvSpPr>
          <p:spPr>
            <a:xfrm rot="5400000">
              <a:off x="4093615" y="5208042"/>
              <a:ext cx="1643063" cy="1285385"/>
            </a:xfrm>
            <a:custGeom>
              <a:avLst/>
              <a:gdLst>
                <a:gd name="connsiteX0" fmla="*/ 0 w 6029325"/>
                <a:gd name="connsiteY0" fmla="*/ 0 h 4900612"/>
                <a:gd name="connsiteX1" fmla="*/ 3579019 w 6029325"/>
                <a:gd name="connsiteY1" fmla="*/ 0 h 4900612"/>
                <a:gd name="connsiteX2" fmla="*/ 6029325 w 6029325"/>
                <a:gd name="connsiteY2" fmla="*/ 2450306 h 4900612"/>
                <a:gd name="connsiteX3" fmla="*/ 3579019 w 6029325"/>
                <a:gd name="connsiteY3" fmla="*/ 4900612 h 4900612"/>
                <a:gd name="connsiteX4" fmla="*/ 0 w 6029325"/>
                <a:gd name="connsiteY4" fmla="*/ 4900612 h 4900612"/>
                <a:gd name="connsiteX5" fmla="*/ 0 w 6029325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1771649 w 3579019"/>
                <a:gd name="connsiteY2" fmla="*/ 2493168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2859153 w 3579019"/>
                <a:gd name="connsiteY2" fmla="*/ 2380833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9019" h="4900612">
                  <a:moveTo>
                    <a:pt x="0" y="0"/>
                  </a:moveTo>
                  <a:lnTo>
                    <a:pt x="3579019" y="0"/>
                  </a:lnTo>
                  <a:lnTo>
                    <a:pt x="2859153" y="2380833"/>
                  </a:lnTo>
                  <a:lnTo>
                    <a:pt x="3579019" y="4900612"/>
                  </a:lnTo>
                  <a:lnTo>
                    <a:pt x="0" y="4900612"/>
                  </a:lnTo>
                  <a:lnTo>
                    <a:pt x="0" y="0"/>
                  </a:lnTo>
                  <a:close/>
                </a:path>
              </a:pathLst>
            </a:custGeom>
            <a:ln w="76200"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5" name="Рисунок 3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4123" y="5185531"/>
              <a:ext cx="1002046" cy="1002046"/>
            </a:xfrm>
            <a:prstGeom prst="rect">
              <a:avLst/>
            </a:prstGeom>
          </p:spPr>
        </p:pic>
      </p:grpSp>
      <p:sp>
        <p:nvSpPr>
          <p:cNvPr id="41" name="Прямоугольник 40"/>
          <p:cNvSpPr/>
          <p:nvPr/>
        </p:nvSpPr>
        <p:spPr>
          <a:xfrm>
            <a:off x="594075" y="232990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cap="none" spc="0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АКЦИЯ </a:t>
            </a:r>
            <a:r>
              <a:rPr lang="ru-RU" sz="2800" b="1" cap="none" spc="0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Музей</a:t>
            </a:r>
            <a:r>
              <a:rPr lang="ru-RU" sz="2800" b="1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  детям </a:t>
            </a:r>
            <a:r>
              <a:rPr lang="ru-RU" sz="1600" b="1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в школе</a:t>
            </a:r>
            <a:endParaRPr lang="ru-RU" sz="1200" b="1" cap="none" spc="0" dirty="0">
              <a:ln w="9525">
                <a:solidFill>
                  <a:srgbClr val="0070C0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khive" panose="020B0603050302020204" pitchFamily="34" charset="0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316" y="756397"/>
            <a:ext cx="1459246" cy="1459246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9086" y="1811948"/>
            <a:ext cx="5666396" cy="42497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TextBox 21"/>
          <p:cNvSpPr txBox="1"/>
          <p:nvPr/>
        </p:nvSpPr>
        <p:spPr>
          <a:xfrm>
            <a:off x="3088469" y="2111859"/>
            <a:ext cx="301121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ИТОГИ: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Самым активным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оказался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класс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место- 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класс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место –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 класс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1" t="3586" r="24302"/>
          <a:stretch/>
        </p:blipFill>
        <p:spPr>
          <a:xfrm rot="4534737">
            <a:off x="605636" y="2878853"/>
            <a:ext cx="2987860" cy="1977297"/>
          </a:xfrm>
          <a:prstGeom prst="rect">
            <a:avLst/>
          </a:prstGeom>
        </p:spPr>
      </p:pic>
      <p:pic>
        <p:nvPicPr>
          <p:cNvPr id="23" name="Picture 2" descr="https://filial.l-11.ru/images/mus20.jpg"/>
          <p:cNvPicPr>
            <a:picLocks noChangeAspect="1" noChangeArrowheads="1"/>
          </p:cNvPicPr>
          <p:nvPr/>
        </p:nvPicPr>
        <p:blipFill rotWithShape="1"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8" t="3159" r="22219" b="21209"/>
          <a:stretch/>
        </p:blipFill>
        <p:spPr bwMode="auto">
          <a:xfrm>
            <a:off x="4635472" y="1131569"/>
            <a:ext cx="1148815" cy="1121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931931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9000" b="-6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818486" y="6365216"/>
            <a:ext cx="36515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Музей-детям</a:t>
            </a:r>
            <a:endParaRPr lang="ru-RU" sz="20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9262020" y="29369"/>
            <a:ext cx="1137144" cy="1480080"/>
            <a:chOff x="571500" y="371476"/>
            <a:chExt cx="4986340" cy="6300789"/>
          </a:xfrm>
        </p:grpSpPr>
        <p:sp>
          <p:nvSpPr>
            <p:cNvPr id="30" name="Пятиугольник 3"/>
            <p:cNvSpPr/>
            <p:nvPr/>
          </p:nvSpPr>
          <p:spPr>
            <a:xfrm rot="5400000">
              <a:off x="-85725" y="1028701"/>
              <a:ext cx="6300789" cy="4986340"/>
            </a:xfrm>
            <a:custGeom>
              <a:avLst/>
              <a:gdLst>
                <a:gd name="connsiteX0" fmla="*/ 0 w 6029325"/>
                <a:gd name="connsiteY0" fmla="*/ 0 h 4900612"/>
                <a:gd name="connsiteX1" fmla="*/ 3579019 w 6029325"/>
                <a:gd name="connsiteY1" fmla="*/ 0 h 4900612"/>
                <a:gd name="connsiteX2" fmla="*/ 6029325 w 6029325"/>
                <a:gd name="connsiteY2" fmla="*/ 2450306 h 4900612"/>
                <a:gd name="connsiteX3" fmla="*/ 3579019 w 6029325"/>
                <a:gd name="connsiteY3" fmla="*/ 4900612 h 4900612"/>
                <a:gd name="connsiteX4" fmla="*/ 0 w 6029325"/>
                <a:gd name="connsiteY4" fmla="*/ 4900612 h 4900612"/>
                <a:gd name="connsiteX5" fmla="*/ 0 w 6029325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1771649 w 3579019"/>
                <a:gd name="connsiteY2" fmla="*/ 2493168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2859153 w 3579019"/>
                <a:gd name="connsiteY2" fmla="*/ 2380833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9019" h="4900612">
                  <a:moveTo>
                    <a:pt x="0" y="0"/>
                  </a:moveTo>
                  <a:lnTo>
                    <a:pt x="3579019" y="0"/>
                  </a:lnTo>
                  <a:lnTo>
                    <a:pt x="2859153" y="2380833"/>
                  </a:lnTo>
                  <a:lnTo>
                    <a:pt x="3579019" y="4900612"/>
                  </a:lnTo>
                  <a:lnTo>
                    <a:pt x="0" y="4900612"/>
                  </a:lnTo>
                  <a:lnTo>
                    <a:pt x="0" y="0"/>
                  </a:lnTo>
                  <a:close/>
                </a:path>
              </a:pathLst>
            </a:custGeom>
            <a:ln w="76200"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1" name="Рисунок 3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037103" y="1301858"/>
              <a:ext cx="3995743" cy="3995740"/>
            </a:xfrm>
            <a:prstGeom prst="rect">
              <a:avLst/>
            </a:prstGeom>
          </p:spPr>
        </p:pic>
      </p:grpSp>
      <p:grpSp>
        <p:nvGrpSpPr>
          <p:cNvPr id="3" name="Группа 2"/>
          <p:cNvGrpSpPr/>
          <p:nvPr/>
        </p:nvGrpSpPr>
        <p:grpSpPr>
          <a:xfrm>
            <a:off x="7767124" y="29369"/>
            <a:ext cx="1213061" cy="1644270"/>
            <a:chOff x="8710890" y="5512060"/>
            <a:chExt cx="1063730" cy="1392863"/>
          </a:xfrm>
        </p:grpSpPr>
        <p:sp>
          <p:nvSpPr>
            <p:cNvPr id="33" name="Пятиугольник 3"/>
            <p:cNvSpPr/>
            <p:nvPr/>
          </p:nvSpPr>
          <p:spPr>
            <a:xfrm rot="5400000">
              <a:off x="8546324" y="5676627"/>
              <a:ext cx="1392862" cy="1063729"/>
            </a:xfrm>
            <a:custGeom>
              <a:avLst/>
              <a:gdLst>
                <a:gd name="connsiteX0" fmla="*/ 0 w 6029325"/>
                <a:gd name="connsiteY0" fmla="*/ 0 h 4900612"/>
                <a:gd name="connsiteX1" fmla="*/ 3579019 w 6029325"/>
                <a:gd name="connsiteY1" fmla="*/ 0 h 4900612"/>
                <a:gd name="connsiteX2" fmla="*/ 6029325 w 6029325"/>
                <a:gd name="connsiteY2" fmla="*/ 2450306 h 4900612"/>
                <a:gd name="connsiteX3" fmla="*/ 3579019 w 6029325"/>
                <a:gd name="connsiteY3" fmla="*/ 4900612 h 4900612"/>
                <a:gd name="connsiteX4" fmla="*/ 0 w 6029325"/>
                <a:gd name="connsiteY4" fmla="*/ 4900612 h 4900612"/>
                <a:gd name="connsiteX5" fmla="*/ 0 w 6029325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1771649 w 3579019"/>
                <a:gd name="connsiteY2" fmla="*/ 2493168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2859153 w 3579019"/>
                <a:gd name="connsiteY2" fmla="*/ 2380833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9019" h="4900612">
                  <a:moveTo>
                    <a:pt x="0" y="0"/>
                  </a:moveTo>
                  <a:lnTo>
                    <a:pt x="3579019" y="0"/>
                  </a:lnTo>
                  <a:lnTo>
                    <a:pt x="2859153" y="2380833"/>
                  </a:lnTo>
                  <a:lnTo>
                    <a:pt x="3579019" y="4900612"/>
                  </a:lnTo>
                  <a:lnTo>
                    <a:pt x="0" y="4900612"/>
                  </a:lnTo>
                  <a:lnTo>
                    <a:pt x="0" y="0"/>
                  </a:lnTo>
                  <a:close/>
                </a:path>
              </a:pathLst>
            </a:custGeom>
            <a:ln w="76200"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4" name="Рисунок 3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0891" y="5512060"/>
              <a:ext cx="1063729" cy="1063729"/>
            </a:xfrm>
            <a:prstGeom prst="rect">
              <a:avLst/>
            </a:prstGeom>
          </p:spPr>
        </p:pic>
      </p:grpSp>
      <p:grpSp>
        <p:nvGrpSpPr>
          <p:cNvPr id="4" name="Группа 3"/>
          <p:cNvGrpSpPr/>
          <p:nvPr/>
        </p:nvGrpSpPr>
        <p:grpSpPr>
          <a:xfrm>
            <a:off x="6235589" y="29369"/>
            <a:ext cx="1249700" cy="1453682"/>
            <a:chOff x="4272454" y="5029203"/>
            <a:chExt cx="1285385" cy="1643063"/>
          </a:xfrm>
        </p:grpSpPr>
        <p:sp>
          <p:nvSpPr>
            <p:cNvPr id="37" name="Пятиугольник 3"/>
            <p:cNvSpPr/>
            <p:nvPr/>
          </p:nvSpPr>
          <p:spPr>
            <a:xfrm rot="5400000">
              <a:off x="4093615" y="5208042"/>
              <a:ext cx="1643063" cy="1285385"/>
            </a:xfrm>
            <a:custGeom>
              <a:avLst/>
              <a:gdLst>
                <a:gd name="connsiteX0" fmla="*/ 0 w 6029325"/>
                <a:gd name="connsiteY0" fmla="*/ 0 h 4900612"/>
                <a:gd name="connsiteX1" fmla="*/ 3579019 w 6029325"/>
                <a:gd name="connsiteY1" fmla="*/ 0 h 4900612"/>
                <a:gd name="connsiteX2" fmla="*/ 6029325 w 6029325"/>
                <a:gd name="connsiteY2" fmla="*/ 2450306 h 4900612"/>
                <a:gd name="connsiteX3" fmla="*/ 3579019 w 6029325"/>
                <a:gd name="connsiteY3" fmla="*/ 4900612 h 4900612"/>
                <a:gd name="connsiteX4" fmla="*/ 0 w 6029325"/>
                <a:gd name="connsiteY4" fmla="*/ 4900612 h 4900612"/>
                <a:gd name="connsiteX5" fmla="*/ 0 w 6029325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1771649 w 3579019"/>
                <a:gd name="connsiteY2" fmla="*/ 2493168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2859153 w 3579019"/>
                <a:gd name="connsiteY2" fmla="*/ 2380833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9019" h="4900612">
                  <a:moveTo>
                    <a:pt x="0" y="0"/>
                  </a:moveTo>
                  <a:lnTo>
                    <a:pt x="3579019" y="0"/>
                  </a:lnTo>
                  <a:lnTo>
                    <a:pt x="2859153" y="2380833"/>
                  </a:lnTo>
                  <a:lnTo>
                    <a:pt x="3579019" y="4900612"/>
                  </a:lnTo>
                  <a:lnTo>
                    <a:pt x="0" y="4900612"/>
                  </a:lnTo>
                  <a:lnTo>
                    <a:pt x="0" y="0"/>
                  </a:lnTo>
                  <a:close/>
                </a:path>
              </a:pathLst>
            </a:custGeom>
            <a:ln w="76200"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5" name="Рисунок 3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4123" y="5185531"/>
              <a:ext cx="1002046" cy="1002046"/>
            </a:xfrm>
            <a:prstGeom prst="rect">
              <a:avLst/>
            </a:prstGeom>
          </p:spPr>
        </p:pic>
      </p:grpSp>
      <p:sp>
        <p:nvSpPr>
          <p:cNvPr id="41" name="Прямоугольник 40"/>
          <p:cNvSpPr/>
          <p:nvPr/>
        </p:nvSpPr>
        <p:spPr>
          <a:xfrm>
            <a:off x="594075" y="232990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cap="none" spc="0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АКЦИЯ </a:t>
            </a:r>
            <a:r>
              <a:rPr lang="ru-RU" sz="2800" b="1" cap="none" spc="0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Музей</a:t>
            </a:r>
            <a:r>
              <a:rPr lang="ru-RU" sz="2800" b="1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  детям </a:t>
            </a:r>
            <a:r>
              <a:rPr lang="ru-RU" sz="1600" b="1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в школе</a:t>
            </a:r>
            <a:endParaRPr lang="ru-RU" sz="1200" b="1" cap="none" spc="0" dirty="0">
              <a:ln w="9525">
                <a:solidFill>
                  <a:srgbClr val="0070C0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khive" panose="020B0603050302020204" pitchFamily="34" charset="0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316" y="756397"/>
            <a:ext cx="1459246" cy="1459246"/>
          </a:xfrm>
          <a:prstGeom prst="rect">
            <a:avLst/>
          </a:prstGeom>
        </p:spPr>
      </p:pic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1076637228"/>
              </p:ext>
            </p:extLst>
          </p:nvPr>
        </p:nvGraphicFramePr>
        <p:xfrm>
          <a:off x="580054" y="1483051"/>
          <a:ext cx="7793600" cy="50050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840036" y="3419263"/>
            <a:ext cx="34394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spc="3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khive" panose="020B0603050302020204" pitchFamily="34" charset="0"/>
              </a:rPr>
              <a:t>СТАТИСТИКА</a:t>
            </a:r>
          </a:p>
          <a:p>
            <a:pPr>
              <a:lnSpc>
                <a:spcPct val="150000"/>
              </a:lnSpc>
            </a:pPr>
            <a:r>
              <a:rPr lang="ru-RU" sz="2400" b="1" spc="3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khive" panose="020B0603050302020204" pitchFamily="34" charset="0"/>
              </a:rPr>
              <a:t>НЕДЕЛИ</a:t>
            </a:r>
            <a:endParaRPr lang="ru-RU" sz="2400" b="1" spc="3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khive" panose="020B06030503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3197" y="1811948"/>
            <a:ext cx="1591031" cy="4508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84647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9000" b="-6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818486" y="6365216"/>
            <a:ext cx="36515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Музей-детям</a:t>
            </a:r>
            <a:endParaRPr lang="ru-RU" sz="20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9262020" y="29369"/>
            <a:ext cx="1137144" cy="1480080"/>
            <a:chOff x="571500" y="371476"/>
            <a:chExt cx="4986340" cy="6300789"/>
          </a:xfrm>
        </p:grpSpPr>
        <p:sp>
          <p:nvSpPr>
            <p:cNvPr id="30" name="Пятиугольник 3"/>
            <p:cNvSpPr/>
            <p:nvPr/>
          </p:nvSpPr>
          <p:spPr>
            <a:xfrm rot="5400000">
              <a:off x="-85725" y="1028701"/>
              <a:ext cx="6300789" cy="4986340"/>
            </a:xfrm>
            <a:custGeom>
              <a:avLst/>
              <a:gdLst>
                <a:gd name="connsiteX0" fmla="*/ 0 w 6029325"/>
                <a:gd name="connsiteY0" fmla="*/ 0 h 4900612"/>
                <a:gd name="connsiteX1" fmla="*/ 3579019 w 6029325"/>
                <a:gd name="connsiteY1" fmla="*/ 0 h 4900612"/>
                <a:gd name="connsiteX2" fmla="*/ 6029325 w 6029325"/>
                <a:gd name="connsiteY2" fmla="*/ 2450306 h 4900612"/>
                <a:gd name="connsiteX3" fmla="*/ 3579019 w 6029325"/>
                <a:gd name="connsiteY3" fmla="*/ 4900612 h 4900612"/>
                <a:gd name="connsiteX4" fmla="*/ 0 w 6029325"/>
                <a:gd name="connsiteY4" fmla="*/ 4900612 h 4900612"/>
                <a:gd name="connsiteX5" fmla="*/ 0 w 6029325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1771649 w 3579019"/>
                <a:gd name="connsiteY2" fmla="*/ 2493168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2859153 w 3579019"/>
                <a:gd name="connsiteY2" fmla="*/ 2380833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9019" h="4900612">
                  <a:moveTo>
                    <a:pt x="0" y="0"/>
                  </a:moveTo>
                  <a:lnTo>
                    <a:pt x="3579019" y="0"/>
                  </a:lnTo>
                  <a:lnTo>
                    <a:pt x="2859153" y="2380833"/>
                  </a:lnTo>
                  <a:lnTo>
                    <a:pt x="3579019" y="4900612"/>
                  </a:lnTo>
                  <a:lnTo>
                    <a:pt x="0" y="4900612"/>
                  </a:lnTo>
                  <a:lnTo>
                    <a:pt x="0" y="0"/>
                  </a:lnTo>
                  <a:close/>
                </a:path>
              </a:pathLst>
            </a:custGeom>
            <a:ln w="76200"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1" name="Рисунок 3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037103" y="1301858"/>
              <a:ext cx="3995743" cy="3995740"/>
            </a:xfrm>
            <a:prstGeom prst="rect">
              <a:avLst/>
            </a:prstGeom>
          </p:spPr>
        </p:pic>
      </p:grpSp>
      <p:grpSp>
        <p:nvGrpSpPr>
          <p:cNvPr id="3" name="Группа 2"/>
          <p:cNvGrpSpPr/>
          <p:nvPr/>
        </p:nvGrpSpPr>
        <p:grpSpPr>
          <a:xfrm>
            <a:off x="7767124" y="29369"/>
            <a:ext cx="1213061" cy="1644270"/>
            <a:chOff x="8710890" y="5512060"/>
            <a:chExt cx="1063730" cy="1392863"/>
          </a:xfrm>
        </p:grpSpPr>
        <p:sp>
          <p:nvSpPr>
            <p:cNvPr id="33" name="Пятиугольник 3"/>
            <p:cNvSpPr/>
            <p:nvPr/>
          </p:nvSpPr>
          <p:spPr>
            <a:xfrm rot="5400000">
              <a:off x="8546324" y="5676627"/>
              <a:ext cx="1392862" cy="1063729"/>
            </a:xfrm>
            <a:custGeom>
              <a:avLst/>
              <a:gdLst>
                <a:gd name="connsiteX0" fmla="*/ 0 w 6029325"/>
                <a:gd name="connsiteY0" fmla="*/ 0 h 4900612"/>
                <a:gd name="connsiteX1" fmla="*/ 3579019 w 6029325"/>
                <a:gd name="connsiteY1" fmla="*/ 0 h 4900612"/>
                <a:gd name="connsiteX2" fmla="*/ 6029325 w 6029325"/>
                <a:gd name="connsiteY2" fmla="*/ 2450306 h 4900612"/>
                <a:gd name="connsiteX3" fmla="*/ 3579019 w 6029325"/>
                <a:gd name="connsiteY3" fmla="*/ 4900612 h 4900612"/>
                <a:gd name="connsiteX4" fmla="*/ 0 w 6029325"/>
                <a:gd name="connsiteY4" fmla="*/ 4900612 h 4900612"/>
                <a:gd name="connsiteX5" fmla="*/ 0 w 6029325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1771649 w 3579019"/>
                <a:gd name="connsiteY2" fmla="*/ 2493168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2859153 w 3579019"/>
                <a:gd name="connsiteY2" fmla="*/ 2380833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9019" h="4900612">
                  <a:moveTo>
                    <a:pt x="0" y="0"/>
                  </a:moveTo>
                  <a:lnTo>
                    <a:pt x="3579019" y="0"/>
                  </a:lnTo>
                  <a:lnTo>
                    <a:pt x="2859153" y="2380833"/>
                  </a:lnTo>
                  <a:lnTo>
                    <a:pt x="3579019" y="4900612"/>
                  </a:lnTo>
                  <a:lnTo>
                    <a:pt x="0" y="4900612"/>
                  </a:lnTo>
                  <a:lnTo>
                    <a:pt x="0" y="0"/>
                  </a:lnTo>
                  <a:close/>
                </a:path>
              </a:pathLst>
            </a:custGeom>
            <a:ln w="76200"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4" name="Рисунок 3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0891" y="5512060"/>
              <a:ext cx="1063729" cy="1063729"/>
            </a:xfrm>
            <a:prstGeom prst="rect">
              <a:avLst/>
            </a:prstGeom>
          </p:spPr>
        </p:pic>
      </p:grpSp>
      <p:grpSp>
        <p:nvGrpSpPr>
          <p:cNvPr id="4" name="Группа 3"/>
          <p:cNvGrpSpPr/>
          <p:nvPr/>
        </p:nvGrpSpPr>
        <p:grpSpPr>
          <a:xfrm>
            <a:off x="6235589" y="29369"/>
            <a:ext cx="1249700" cy="1453682"/>
            <a:chOff x="4272454" y="5029203"/>
            <a:chExt cx="1285385" cy="1643063"/>
          </a:xfrm>
        </p:grpSpPr>
        <p:sp>
          <p:nvSpPr>
            <p:cNvPr id="37" name="Пятиугольник 3"/>
            <p:cNvSpPr/>
            <p:nvPr/>
          </p:nvSpPr>
          <p:spPr>
            <a:xfrm rot="5400000">
              <a:off x="4093615" y="5208042"/>
              <a:ext cx="1643063" cy="1285385"/>
            </a:xfrm>
            <a:custGeom>
              <a:avLst/>
              <a:gdLst>
                <a:gd name="connsiteX0" fmla="*/ 0 w 6029325"/>
                <a:gd name="connsiteY0" fmla="*/ 0 h 4900612"/>
                <a:gd name="connsiteX1" fmla="*/ 3579019 w 6029325"/>
                <a:gd name="connsiteY1" fmla="*/ 0 h 4900612"/>
                <a:gd name="connsiteX2" fmla="*/ 6029325 w 6029325"/>
                <a:gd name="connsiteY2" fmla="*/ 2450306 h 4900612"/>
                <a:gd name="connsiteX3" fmla="*/ 3579019 w 6029325"/>
                <a:gd name="connsiteY3" fmla="*/ 4900612 h 4900612"/>
                <a:gd name="connsiteX4" fmla="*/ 0 w 6029325"/>
                <a:gd name="connsiteY4" fmla="*/ 4900612 h 4900612"/>
                <a:gd name="connsiteX5" fmla="*/ 0 w 6029325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1771649 w 3579019"/>
                <a:gd name="connsiteY2" fmla="*/ 2493168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2859153 w 3579019"/>
                <a:gd name="connsiteY2" fmla="*/ 2380833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9019" h="4900612">
                  <a:moveTo>
                    <a:pt x="0" y="0"/>
                  </a:moveTo>
                  <a:lnTo>
                    <a:pt x="3579019" y="0"/>
                  </a:lnTo>
                  <a:lnTo>
                    <a:pt x="2859153" y="2380833"/>
                  </a:lnTo>
                  <a:lnTo>
                    <a:pt x="3579019" y="4900612"/>
                  </a:lnTo>
                  <a:lnTo>
                    <a:pt x="0" y="4900612"/>
                  </a:lnTo>
                  <a:lnTo>
                    <a:pt x="0" y="0"/>
                  </a:lnTo>
                  <a:close/>
                </a:path>
              </a:pathLst>
            </a:custGeom>
            <a:ln w="76200"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5" name="Рисунок 3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4123" y="5185531"/>
              <a:ext cx="1002046" cy="1002046"/>
            </a:xfrm>
            <a:prstGeom prst="rect">
              <a:avLst/>
            </a:prstGeom>
          </p:spPr>
        </p:pic>
      </p:grpSp>
      <p:sp>
        <p:nvSpPr>
          <p:cNvPr id="41" name="Прямоугольник 40"/>
          <p:cNvSpPr/>
          <p:nvPr/>
        </p:nvSpPr>
        <p:spPr>
          <a:xfrm>
            <a:off x="594075" y="232990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cap="none" spc="0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АКЦИЯ </a:t>
            </a:r>
            <a:r>
              <a:rPr lang="ru-RU" sz="2800" b="1" cap="none" spc="0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Музей</a:t>
            </a:r>
            <a:r>
              <a:rPr lang="ru-RU" sz="2800" b="1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  детям </a:t>
            </a:r>
            <a:r>
              <a:rPr lang="ru-RU" sz="1600" b="1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в школе</a:t>
            </a:r>
            <a:endParaRPr lang="ru-RU" sz="1200" b="1" cap="none" spc="0" dirty="0">
              <a:ln w="9525">
                <a:solidFill>
                  <a:srgbClr val="0070C0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khive" panose="020B0603050302020204" pitchFamily="34" charset="0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316" y="756397"/>
            <a:ext cx="1459246" cy="145924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900504" y="2641287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8"/>
              </a:rPr>
              <a:t>https://vk.com/public217646107?w=wall-217646107_314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84185" y="3087509"/>
            <a:ext cx="51277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9"/>
              </a:rPr>
              <a:t>https://vk.com/public217646107?w=wall-217646107_308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869707" y="3558716"/>
            <a:ext cx="7409731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hlinkClick r:id="rId10"/>
              </a:rPr>
              <a:t>https://vk.com/public217646107?z=photo-217646107_457239562%2Fwall-217646107_338</a:t>
            </a:r>
            <a:endParaRPr lang="ru-RU" sz="1600" b="1" dirty="0" smtClean="0"/>
          </a:p>
          <a:p>
            <a:endParaRPr lang="ru-RU" sz="1400" b="1" dirty="0"/>
          </a:p>
        </p:txBody>
      </p:sp>
      <p:pic>
        <p:nvPicPr>
          <p:cNvPr id="20" name="Picture 6" descr="https://xn----ctbhccndc2b4bl.xn--p1ai/wp-content/uploads/2022/10/VK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903" y="2431321"/>
            <a:ext cx="1222097" cy="1222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2884185" y="4207477"/>
            <a:ext cx="512775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hlinkClick r:id="rId12"/>
              </a:rPr>
              <a:t>https://vk.com/public217646107?w=wall-217646107_306</a:t>
            </a:r>
            <a:endParaRPr lang="ru-RU" sz="1600" b="1" dirty="0" smtClean="0"/>
          </a:p>
          <a:p>
            <a:endParaRPr lang="ru-RU" sz="1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884185" y="4761392"/>
            <a:ext cx="49496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dirty="0"/>
              <a:t>Министерство обороны Российской Федерации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964236" y="5027066"/>
            <a:ext cx="54570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13"/>
              </a:rPr>
              <a:t>https://</a:t>
            </a:r>
            <a:r>
              <a:rPr lang="ru-RU" dirty="0" smtClean="0">
                <a:hlinkClick r:id="rId13"/>
              </a:rPr>
              <a:t>z.mil.ru/spec_mil_oper/media/video/plakat.htm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681012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9000" b="-6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282568" y="6283045"/>
            <a:ext cx="36515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Музей-детям</a:t>
            </a:r>
            <a:endParaRPr lang="ru-RU" sz="20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804" y="378483"/>
            <a:ext cx="4325094" cy="43511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 rot="21426567">
            <a:off x="1880992" y="1426591"/>
            <a:ext cx="3728725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0" dirty="0" smtClean="0">
                <a:solidFill>
                  <a:srgbClr val="C00000"/>
                </a:solidFill>
                <a:effectLst/>
                <a:latin typeface="Montserrat" panose="00000500000000000000" pitchFamily="2" charset="-52"/>
              </a:rPr>
              <a:t>Цель: </a:t>
            </a:r>
          </a:p>
          <a:p>
            <a:r>
              <a:rPr lang="ru-RU" b="1" i="0" dirty="0" smtClean="0">
                <a:solidFill>
                  <a:srgbClr val="002060"/>
                </a:solidFill>
                <a:effectLst/>
                <a:latin typeface="Montserrat" panose="00000500000000000000" pitchFamily="2" charset="-52"/>
              </a:rPr>
              <a:t>повышение статуса музеев образовательных организаций (далее- школьный музей) как эффективного средства образовательной и воспитательной деятельности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0515">
            <a:off x="5561926" y="1050217"/>
            <a:ext cx="5246101" cy="52777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Прямоугольник 16"/>
          <p:cNvSpPr/>
          <p:nvPr/>
        </p:nvSpPr>
        <p:spPr>
          <a:xfrm rot="576086">
            <a:off x="6020936" y="1979587"/>
            <a:ext cx="432807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0" dirty="0" smtClean="0">
                <a:solidFill>
                  <a:srgbClr val="C00000"/>
                </a:solidFill>
                <a:effectLst/>
                <a:latin typeface="Montserrat" panose="00000500000000000000" pitchFamily="2" charset="-52"/>
              </a:rPr>
              <a:t>Задачи: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0" dirty="0" smtClean="0">
                <a:solidFill>
                  <a:srgbClr val="002060"/>
                </a:solidFill>
                <a:effectLst/>
                <a:latin typeface="Montserrat" panose="00000500000000000000" pitchFamily="2" charset="-52"/>
              </a:rPr>
              <a:t>поиск инновационных методов и форм работы школьных музеев;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0" dirty="0" smtClean="0">
                <a:solidFill>
                  <a:srgbClr val="002060"/>
                </a:solidFill>
                <a:effectLst/>
                <a:latin typeface="Montserrat" panose="00000500000000000000" pitchFamily="2" charset="-52"/>
              </a:rPr>
              <a:t>повышение роли информационных технологий в деятельности школьных музеев;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0" dirty="0" smtClean="0">
                <a:solidFill>
                  <a:srgbClr val="002060"/>
                </a:solidFill>
                <a:effectLst/>
                <a:latin typeface="Montserrat" panose="00000500000000000000" pitchFamily="2" charset="-52"/>
              </a:rPr>
              <a:t>использование музейно-образовательной среды как ресурса культурно-исторического и гражданско-патриотического воспитания подрастающего поколения.</a:t>
            </a:r>
            <a:endParaRPr lang="ru-RU" b="1" i="0" dirty="0">
              <a:solidFill>
                <a:srgbClr val="002060"/>
              </a:solidFill>
              <a:effectLst/>
              <a:latin typeface="Montserrat" panose="00000500000000000000" pitchFamily="2" charset="-52"/>
            </a:endParaRPr>
          </a:p>
        </p:txBody>
      </p:sp>
      <p:pic>
        <p:nvPicPr>
          <p:cNvPr id="2050" name="Picture 2" descr="https://filial.l-11.ru/images/mus20.jpg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8" t="3159" r="22219" b="21209"/>
          <a:stretch/>
        </p:blipFill>
        <p:spPr bwMode="auto">
          <a:xfrm>
            <a:off x="3376949" y="4146604"/>
            <a:ext cx="2524157" cy="2464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5901106" y="208274"/>
            <a:ext cx="496482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cap="none" spc="0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АКЦИЯ </a:t>
            </a:r>
            <a:r>
              <a:rPr lang="ru-RU" sz="4000" b="1" cap="none" spc="0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МУЗЕЙ ДЕТЯМ</a:t>
            </a:r>
            <a:endParaRPr lang="ru-RU" sz="3200" b="1" cap="none" spc="0" dirty="0">
              <a:ln w="9525">
                <a:solidFill>
                  <a:srgbClr val="0070C0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khive" panose="020B06030503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220924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9000" b="-6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7679189" y="5656207"/>
            <a:ext cx="36515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Музей-детям</a:t>
            </a:r>
            <a:endParaRPr lang="ru-RU" sz="20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88205">
            <a:off x="1612247" y="1206726"/>
            <a:ext cx="4980575" cy="50106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4102534" y="310207"/>
            <a:ext cx="648049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cap="none" spc="0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АКЦИЯ </a:t>
            </a:r>
            <a:r>
              <a:rPr lang="ru-RU" sz="4800" b="1" cap="none" spc="0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МУЗЕЙ ДЕТЯМ</a:t>
            </a:r>
          </a:p>
          <a:p>
            <a:pPr algn="r"/>
            <a:r>
              <a:rPr lang="ru-RU" sz="3200" b="1" dirty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в</a:t>
            </a:r>
            <a:r>
              <a:rPr lang="ru-RU" sz="3200" b="1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 школе</a:t>
            </a:r>
            <a:endParaRPr lang="ru-RU" sz="2400" b="1" cap="none" spc="0" dirty="0">
              <a:ln w="9525">
                <a:solidFill>
                  <a:srgbClr val="0070C0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khive" panose="020B06030503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071389" y="1897042"/>
            <a:ext cx="40044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ЛИНЕЙКА, ПОСВЯЩЕННАЯ ОТКРЫТИЮ АКЦИИ «МУЗЕЙ  ДЕТЯМ»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297693" y="2929834"/>
            <a:ext cx="3189338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Актив школьного музея  рассказал школьникам о задачах Акции и ознакомил с планом мероприятий. </a:t>
            </a:r>
          </a:p>
          <a:p>
            <a:r>
              <a:rPr lang="ru-RU" sz="2000" b="1" dirty="0" smtClean="0"/>
              <a:t>Каждый класс получил маршрутный </a:t>
            </a:r>
            <a:r>
              <a:rPr lang="ru-RU" sz="2000" b="1" dirty="0" smtClean="0"/>
              <a:t>лист.</a:t>
            </a:r>
            <a:endParaRPr lang="ru-RU" sz="2000" b="1" dirty="0" smtClean="0"/>
          </a:p>
          <a:p>
            <a:endParaRPr lang="ru-RU" b="1" dirty="0"/>
          </a:p>
        </p:txBody>
      </p:sp>
      <p:pic>
        <p:nvPicPr>
          <p:cNvPr id="2049" name="Рисунок 204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09771">
            <a:off x="2057268" y="1897042"/>
            <a:ext cx="4314627" cy="4314627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393" y="238568"/>
            <a:ext cx="1270060" cy="1270060"/>
          </a:xfrm>
          <a:prstGeom prst="rect">
            <a:avLst/>
          </a:prstGeom>
        </p:spPr>
      </p:pic>
      <p:sp>
        <p:nvSpPr>
          <p:cNvPr id="2051" name="Прямоугольник 2050"/>
          <p:cNvSpPr/>
          <p:nvPr/>
        </p:nvSpPr>
        <p:spPr>
          <a:xfrm>
            <a:off x="6226658" y="6258922"/>
            <a:ext cx="4518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hlinkClick r:id="rId7"/>
              </a:rPr>
              <a:t>https://vk.com/public217646107?w=wall-217646107_306</a:t>
            </a:r>
            <a:endParaRPr lang="ru-RU" sz="1400" b="1" dirty="0" smtClean="0"/>
          </a:p>
          <a:p>
            <a:endParaRPr lang="ru-RU" sz="1400" b="1" dirty="0"/>
          </a:p>
        </p:txBody>
      </p:sp>
      <p:pic>
        <p:nvPicPr>
          <p:cNvPr id="37" name="Picture 6" descr="https://xn----ctbhccndc2b4bl.xn--p1ai/wp-content/uploads/2022/10/VK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854" y="5643411"/>
            <a:ext cx="1703897" cy="1703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837371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9000" b="-6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4465141" y="297768"/>
            <a:ext cx="648049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cap="none" spc="0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АКЦИЯ </a:t>
            </a:r>
            <a:r>
              <a:rPr lang="ru-RU" sz="4800" b="1" cap="none" spc="0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МУЗЕЙ ДЕТЯМ</a:t>
            </a:r>
          </a:p>
          <a:p>
            <a:pPr algn="r"/>
            <a:r>
              <a:rPr lang="ru-RU" sz="3200" b="1" dirty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в</a:t>
            </a:r>
            <a:r>
              <a:rPr lang="ru-RU" sz="3200" b="1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 школе</a:t>
            </a:r>
            <a:endParaRPr lang="ru-RU" sz="2400" b="1" cap="none" spc="0" dirty="0">
              <a:ln w="9525">
                <a:solidFill>
                  <a:srgbClr val="0070C0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khive" panose="020B06030503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15" t="-3605" r="17712"/>
          <a:stretch/>
        </p:blipFill>
        <p:spPr>
          <a:xfrm rot="21260765">
            <a:off x="1717666" y="3738463"/>
            <a:ext cx="3928162" cy="25505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40919" r="-1495" b="24828"/>
          <a:stretch/>
        </p:blipFill>
        <p:spPr>
          <a:xfrm>
            <a:off x="2583091" y="1682803"/>
            <a:ext cx="3007355" cy="22659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984" y="159751"/>
            <a:ext cx="1459246" cy="145924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877" y="1852561"/>
            <a:ext cx="3294272" cy="43923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7375020" y="6276222"/>
            <a:ext cx="27733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Маршрутный лист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65939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9000" b="-6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Рисунок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9094" y="433045"/>
            <a:ext cx="7741503" cy="605005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282568" y="6283045"/>
            <a:ext cx="36515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Музей-детям</a:t>
            </a:r>
            <a:endParaRPr lang="ru-RU" sz="20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" name="Группа 1"/>
          <p:cNvGrpSpPr/>
          <p:nvPr/>
        </p:nvGrpSpPr>
        <p:grpSpPr>
          <a:xfrm rot="20338033">
            <a:off x="9513746" y="4579068"/>
            <a:ext cx="1137144" cy="1480080"/>
            <a:chOff x="571500" y="371476"/>
            <a:chExt cx="4986340" cy="6300789"/>
          </a:xfrm>
        </p:grpSpPr>
        <p:sp>
          <p:nvSpPr>
            <p:cNvPr id="30" name="Пятиугольник 3"/>
            <p:cNvSpPr/>
            <p:nvPr/>
          </p:nvSpPr>
          <p:spPr>
            <a:xfrm rot="5400000">
              <a:off x="-85725" y="1028701"/>
              <a:ext cx="6300789" cy="4986340"/>
            </a:xfrm>
            <a:custGeom>
              <a:avLst/>
              <a:gdLst>
                <a:gd name="connsiteX0" fmla="*/ 0 w 6029325"/>
                <a:gd name="connsiteY0" fmla="*/ 0 h 4900612"/>
                <a:gd name="connsiteX1" fmla="*/ 3579019 w 6029325"/>
                <a:gd name="connsiteY1" fmla="*/ 0 h 4900612"/>
                <a:gd name="connsiteX2" fmla="*/ 6029325 w 6029325"/>
                <a:gd name="connsiteY2" fmla="*/ 2450306 h 4900612"/>
                <a:gd name="connsiteX3" fmla="*/ 3579019 w 6029325"/>
                <a:gd name="connsiteY3" fmla="*/ 4900612 h 4900612"/>
                <a:gd name="connsiteX4" fmla="*/ 0 w 6029325"/>
                <a:gd name="connsiteY4" fmla="*/ 4900612 h 4900612"/>
                <a:gd name="connsiteX5" fmla="*/ 0 w 6029325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1771649 w 3579019"/>
                <a:gd name="connsiteY2" fmla="*/ 2493168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2859153 w 3579019"/>
                <a:gd name="connsiteY2" fmla="*/ 2380833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9019" h="4900612">
                  <a:moveTo>
                    <a:pt x="0" y="0"/>
                  </a:moveTo>
                  <a:lnTo>
                    <a:pt x="3579019" y="0"/>
                  </a:lnTo>
                  <a:lnTo>
                    <a:pt x="2859153" y="2380833"/>
                  </a:lnTo>
                  <a:lnTo>
                    <a:pt x="3579019" y="4900612"/>
                  </a:lnTo>
                  <a:lnTo>
                    <a:pt x="0" y="4900612"/>
                  </a:lnTo>
                  <a:lnTo>
                    <a:pt x="0" y="0"/>
                  </a:lnTo>
                  <a:close/>
                </a:path>
              </a:pathLst>
            </a:custGeom>
            <a:ln w="76200"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1" name="Рисунок 3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037103" y="1301858"/>
              <a:ext cx="3995743" cy="3995740"/>
            </a:xfrm>
            <a:prstGeom prst="rect">
              <a:avLst/>
            </a:prstGeom>
          </p:spPr>
        </p:pic>
      </p:grpSp>
      <p:grpSp>
        <p:nvGrpSpPr>
          <p:cNvPr id="3" name="Группа 2"/>
          <p:cNvGrpSpPr/>
          <p:nvPr/>
        </p:nvGrpSpPr>
        <p:grpSpPr>
          <a:xfrm rot="1280126">
            <a:off x="9485566" y="2463857"/>
            <a:ext cx="1213061" cy="1644270"/>
            <a:chOff x="8710890" y="5512060"/>
            <a:chExt cx="1063730" cy="1392863"/>
          </a:xfrm>
        </p:grpSpPr>
        <p:sp>
          <p:nvSpPr>
            <p:cNvPr id="33" name="Пятиугольник 3"/>
            <p:cNvSpPr/>
            <p:nvPr/>
          </p:nvSpPr>
          <p:spPr>
            <a:xfrm rot="5400000">
              <a:off x="8546324" y="5676627"/>
              <a:ext cx="1392862" cy="1063729"/>
            </a:xfrm>
            <a:custGeom>
              <a:avLst/>
              <a:gdLst>
                <a:gd name="connsiteX0" fmla="*/ 0 w 6029325"/>
                <a:gd name="connsiteY0" fmla="*/ 0 h 4900612"/>
                <a:gd name="connsiteX1" fmla="*/ 3579019 w 6029325"/>
                <a:gd name="connsiteY1" fmla="*/ 0 h 4900612"/>
                <a:gd name="connsiteX2" fmla="*/ 6029325 w 6029325"/>
                <a:gd name="connsiteY2" fmla="*/ 2450306 h 4900612"/>
                <a:gd name="connsiteX3" fmla="*/ 3579019 w 6029325"/>
                <a:gd name="connsiteY3" fmla="*/ 4900612 h 4900612"/>
                <a:gd name="connsiteX4" fmla="*/ 0 w 6029325"/>
                <a:gd name="connsiteY4" fmla="*/ 4900612 h 4900612"/>
                <a:gd name="connsiteX5" fmla="*/ 0 w 6029325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1771649 w 3579019"/>
                <a:gd name="connsiteY2" fmla="*/ 2493168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2859153 w 3579019"/>
                <a:gd name="connsiteY2" fmla="*/ 2380833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9019" h="4900612">
                  <a:moveTo>
                    <a:pt x="0" y="0"/>
                  </a:moveTo>
                  <a:lnTo>
                    <a:pt x="3579019" y="0"/>
                  </a:lnTo>
                  <a:lnTo>
                    <a:pt x="2859153" y="2380833"/>
                  </a:lnTo>
                  <a:lnTo>
                    <a:pt x="3579019" y="4900612"/>
                  </a:lnTo>
                  <a:lnTo>
                    <a:pt x="0" y="4900612"/>
                  </a:lnTo>
                  <a:lnTo>
                    <a:pt x="0" y="0"/>
                  </a:lnTo>
                  <a:close/>
                </a:path>
              </a:pathLst>
            </a:custGeom>
            <a:ln w="76200"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4" name="Рисунок 3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0891" y="5512060"/>
              <a:ext cx="1063729" cy="1063729"/>
            </a:xfrm>
            <a:prstGeom prst="rect">
              <a:avLst/>
            </a:prstGeom>
          </p:spPr>
        </p:pic>
      </p:grpSp>
      <p:grpSp>
        <p:nvGrpSpPr>
          <p:cNvPr id="4" name="Группа 3"/>
          <p:cNvGrpSpPr/>
          <p:nvPr/>
        </p:nvGrpSpPr>
        <p:grpSpPr>
          <a:xfrm rot="20080584">
            <a:off x="9593645" y="496567"/>
            <a:ext cx="1249700" cy="1453682"/>
            <a:chOff x="4272454" y="5029203"/>
            <a:chExt cx="1285385" cy="1643063"/>
          </a:xfrm>
        </p:grpSpPr>
        <p:sp>
          <p:nvSpPr>
            <p:cNvPr id="37" name="Пятиугольник 3"/>
            <p:cNvSpPr/>
            <p:nvPr/>
          </p:nvSpPr>
          <p:spPr>
            <a:xfrm rot="5400000">
              <a:off x="4093615" y="5208042"/>
              <a:ext cx="1643063" cy="1285385"/>
            </a:xfrm>
            <a:custGeom>
              <a:avLst/>
              <a:gdLst>
                <a:gd name="connsiteX0" fmla="*/ 0 w 6029325"/>
                <a:gd name="connsiteY0" fmla="*/ 0 h 4900612"/>
                <a:gd name="connsiteX1" fmla="*/ 3579019 w 6029325"/>
                <a:gd name="connsiteY1" fmla="*/ 0 h 4900612"/>
                <a:gd name="connsiteX2" fmla="*/ 6029325 w 6029325"/>
                <a:gd name="connsiteY2" fmla="*/ 2450306 h 4900612"/>
                <a:gd name="connsiteX3" fmla="*/ 3579019 w 6029325"/>
                <a:gd name="connsiteY3" fmla="*/ 4900612 h 4900612"/>
                <a:gd name="connsiteX4" fmla="*/ 0 w 6029325"/>
                <a:gd name="connsiteY4" fmla="*/ 4900612 h 4900612"/>
                <a:gd name="connsiteX5" fmla="*/ 0 w 6029325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1771649 w 3579019"/>
                <a:gd name="connsiteY2" fmla="*/ 2493168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2859153 w 3579019"/>
                <a:gd name="connsiteY2" fmla="*/ 2380833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9019" h="4900612">
                  <a:moveTo>
                    <a:pt x="0" y="0"/>
                  </a:moveTo>
                  <a:lnTo>
                    <a:pt x="3579019" y="0"/>
                  </a:lnTo>
                  <a:lnTo>
                    <a:pt x="2859153" y="2380833"/>
                  </a:lnTo>
                  <a:lnTo>
                    <a:pt x="3579019" y="4900612"/>
                  </a:lnTo>
                  <a:lnTo>
                    <a:pt x="0" y="4900612"/>
                  </a:lnTo>
                  <a:lnTo>
                    <a:pt x="0" y="0"/>
                  </a:lnTo>
                  <a:close/>
                </a:path>
              </a:pathLst>
            </a:custGeom>
            <a:ln w="76200"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5" name="Рисунок 3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4123" y="5185531"/>
              <a:ext cx="1002046" cy="1002046"/>
            </a:xfrm>
            <a:prstGeom prst="rect">
              <a:avLst/>
            </a:prstGeom>
          </p:spPr>
        </p:pic>
      </p:grpSp>
      <p:graphicFrame>
        <p:nvGraphicFramePr>
          <p:cNvPr id="39" name="Таблица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4873723"/>
              </p:ext>
            </p:extLst>
          </p:nvPr>
        </p:nvGraphicFramePr>
        <p:xfrm>
          <a:off x="2204285" y="1398939"/>
          <a:ext cx="6406112" cy="44805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406112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300" dirty="0">
                          <a:effectLst/>
                          <a:latin typeface="Arkhive" panose="020B0603050302020204" pitchFamily="34" charset="0"/>
                        </a:rPr>
                        <a:t>Открытие </a:t>
                      </a:r>
                      <a:r>
                        <a:rPr lang="ru-RU" sz="1400" b="1" spc="300" dirty="0" smtClean="0">
                          <a:effectLst/>
                          <a:latin typeface="Arkhive" panose="020B0603050302020204" pitchFamily="34" charset="0"/>
                        </a:rPr>
                        <a:t>недели. Линейка  </a:t>
                      </a:r>
                      <a:r>
                        <a:rPr lang="ru-RU" sz="1400" b="1" spc="300" dirty="0">
                          <a:effectLst/>
                          <a:latin typeface="Arkhive" panose="020B0603050302020204" pitchFamily="34" charset="0"/>
                        </a:rPr>
                        <a:t>«Я поведу тебя в музей»</a:t>
                      </a:r>
                      <a:endParaRPr lang="ru-RU" sz="1100" b="1" spc="300" dirty="0">
                        <a:solidFill>
                          <a:srgbClr val="002060"/>
                        </a:solidFill>
                        <a:effectLst/>
                        <a:latin typeface="Arkhive" panose="020B06030503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300" dirty="0" err="1" smtClean="0">
                          <a:solidFill>
                            <a:srgbClr val="002060"/>
                          </a:solidFill>
                          <a:effectLst/>
                          <a:latin typeface="Arkhive" panose="020B0603050302020204" pitchFamily="34" charset="0"/>
                        </a:rPr>
                        <a:t>Квест</a:t>
                      </a:r>
                      <a:r>
                        <a:rPr lang="ru-RU" sz="1400" b="1" spc="300" dirty="0" smtClean="0">
                          <a:solidFill>
                            <a:srgbClr val="002060"/>
                          </a:solidFill>
                          <a:effectLst/>
                          <a:latin typeface="Arkhive" panose="020B0603050302020204" pitchFamily="34" charset="0"/>
                        </a:rPr>
                        <a:t>-викторина  </a:t>
                      </a:r>
                      <a:r>
                        <a:rPr lang="ru-RU" sz="1400" b="1" spc="300" dirty="0">
                          <a:solidFill>
                            <a:srgbClr val="002060"/>
                          </a:solidFill>
                          <a:effectLst/>
                          <a:latin typeface="Arkhive" panose="020B0603050302020204" pitchFamily="34" charset="0"/>
                        </a:rPr>
                        <a:t>«Имена </a:t>
                      </a:r>
                      <a:r>
                        <a:rPr lang="ru-RU" sz="1400" b="1" spc="300" dirty="0" smtClean="0">
                          <a:solidFill>
                            <a:srgbClr val="002060"/>
                          </a:solidFill>
                          <a:effectLst/>
                          <a:latin typeface="Arkhive" panose="020B0603050302020204" pitchFamily="34" charset="0"/>
                        </a:rPr>
                        <a:t>героев-сибиряков», «Музеи</a:t>
                      </a:r>
                      <a:r>
                        <a:rPr lang="ru-RU" sz="1400" b="1" spc="300" baseline="0" dirty="0" smtClean="0">
                          <a:solidFill>
                            <a:srgbClr val="002060"/>
                          </a:solidFill>
                          <a:effectLst/>
                          <a:latin typeface="Arkhive" panose="020B0603050302020204" pitchFamily="34" charset="0"/>
                        </a:rPr>
                        <a:t> России»</a:t>
                      </a:r>
                      <a:r>
                        <a:rPr lang="ru-RU" sz="1400" b="1" spc="300" dirty="0" smtClean="0">
                          <a:solidFill>
                            <a:srgbClr val="002060"/>
                          </a:solidFill>
                          <a:effectLst/>
                          <a:latin typeface="Arkhive" panose="020B0603050302020204" pitchFamily="34" charset="0"/>
                        </a:rPr>
                        <a:t> </a:t>
                      </a:r>
                      <a:r>
                        <a:rPr lang="ru-RU" sz="1400" b="1" spc="300" dirty="0">
                          <a:solidFill>
                            <a:srgbClr val="002060"/>
                          </a:solidFill>
                          <a:effectLst/>
                          <a:latin typeface="Arkhive" panose="020B0603050302020204" pitchFamily="34" charset="0"/>
                        </a:rPr>
                        <a:t>с использованием </a:t>
                      </a:r>
                      <a:r>
                        <a:rPr lang="en-US" sz="1400" b="1" spc="300" dirty="0" smtClean="0">
                          <a:solidFill>
                            <a:srgbClr val="002060"/>
                          </a:solidFill>
                          <a:effectLst/>
                          <a:latin typeface="Arkhive" panose="020B0603050302020204" pitchFamily="34" charset="0"/>
                        </a:rPr>
                        <a:t>QR</a:t>
                      </a:r>
                      <a:r>
                        <a:rPr lang="ru-RU" sz="1400" b="1" spc="300" dirty="0" smtClean="0">
                          <a:solidFill>
                            <a:srgbClr val="002060"/>
                          </a:solidFill>
                          <a:effectLst/>
                          <a:latin typeface="Arkhive" panose="020B0603050302020204" pitchFamily="34" charset="0"/>
                        </a:rPr>
                        <a:t>-кода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300" dirty="0">
                          <a:effectLst/>
                          <a:latin typeface="Arkhive" panose="020B0603050302020204" pitchFamily="34" charset="0"/>
                        </a:rPr>
                        <a:t>Экскурсии в школьный музей «История нашего села. Интересные факты»</a:t>
                      </a:r>
                      <a:endParaRPr lang="ru-RU" sz="1100" b="1" spc="300" dirty="0">
                        <a:solidFill>
                          <a:srgbClr val="002060"/>
                        </a:solidFill>
                        <a:effectLst/>
                        <a:latin typeface="Arkhive" panose="020B06030503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300" dirty="0">
                          <a:solidFill>
                            <a:srgbClr val="002060"/>
                          </a:solidFill>
                          <a:effectLst/>
                          <a:latin typeface="Arkhive" panose="020B0603050302020204" pitchFamily="34" charset="0"/>
                        </a:rPr>
                        <a:t>Виртуальная экскурсия </a:t>
                      </a:r>
                      <a:r>
                        <a:rPr lang="ru-RU" sz="1400" b="1" spc="300" dirty="0" smtClean="0">
                          <a:solidFill>
                            <a:srgbClr val="002060"/>
                          </a:solidFill>
                          <a:effectLst/>
                          <a:latin typeface="Arkhive" panose="020B0603050302020204" pitchFamily="34" charset="0"/>
                        </a:rPr>
                        <a:t>«Музеи</a:t>
                      </a:r>
                      <a:r>
                        <a:rPr lang="ru-RU" sz="1400" b="1" spc="300" baseline="0" dirty="0" smtClean="0">
                          <a:solidFill>
                            <a:srgbClr val="002060"/>
                          </a:solidFill>
                          <a:effectLst/>
                          <a:latin typeface="Arkhive" panose="020B0603050302020204" pitchFamily="34" charset="0"/>
                        </a:rPr>
                        <a:t> </a:t>
                      </a:r>
                      <a:r>
                        <a:rPr lang="ru-RU" sz="1400" b="1" spc="300" dirty="0" smtClean="0">
                          <a:solidFill>
                            <a:srgbClr val="002060"/>
                          </a:solidFill>
                          <a:effectLst/>
                          <a:latin typeface="Arkhive" panose="020B0603050302020204" pitchFamily="34" charset="0"/>
                        </a:rPr>
                        <a:t>Новосибирска»</a:t>
                      </a:r>
                      <a:endParaRPr lang="ru-RU" sz="1100" b="1" spc="300" dirty="0">
                        <a:solidFill>
                          <a:srgbClr val="002060"/>
                        </a:solidFill>
                        <a:effectLst/>
                        <a:latin typeface="Arkhive" panose="020B06030503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300" dirty="0">
                          <a:effectLst/>
                          <a:latin typeface="Arkhive" panose="020B0603050302020204" pitchFamily="34" charset="0"/>
                        </a:rPr>
                        <a:t>Конкурс лучшую эмблему Акции</a:t>
                      </a:r>
                      <a:endParaRPr lang="ru-RU" sz="1100" b="1" spc="300" dirty="0">
                        <a:effectLst/>
                        <a:latin typeface="Arkhive" panose="020B0603050302020204" pitchFamily="34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300" dirty="0">
                          <a:effectLst/>
                          <a:latin typeface="Arkhive" panose="020B0603050302020204" pitchFamily="34" charset="0"/>
                        </a:rPr>
                        <a:t>Видеоклипов «Наше </a:t>
                      </a:r>
                      <a:r>
                        <a:rPr lang="ru-RU" sz="1400" b="1" spc="300" dirty="0" smtClean="0">
                          <a:effectLst/>
                          <a:latin typeface="Arkhive" panose="020B0603050302020204" pitchFamily="34" charset="0"/>
                        </a:rPr>
                        <a:t>село»</a:t>
                      </a:r>
                      <a:endParaRPr lang="ru-RU" sz="1100" b="1" spc="300" dirty="0">
                        <a:solidFill>
                          <a:srgbClr val="002060"/>
                        </a:solidFill>
                        <a:effectLst/>
                        <a:latin typeface="Arkhive" panose="020B06030503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300" dirty="0">
                          <a:solidFill>
                            <a:srgbClr val="002060"/>
                          </a:solidFill>
                          <a:effectLst/>
                          <a:latin typeface="Arkhive" panose="020B0603050302020204" pitchFamily="34" charset="0"/>
                        </a:rPr>
                        <a:t>Урок памяти Память двух поколений. Защитники Донбасса</a:t>
                      </a:r>
                      <a:endParaRPr lang="ru-RU" sz="1100" b="1" spc="300" dirty="0">
                        <a:solidFill>
                          <a:srgbClr val="002060"/>
                        </a:solidFill>
                        <a:effectLst/>
                        <a:latin typeface="Arkhive" panose="020B06030503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300" dirty="0">
                          <a:effectLst/>
                          <a:latin typeface="Arkhive" panose="020B0603050302020204" pitchFamily="34" charset="0"/>
                        </a:rPr>
                        <a:t>Краеведческий десант по сбору сведений о истории села и его жителей</a:t>
                      </a:r>
                      <a:endParaRPr lang="ru-RU" sz="1100" b="1" spc="300" dirty="0">
                        <a:solidFill>
                          <a:srgbClr val="002060"/>
                        </a:solidFill>
                        <a:effectLst/>
                        <a:latin typeface="Arkhive" panose="020B06030503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300" dirty="0">
                          <a:solidFill>
                            <a:srgbClr val="002060"/>
                          </a:solidFill>
                          <a:effectLst/>
                          <a:latin typeface="Arkhive" panose="020B0603050302020204" pitchFamily="34" charset="0"/>
                        </a:rPr>
                        <a:t>Знакомство с работой архива</a:t>
                      </a:r>
                      <a:endParaRPr lang="ru-RU" sz="1100" b="1" spc="300" dirty="0">
                        <a:solidFill>
                          <a:srgbClr val="002060"/>
                        </a:solidFill>
                        <a:effectLst/>
                        <a:latin typeface="Arkhive" panose="020B06030503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300" dirty="0">
                          <a:effectLst/>
                          <a:latin typeface="Arkhive" panose="020B0603050302020204" pitchFamily="34" charset="0"/>
                        </a:rPr>
                        <a:t>Олимпиада  Наше наследие</a:t>
                      </a:r>
                      <a:endParaRPr lang="ru-RU" sz="1100" b="1" spc="300" dirty="0">
                        <a:solidFill>
                          <a:srgbClr val="002060"/>
                        </a:solidFill>
                        <a:effectLst/>
                        <a:latin typeface="Arkhive" panose="020B06030503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1" name="Прямоугольник 40"/>
          <p:cNvSpPr/>
          <p:nvPr/>
        </p:nvSpPr>
        <p:spPr>
          <a:xfrm>
            <a:off x="594075" y="232990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cap="none" spc="0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АКЦИЯ </a:t>
            </a:r>
            <a:r>
              <a:rPr lang="ru-RU" sz="2800" b="1" cap="none" spc="0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Музей</a:t>
            </a:r>
            <a:r>
              <a:rPr lang="ru-RU" sz="2800" b="1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  детям </a:t>
            </a:r>
            <a:r>
              <a:rPr lang="ru-RU" sz="1600" b="1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в школе</a:t>
            </a:r>
            <a:endParaRPr lang="ru-RU" sz="1200" b="1" cap="none" spc="0" dirty="0">
              <a:ln w="9525">
                <a:solidFill>
                  <a:srgbClr val="0070C0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khive" panose="020B0603050302020204" pitchFamily="34" charset="0"/>
            </a:endParaRPr>
          </a:p>
        </p:txBody>
      </p:sp>
      <p:sp>
        <p:nvSpPr>
          <p:cNvPr id="42" name="Выноска 2 41"/>
          <p:cNvSpPr/>
          <p:nvPr/>
        </p:nvSpPr>
        <p:spPr>
          <a:xfrm>
            <a:off x="7110248" y="547035"/>
            <a:ext cx="1500149" cy="413751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77276"/>
              <a:gd name="adj6" fmla="val -44565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ston" panose="03000400000000000000" pitchFamily="66" charset="0"/>
              </a:rPr>
              <a:t>ПЛАН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ston" panose="03000400000000000000" pitchFamily="66" charset="0"/>
            </a:endParaRP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079" y="956265"/>
            <a:ext cx="1459246" cy="1459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4125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9000" b="-6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282568" y="6283045"/>
            <a:ext cx="36515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Музей-детям</a:t>
            </a:r>
            <a:endParaRPr lang="ru-RU" sz="20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9262020" y="29369"/>
            <a:ext cx="1137144" cy="1480080"/>
            <a:chOff x="571500" y="371476"/>
            <a:chExt cx="4986340" cy="6300789"/>
          </a:xfrm>
        </p:grpSpPr>
        <p:sp>
          <p:nvSpPr>
            <p:cNvPr id="30" name="Пятиугольник 3"/>
            <p:cNvSpPr/>
            <p:nvPr/>
          </p:nvSpPr>
          <p:spPr>
            <a:xfrm rot="5400000">
              <a:off x="-85725" y="1028701"/>
              <a:ext cx="6300789" cy="4986340"/>
            </a:xfrm>
            <a:custGeom>
              <a:avLst/>
              <a:gdLst>
                <a:gd name="connsiteX0" fmla="*/ 0 w 6029325"/>
                <a:gd name="connsiteY0" fmla="*/ 0 h 4900612"/>
                <a:gd name="connsiteX1" fmla="*/ 3579019 w 6029325"/>
                <a:gd name="connsiteY1" fmla="*/ 0 h 4900612"/>
                <a:gd name="connsiteX2" fmla="*/ 6029325 w 6029325"/>
                <a:gd name="connsiteY2" fmla="*/ 2450306 h 4900612"/>
                <a:gd name="connsiteX3" fmla="*/ 3579019 w 6029325"/>
                <a:gd name="connsiteY3" fmla="*/ 4900612 h 4900612"/>
                <a:gd name="connsiteX4" fmla="*/ 0 w 6029325"/>
                <a:gd name="connsiteY4" fmla="*/ 4900612 h 4900612"/>
                <a:gd name="connsiteX5" fmla="*/ 0 w 6029325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1771649 w 3579019"/>
                <a:gd name="connsiteY2" fmla="*/ 2493168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2859153 w 3579019"/>
                <a:gd name="connsiteY2" fmla="*/ 2380833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9019" h="4900612">
                  <a:moveTo>
                    <a:pt x="0" y="0"/>
                  </a:moveTo>
                  <a:lnTo>
                    <a:pt x="3579019" y="0"/>
                  </a:lnTo>
                  <a:lnTo>
                    <a:pt x="2859153" y="2380833"/>
                  </a:lnTo>
                  <a:lnTo>
                    <a:pt x="3579019" y="4900612"/>
                  </a:lnTo>
                  <a:lnTo>
                    <a:pt x="0" y="4900612"/>
                  </a:lnTo>
                  <a:lnTo>
                    <a:pt x="0" y="0"/>
                  </a:lnTo>
                  <a:close/>
                </a:path>
              </a:pathLst>
            </a:custGeom>
            <a:ln w="76200"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1" name="Рисунок 3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037103" y="1301858"/>
              <a:ext cx="3995743" cy="3995740"/>
            </a:xfrm>
            <a:prstGeom prst="rect">
              <a:avLst/>
            </a:prstGeom>
          </p:spPr>
        </p:pic>
      </p:grpSp>
      <p:grpSp>
        <p:nvGrpSpPr>
          <p:cNvPr id="3" name="Группа 2"/>
          <p:cNvGrpSpPr/>
          <p:nvPr/>
        </p:nvGrpSpPr>
        <p:grpSpPr>
          <a:xfrm>
            <a:off x="7767124" y="29369"/>
            <a:ext cx="1213061" cy="1644270"/>
            <a:chOff x="8710890" y="5512060"/>
            <a:chExt cx="1063730" cy="1392863"/>
          </a:xfrm>
        </p:grpSpPr>
        <p:sp>
          <p:nvSpPr>
            <p:cNvPr id="33" name="Пятиугольник 3"/>
            <p:cNvSpPr/>
            <p:nvPr/>
          </p:nvSpPr>
          <p:spPr>
            <a:xfrm rot="5400000">
              <a:off x="8546324" y="5676627"/>
              <a:ext cx="1392862" cy="1063729"/>
            </a:xfrm>
            <a:custGeom>
              <a:avLst/>
              <a:gdLst>
                <a:gd name="connsiteX0" fmla="*/ 0 w 6029325"/>
                <a:gd name="connsiteY0" fmla="*/ 0 h 4900612"/>
                <a:gd name="connsiteX1" fmla="*/ 3579019 w 6029325"/>
                <a:gd name="connsiteY1" fmla="*/ 0 h 4900612"/>
                <a:gd name="connsiteX2" fmla="*/ 6029325 w 6029325"/>
                <a:gd name="connsiteY2" fmla="*/ 2450306 h 4900612"/>
                <a:gd name="connsiteX3" fmla="*/ 3579019 w 6029325"/>
                <a:gd name="connsiteY3" fmla="*/ 4900612 h 4900612"/>
                <a:gd name="connsiteX4" fmla="*/ 0 w 6029325"/>
                <a:gd name="connsiteY4" fmla="*/ 4900612 h 4900612"/>
                <a:gd name="connsiteX5" fmla="*/ 0 w 6029325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1771649 w 3579019"/>
                <a:gd name="connsiteY2" fmla="*/ 2493168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2859153 w 3579019"/>
                <a:gd name="connsiteY2" fmla="*/ 2380833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9019" h="4900612">
                  <a:moveTo>
                    <a:pt x="0" y="0"/>
                  </a:moveTo>
                  <a:lnTo>
                    <a:pt x="3579019" y="0"/>
                  </a:lnTo>
                  <a:lnTo>
                    <a:pt x="2859153" y="2380833"/>
                  </a:lnTo>
                  <a:lnTo>
                    <a:pt x="3579019" y="4900612"/>
                  </a:lnTo>
                  <a:lnTo>
                    <a:pt x="0" y="4900612"/>
                  </a:lnTo>
                  <a:lnTo>
                    <a:pt x="0" y="0"/>
                  </a:lnTo>
                  <a:close/>
                </a:path>
              </a:pathLst>
            </a:custGeom>
            <a:ln w="76200"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4" name="Рисунок 3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0891" y="5512060"/>
              <a:ext cx="1063729" cy="1063729"/>
            </a:xfrm>
            <a:prstGeom prst="rect">
              <a:avLst/>
            </a:prstGeom>
          </p:spPr>
        </p:pic>
      </p:grpSp>
      <p:grpSp>
        <p:nvGrpSpPr>
          <p:cNvPr id="4" name="Группа 3"/>
          <p:cNvGrpSpPr/>
          <p:nvPr/>
        </p:nvGrpSpPr>
        <p:grpSpPr>
          <a:xfrm>
            <a:off x="6235589" y="29369"/>
            <a:ext cx="1249700" cy="1453682"/>
            <a:chOff x="4272454" y="5029203"/>
            <a:chExt cx="1285385" cy="1643063"/>
          </a:xfrm>
        </p:grpSpPr>
        <p:sp>
          <p:nvSpPr>
            <p:cNvPr id="37" name="Пятиугольник 3"/>
            <p:cNvSpPr/>
            <p:nvPr/>
          </p:nvSpPr>
          <p:spPr>
            <a:xfrm rot="5400000">
              <a:off x="4093615" y="5208042"/>
              <a:ext cx="1643063" cy="1285385"/>
            </a:xfrm>
            <a:custGeom>
              <a:avLst/>
              <a:gdLst>
                <a:gd name="connsiteX0" fmla="*/ 0 w 6029325"/>
                <a:gd name="connsiteY0" fmla="*/ 0 h 4900612"/>
                <a:gd name="connsiteX1" fmla="*/ 3579019 w 6029325"/>
                <a:gd name="connsiteY1" fmla="*/ 0 h 4900612"/>
                <a:gd name="connsiteX2" fmla="*/ 6029325 w 6029325"/>
                <a:gd name="connsiteY2" fmla="*/ 2450306 h 4900612"/>
                <a:gd name="connsiteX3" fmla="*/ 3579019 w 6029325"/>
                <a:gd name="connsiteY3" fmla="*/ 4900612 h 4900612"/>
                <a:gd name="connsiteX4" fmla="*/ 0 w 6029325"/>
                <a:gd name="connsiteY4" fmla="*/ 4900612 h 4900612"/>
                <a:gd name="connsiteX5" fmla="*/ 0 w 6029325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1771649 w 3579019"/>
                <a:gd name="connsiteY2" fmla="*/ 2493168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2859153 w 3579019"/>
                <a:gd name="connsiteY2" fmla="*/ 2380833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9019" h="4900612">
                  <a:moveTo>
                    <a:pt x="0" y="0"/>
                  </a:moveTo>
                  <a:lnTo>
                    <a:pt x="3579019" y="0"/>
                  </a:lnTo>
                  <a:lnTo>
                    <a:pt x="2859153" y="2380833"/>
                  </a:lnTo>
                  <a:lnTo>
                    <a:pt x="3579019" y="4900612"/>
                  </a:lnTo>
                  <a:lnTo>
                    <a:pt x="0" y="4900612"/>
                  </a:lnTo>
                  <a:lnTo>
                    <a:pt x="0" y="0"/>
                  </a:lnTo>
                  <a:close/>
                </a:path>
              </a:pathLst>
            </a:custGeom>
            <a:ln w="76200"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5" name="Рисунок 3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4123" y="5185531"/>
              <a:ext cx="1002046" cy="1002046"/>
            </a:xfrm>
            <a:prstGeom prst="rect">
              <a:avLst/>
            </a:prstGeom>
          </p:spPr>
        </p:pic>
      </p:grpSp>
      <p:sp>
        <p:nvSpPr>
          <p:cNvPr id="41" name="Прямоугольник 40"/>
          <p:cNvSpPr/>
          <p:nvPr/>
        </p:nvSpPr>
        <p:spPr>
          <a:xfrm>
            <a:off x="594075" y="232990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cap="none" spc="0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АКЦИЯ </a:t>
            </a:r>
            <a:r>
              <a:rPr lang="ru-RU" sz="2800" b="1" cap="none" spc="0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Музей</a:t>
            </a:r>
            <a:r>
              <a:rPr lang="ru-RU" sz="2800" b="1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  детям </a:t>
            </a:r>
            <a:r>
              <a:rPr lang="ru-RU" sz="1600" b="1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в школе</a:t>
            </a:r>
            <a:endParaRPr lang="ru-RU" sz="1200" b="1" cap="none" spc="0" dirty="0">
              <a:ln w="9525">
                <a:solidFill>
                  <a:srgbClr val="0070C0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khive" panose="020B06030503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77664">
            <a:off x="1095174" y="1073223"/>
            <a:ext cx="4917051" cy="494669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946844" y="2327482"/>
            <a:ext cx="4066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КВЕСТ-ВИКТОРИНА</a:t>
            </a:r>
          </a:p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«ИМЕНА ГЕРОЕВ-СИБИРЯКОВ</a:t>
            </a:r>
            <a:r>
              <a:rPr lang="ru-RU" b="1" dirty="0" smtClean="0">
                <a:solidFill>
                  <a:srgbClr val="C00000"/>
                </a:solidFill>
              </a:rPr>
              <a:t>»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8" name="Рисунок 17" descr="C:\Users\st12\Desktop\власов.jpe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1906" y="3414584"/>
            <a:ext cx="835064" cy="8669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0592" y="4525211"/>
            <a:ext cx="835064" cy="83506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3820" y="5603997"/>
            <a:ext cx="840775" cy="8407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11"/>
          <a:srcRect l="27414" t="23205" r="11164" b="16535"/>
          <a:stretch/>
        </p:blipFill>
        <p:spPr>
          <a:xfrm>
            <a:off x="6299885" y="4858573"/>
            <a:ext cx="2885089" cy="15913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6102706" y="3352433"/>
            <a:ext cx="35882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Команды классов отвечали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вопросы о героях-сибиряках, ответы нужно было найти по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QR-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коду.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7327">
            <a:off x="1774323" y="2201131"/>
            <a:ext cx="1909842" cy="38047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26" y="756210"/>
            <a:ext cx="1459246" cy="1459246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6228">
            <a:off x="3815171" y="2025160"/>
            <a:ext cx="1826867" cy="40785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3290200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9000" b="-6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857995" y="6094210"/>
            <a:ext cx="36515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Музей-детям</a:t>
            </a:r>
            <a:endParaRPr lang="ru-RU" sz="20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9262020" y="29369"/>
            <a:ext cx="1137144" cy="1480080"/>
            <a:chOff x="571500" y="371476"/>
            <a:chExt cx="4986340" cy="6300789"/>
          </a:xfrm>
        </p:grpSpPr>
        <p:sp>
          <p:nvSpPr>
            <p:cNvPr id="30" name="Пятиугольник 3"/>
            <p:cNvSpPr/>
            <p:nvPr/>
          </p:nvSpPr>
          <p:spPr>
            <a:xfrm rot="5400000">
              <a:off x="-85725" y="1028701"/>
              <a:ext cx="6300789" cy="4986340"/>
            </a:xfrm>
            <a:custGeom>
              <a:avLst/>
              <a:gdLst>
                <a:gd name="connsiteX0" fmla="*/ 0 w 6029325"/>
                <a:gd name="connsiteY0" fmla="*/ 0 h 4900612"/>
                <a:gd name="connsiteX1" fmla="*/ 3579019 w 6029325"/>
                <a:gd name="connsiteY1" fmla="*/ 0 h 4900612"/>
                <a:gd name="connsiteX2" fmla="*/ 6029325 w 6029325"/>
                <a:gd name="connsiteY2" fmla="*/ 2450306 h 4900612"/>
                <a:gd name="connsiteX3" fmla="*/ 3579019 w 6029325"/>
                <a:gd name="connsiteY3" fmla="*/ 4900612 h 4900612"/>
                <a:gd name="connsiteX4" fmla="*/ 0 w 6029325"/>
                <a:gd name="connsiteY4" fmla="*/ 4900612 h 4900612"/>
                <a:gd name="connsiteX5" fmla="*/ 0 w 6029325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1771649 w 3579019"/>
                <a:gd name="connsiteY2" fmla="*/ 2493168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2859153 w 3579019"/>
                <a:gd name="connsiteY2" fmla="*/ 2380833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9019" h="4900612">
                  <a:moveTo>
                    <a:pt x="0" y="0"/>
                  </a:moveTo>
                  <a:lnTo>
                    <a:pt x="3579019" y="0"/>
                  </a:lnTo>
                  <a:lnTo>
                    <a:pt x="2859153" y="2380833"/>
                  </a:lnTo>
                  <a:lnTo>
                    <a:pt x="3579019" y="4900612"/>
                  </a:lnTo>
                  <a:lnTo>
                    <a:pt x="0" y="4900612"/>
                  </a:lnTo>
                  <a:lnTo>
                    <a:pt x="0" y="0"/>
                  </a:lnTo>
                  <a:close/>
                </a:path>
              </a:pathLst>
            </a:custGeom>
            <a:ln w="76200"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1" name="Рисунок 3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037103" y="1301858"/>
              <a:ext cx="3995743" cy="3995740"/>
            </a:xfrm>
            <a:prstGeom prst="rect">
              <a:avLst/>
            </a:prstGeom>
          </p:spPr>
        </p:pic>
      </p:grpSp>
      <p:grpSp>
        <p:nvGrpSpPr>
          <p:cNvPr id="3" name="Группа 2"/>
          <p:cNvGrpSpPr/>
          <p:nvPr/>
        </p:nvGrpSpPr>
        <p:grpSpPr>
          <a:xfrm>
            <a:off x="7767124" y="29369"/>
            <a:ext cx="1213061" cy="1644270"/>
            <a:chOff x="8710890" y="5512060"/>
            <a:chExt cx="1063730" cy="1392863"/>
          </a:xfrm>
        </p:grpSpPr>
        <p:sp>
          <p:nvSpPr>
            <p:cNvPr id="33" name="Пятиугольник 3"/>
            <p:cNvSpPr/>
            <p:nvPr/>
          </p:nvSpPr>
          <p:spPr>
            <a:xfrm rot="5400000">
              <a:off x="8546324" y="5676627"/>
              <a:ext cx="1392862" cy="1063729"/>
            </a:xfrm>
            <a:custGeom>
              <a:avLst/>
              <a:gdLst>
                <a:gd name="connsiteX0" fmla="*/ 0 w 6029325"/>
                <a:gd name="connsiteY0" fmla="*/ 0 h 4900612"/>
                <a:gd name="connsiteX1" fmla="*/ 3579019 w 6029325"/>
                <a:gd name="connsiteY1" fmla="*/ 0 h 4900612"/>
                <a:gd name="connsiteX2" fmla="*/ 6029325 w 6029325"/>
                <a:gd name="connsiteY2" fmla="*/ 2450306 h 4900612"/>
                <a:gd name="connsiteX3" fmla="*/ 3579019 w 6029325"/>
                <a:gd name="connsiteY3" fmla="*/ 4900612 h 4900612"/>
                <a:gd name="connsiteX4" fmla="*/ 0 w 6029325"/>
                <a:gd name="connsiteY4" fmla="*/ 4900612 h 4900612"/>
                <a:gd name="connsiteX5" fmla="*/ 0 w 6029325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1771649 w 3579019"/>
                <a:gd name="connsiteY2" fmla="*/ 2493168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2859153 w 3579019"/>
                <a:gd name="connsiteY2" fmla="*/ 2380833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9019" h="4900612">
                  <a:moveTo>
                    <a:pt x="0" y="0"/>
                  </a:moveTo>
                  <a:lnTo>
                    <a:pt x="3579019" y="0"/>
                  </a:lnTo>
                  <a:lnTo>
                    <a:pt x="2859153" y="2380833"/>
                  </a:lnTo>
                  <a:lnTo>
                    <a:pt x="3579019" y="4900612"/>
                  </a:lnTo>
                  <a:lnTo>
                    <a:pt x="0" y="4900612"/>
                  </a:lnTo>
                  <a:lnTo>
                    <a:pt x="0" y="0"/>
                  </a:lnTo>
                  <a:close/>
                </a:path>
              </a:pathLst>
            </a:custGeom>
            <a:ln w="76200"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4" name="Рисунок 3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0891" y="5512060"/>
              <a:ext cx="1063729" cy="1063729"/>
            </a:xfrm>
            <a:prstGeom prst="rect">
              <a:avLst/>
            </a:prstGeom>
          </p:spPr>
        </p:pic>
      </p:grpSp>
      <p:grpSp>
        <p:nvGrpSpPr>
          <p:cNvPr id="4" name="Группа 3"/>
          <p:cNvGrpSpPr/>
          <p:nvPr/>
        </p:nvGrpSpPr>
        <p:grpSpPr>
          <a:xfrm>
            <a:off x="6235589" y="29369"/>
            <a:ext cx="1249700" cy="1453682"/>
            <a:chOff x="4272454" y="5029203"/>
            <a:chExt cx="1285385" cy="1643063"/>
          </a:xfrm>
        </p:grpSpPr>
        <p:sp>
          <p:nvSpPr>
            <p:cNvPr id="37" name="Пятиугольник 3"/>
            <p:cNvSpPr/>
            <p:nvPr/>
          </p:nvSpPr>
          <p:spPr>
            <a:xfrm rot="5400000">
              <a:off x="4093615" y="5208042"/>
              <a:ext cx="1643063" cy="1285385"/>
            </a:xfrm>
            <a:custGeom>
              <a:avLst/>
              <a:gdLst>
                <a:gd name="connsiteX0" fmla="*/ 0 w 6029325"/>
                <a:gd name="connsiteY0" fmla="*/ 0 h 4900612"/>
                <a:gd name="connsiteX1" fmla="*/ 3579019 w 6029325"/>
                <a:gd name="connsiteY1" fmla="*/ 0 h 4900612"/>
                <a:gd name="connsiteX2" fmla="*/ 6029325 w 6029325"/>
                <a:gd name="connsiteY2" fmla="*/ 2450306 h 4900612"/>
                <a:gd name="connsiteX3" fmla="*/ 3579019 w 6029325"/>
                <a:gd name="connsiteY3" fmla="*/ 4900612 h 4900612"/>
                <a:gd name="connsiteX4" fmla="*/ 0 w 6029325"/>
                <a:gd name="connsiteY4" fmla="*/ 4900612 h 4900612"/>
                <a:gd name="connsiteX5" fmla="*/ 0 w 6029325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1771649 w 3579019"/>
                <a:gd name="connsiteY2" fmla="*/ 2493168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2859153 w 3579019"/>
                <a:gd name="connsiteY2" fmla="*/ 2380833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9019" h="4900612">
                  <a:moveTo>
                    <a:pt x="0" y="0"/>
                  </a:moveTo>
                  <a:lnTo>
                    <a:pt x="3579019" y="0"/>
                  </a:lnTo>
                  <a:lnTo>
                    <a:pt x="2859153" y="2380833"/>
                  </a:lnTo>
                  <a:lnTo>
                    <a:pt x="3579019" y="4900612"/>
                  </a:lnTo>
                  <a:lnTo>
                    <a:pt x="0" y="4900612"/>
                  </a:lnTo>
                  <a:lnTo>
                    <a:pt x="0" y="0"/>
                  </a:lnTo>
                  <a:close/>
                </a:path>
              </a:pathLst>
            </a:custGeom>
            <a:ln w="76200"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5" name="Рисунок 3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4123" y="5185531"/>
              <a:ext cx="1002046" cy="1002046"/>
            </a:xfrm>
            <a:prstGeom prst="rect">
              <a:avLst/>
            </a:prstGeom>
          </p:spPr>
        </p:pic>
      </p:grpSp>
      <p:sp>
        <p:nvSpPr>
          <p:cNvPr id="41" name="Прямоугольник 40"/>
          <p:cNvSpPr/>
          <p:nvPr/>
        </p:nvSpPr>
        <p:spPr>
          <a:xfrm>
            <a:off x="594075" y="232990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cap="none" spc="0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АКЦИЯ </a:t>
            </a:r>
            <a:r>
              <a:rPr lang="ru-RU" sz="2800" b="1" cap="none" spc="0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Музей</a:t>
            </a:r>
            <a:r>
              <a:rPr lang="ru-RU" sz="2800" b="1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  детям </a:t>
            </a:r>
            <a:r>
              <a:rPr lang="ru-RU" sz="1600" b="1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в школе</a:t>
            </a:r>
            <a:endParaRPr lang="ru-RU" sz="1200" b="1" cap="none" spc="0" dirty="0">
              <a:ln w="9525">
                <a:solidFill>
                  <a:srgbClr val="0070C0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khive" panose="020B06030503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77664">
            <a:off x="1295221" y="1188527"/>
            <a:ext cx="4817367" cy="484641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509509" y="1738951"/>
            <a:ext cx="40666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КВЕСТ-ВИКТОРИНА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«МУЗЕИ РОССИИ»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09509" y="2484872"/>
            <a:ext cx="435293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Каждый класс должен был определить  о 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каком музеи России рассказывается в буклете, а для этого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найти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соответствующий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QR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-код и записать ответ в карточку. 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QR-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коды размещены в разных местах школьного вестибюля.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/>
          <a:srcRect l="26379" t="27345" r="15949" b="14926"/>
          <a:stretch/>
        </p:blipFill>
        <p:spPr>
          <a:xfrm>
            <a:off x="6632705" y="4554232"/>
            <a:ext cx="3632317" cy="204419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530" y="2101899"/>
            <a:ext cx="1056290" cy="105629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567" y="769409"/>
            <a:ext cx="1459246" cy="145924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18" t="29967" r="3532" b="45743"/>
          <a:stretch/>
        </p:blipFill>
        <p:spPr>
          <a:xfrm>
            <a:off x="1526385" y="2366090"/>
            <a:ext cx="1713344" cy="1584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04" t="-5550"/>
          <a:stretch/>
        </p:blipFill>
        <p:spPr>
          <a:xfrm>
            <a:off x="2741813" y="3198613"/>
            <a:ext cx="3453835" cy="25357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05955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9000" b="-6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77664">
            <a:off x="1443348" y="868757"/>
            <a:ext cx="3151590" cy="31705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1282568" y="6283045"/>
            <a:ext cx="36515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Музей-детям</a:t>
            </a:r>
            <a:endParaRPr lang="ru-RU" sz="20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4992346" y="29369"/>
            <a:ext cx="1137144" cy="1480080"/>
            <a:chOff x="571500" y="371476"/>
            <a:chExt cx="4986340" cy="6300789"/>
          </a:xfrm>
        </p:grpSpPr>
        <p:sp>
          <p:nvSpPr>
            <p:cNvPr id="30" name="Пятиугольник 3"/>
            <p:cNvSpPr/>
            <p:nvPr/>
          </p:nvSpPr>
          <p:spPr>
            <a:xfrm rot="5400000">
              <a:off x="-85725" y="1028701"/>
              <a:ext cx="6300789" cy="4986340"/>
            </a:xfrm>
            <a:custGeom>
              <a:avLst/>
              <a:gdLst>
                <a:gd name="connsiteX0" fmla="*/ 0 w 6029325"/>
                <a:gd name="connsiteY0" fmla="*/ 0 h 4900612"/>
                <a:gd name="connsiteX1" fmla="*/ 3579019 w 6029325"/>
                <a:gd name="connsiteY1" fmla="*/ 0 h 4900612"/>
                <a:gd name="connsiteX2" fmla="*/ 6029325 w 6029325"/>
                <a:gd name="connsiteY2" fmla="*/ 2450306 h 4900612"/>
                <a:gd name="connsiteX3" fmla="*/ 3579019 w 6029325"/>
                <a:gd name="connsiteY3" fmla="*/ 4900612 h 4900612"/>
                <a:gd name="connsiteX4" fmla="*/ 0 w 6029325"/>
                <a:gd name="connsiteY4" fmla="*/ 4900612 h 4900612"/>
                <a:gd name="connsiteX5" fmla="*/ 0 w 6029325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1771649 w 3579019"/>
                <a:gd name="connsiteY2" fmla="*/ 2493168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2859153 w 3579019"/>
                <a:gd name="connsiteY2" fmla="*/ 2380833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9019" h="4900612">
                  <a:moveTo>
                    <a:pt x="0" y="0"/>
                  </a:moveTo>
                  <a:lnTo>
                    <a:pt x="3579019" y="0"/>
                  </a:lnTo>
                  <a:lnTo>
                    <a:pt x="2859153" y="2380833"/>
                  </a:lnTo>
                  <a:lnTo>
                    <a:pt x="3579019" y="4900612"/>
                  </a:lnTo>
                  <a:lnTo>
                    <a:pt x="0" y="4900612"/>
                  </a:lnTo>
                  <a:lnTo>
                    <a:pt x="0" y="0"/>
                  </a:lnTo>
                  <a:close/>
                </a:path>
              </a:pathLst>
            </a:custGeom>
            <a:ln w="76200"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1" name="Рисунок 3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037103" y="1301858"/>
              <a:ext cx="3995743" cy="3995740"/>
            </a:xfrm>
            <a:prstGeom prst="rect">
              <a:avLst/>
            </a:prstGeom>
          </p:spPr>
        </p:pic>
      </p:grpSp>
      <p:grpSp>
        <p:nvGrpSpPr>
          <p:cNvPr id="3" name="Группа 2"/>
          <p:cNvGrpSpPr/>
          <p:nvPr/>
        </p:nvGrpSpPr>
        <p:grpSpPr>
          <a:xfrm>
            <a:off x="7767124" y="29369"/>
            <a:ext cx="1213061" cy="1644270"/>
            <a:chOff x="8710890" y="5512060"/>
            <a:chExt cx="1063730" cy="1392863"/>
          </a:xfrm>
        </p:grpSpPr>
        <p:sp>
          <p:nvSpPr>
            <p:cNvPr id="33" name="Пятиугольник 3"/>
            <p:cNvSpPr/>
            <p:nvPr/>
          </p:nvSpPr>
          <p:spPr>
            <a:xfrm rot="5400000">
              <a:off x="8546324" y="5676627"/>
              <a:ext cx="1392862" cy="1063729"/>
            </a:xfrm>
            <a:custGeom>
              <a:avLst/>
              <a:gdLst>
                <a:gd name="connsiteX0" fmla="*/ 0 w 6029325"/>
                <a:gd name="connsiteY0" fmla="*/ 0 h 4900612"/>
                <a:gd name="connsiteX1" fmla="*/ 3579019 w 6029325"/>
                <a:gd name="connsiteY1" fmla="*/ 0 h 4900612"/>
                <a:gd name="connsiteX2" fmla="*/ 6029325 w 6029325"/>
                <a:gd name="connsiteY2" fmla="*/ 2450306 h 4900612"/>
                <a:gd name="connsiteX3" fmla="*/ 3579019 w 6029325"/>
                <a:gd name="connsiteY3" fmla="*/ 4900612 h 4900612"/>
                <a:gd name="connsiteX4" fmla="*/ 0 w 6029325"/>
                <a:gd name="connsiteY4" fmla="*/ 4900612 h 4900612"/>
                <a:gd name="connsiteX5" fmla="*/ 0 w 6029325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1771649 w 3579019"/>
                <a:gd name="connsiteY2" fmla="*/ 2493168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2859153 w 3579019"/>
                <a:gd name="connsiteY2" fmla="*/ 2380833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9019" h="4900612">
                  <a:moveTo>
                    <a:pt x="0" y="0"/>
                  </a:moveTo>
                  <a:lnTo>
                    <a:pt x="3579019" y="0"/>
                  </a:lnTo>
                  <a:lnTo>
                    <a:pt x="2859153" y="2380833"/>
                  </a:lnTo>
                  <a:lnTo>
                    <a:pt x="3579019" y="4900612"/>
                  </a:lnTo>
                  <a:lnTo>
                    <a:pt x="0" y="4900612"/>
                  </a:lnTo>
                  <a:lnTo>
                    <a:pt x="0" y="0"/>
                  </a:lnTo>
                  <a:close/>
                </a:path>
              </a:pathLst>
            </a:custGeom>
            <a:ln w="76200"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4" name="Рисунок 3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0891" y="5512060"/>
              <a:ext cx="1063729" cy="1063729"/>
            </a:xfrm>
            <a:prstGeom prst="rect">
              <a:avLst/>
            </a:prstGeom>
          </p:spPr>
        </p:pic>
      </p:grpSp>
      <p:grpSp>
        <p:nvGrpSpPr>
          <p:cNvPr id="4" name="Группа 3"/>
          <p:cNvGrpSpPr/>
          <p:nvPr/>
        </p:nvGrpSpPr>
        <p:grpSpPr>
          <a:xfrm>
            <a:off x="6235589" y="29369"/>
            <a:ext cx="1249700" cy="1453682"/>
            <a:chOff x="4272454" y="5029203"/>
            <a:chExt cx="1285385" cy="1643063"/>
          </a:xfrm>
        </p:grpSpPr>
        <p:sp>
          <p:nvSpPr>
            <p:cNvPr id="37" name="Пятиугольник 3"/>
            <p:cNvSpPr/>
            <p:nvPr/>
          </p:nvSpPr>
          <p:spPr>
            <a:xfrm rot="5400000">
              <a:off x="4093615" y="5208042"/>
              <a:ext cx="1643063" cy="1285385"/>
            </a:xfrm>
            <a:custGeom>
              <a:avLst/>
              <a:gdLst>
                <a:gd name="connsiteX0" fmla="*/ 0 w 6029325"/>
                <a:gd name="connsiteY0" fmla="*/ 0 h 4900612"/>
                <a:gd name="connsiteX1" fmla="*/ 3579019 w 6029325"/>
                <a:gd name="connsiteY1" fmla="*/ 0 h 4900612"/>
                <a:gd name="connsiteX2" fmla="*/ 6029325 w 6029325"/>
                <a:gd name="connsiteY2" fmla="*/ 2450306 h 4900612"/>
                <a:gd name="connsiteX3" fmla="*/ 3579019 w 6029325"/>
                <a:gd name="connsiteY3" fmla="*/ 4900612 h 4900612"/>
                <a:gd name="connsiteX4" fmla="*/ 0 w 6029325"/>
                <a:gd name="connsiteY4" fmla="*/ 4900612 h 4900612"/>
                <a:gd name="connsiteX5" fmla="*/ 0 w 6029325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1771649 w 3579019"/>
                <a:gd name="connsiteY2" fmla="*/ 2493168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2859153 w 3579019"/>
                <a:gd name="connsiteY2" fmla="*/ 2380833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9019" h="4900612">
                  <a:moveTo>
                    <a:pt x="0" y="0"/>
                  </a:moveTo>
                  <a:lnTo>
                    <a:pt x="3579019" y="0"/>
                  </a:lnTo>
                  <a:lnTo>
                    <a:pt x="2859153" y="2380833"/>
                  </a:lnTo>
                  <a:lnTo>
                    <a:pt x="3579019" y="4900612"/>
                  </a:lnTo>
                  <a:lnTo>
                    <a:pt x="0" y="4900612"/>
                  </a:lnTo>
                  <a:lnTo>
                    <a:pt x="0" y="0"/>
                  </a:lnTo>
                  <a:close/>
                </a:path>
              </a:pathLst>
            </a:custGeom>
            <a:ln w="76200"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5" name="Рисунок 3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4123" y="5185531"/>
              <a:ext cx="1002046" cy="1002046"/>
            </a:xfrm>
            <a:prstGeom prst="rect">
              <a:avLst/>
            </a:prstGeom>
          </p:spPr>
        </p:pic>
      </p:grpSp>
      <p:sp>
        <p:nvSpPr>
          <p:cNvPr id="41" name="Прямоугольник 40"/>
          <p:cNvSpPr/>
          <p:nvPr/>
        </p:nvSpPr>
        <p:spPr>
          <a:xfrm>
            <a:off x="-181730" y="206591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cap="none" spc="0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АКЦИЯ </a:t>
            </a:r>
            <a:r>
              <a:rPr lang="ru-RU" sz="2800" b="1" cap="none" spc="0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Музей</a:t>
            </a:r>
            <a:r>
              <a:rPr lang="ru-RU" sz="2800" b="1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  детям </a:t>
            </a:r>
            <a:r>
              <a:rPr lang="ru-RU" sz="1600" b="1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в школе</a:t>
            </a:r>
            <a:endParaRPr lang="ru-RU" sz="1200" b="1" cap="none" spc="0" dirty="0">
              <a:ln w="9525">
                <a:solidFill>
                  <a:srgbClr val="0070C0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khive" panose="020B06030503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73667" y="1606834"/>
            <a:ext cx="2490952" cy="1694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spc="300" dirty="0" smtClean="0">
                <a:solidFill>
                  <a:srgbClr val="C00000"/>
                </a:solidFill>
                <a:latin typeface="Arkhive" panose="020B0603050302020204" pitchFamily="34" charset="0"/>
              </a:rPr>
              <a:t>ЗНАКОМСТВО С РАБОТОЙ АРХИВА</a:t>
            </a:r>
            <a:endParaRPr lang="ru-RU" sz="2400" b="1" spc="300" dirty="0">
              <a:solidFill>
                <a:srgbClr val="C00000"/>
              </a:solidFill>
              <a:latin typeface="Arkhive" panose="020B0603050302020204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110" b="22378"/>
          <a:stretch/>
        </p:blipFill>
        <p:spPr>
          <a:xfrm>
            <a:off x="9276836" y="184536"/>
            <a:ext cx="1781291" cy="23194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841" y="2692331"/>
            <a:ext cx="5019927" cy="33466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4" b="29655"/>
          <a:stretch/>
        </p:blipFill>
        <p:spPr>
          <a:xfrm>
            <a:off x="3514264" y="2893019"/>
            <a:ext cx="1864402" cy="3121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TextBox 22"/>
          <p:cNvSpPr txBox="1"/>
          <p:nvPr/>
        </p:nvSpPr>
        <p:spPr>
          <a:xfrm>
            <a:off x="4657231" y="1821648"/>
            <a:ext cx="4471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Учащиеся 5-6 классов  </a:t>
            </a:r>
            <a:r>
              <a:rPr lang="ru-RU" b="1" dirty="0" smtClean="0"/>
              <a:t>познакомились с работой  Архива </a:t>
            </a:r>
            <a:r>
              <a:rPr lang="ru-RU" b="1" dirty="0" err="1" smtClean="0"/>
              <a:t>Тогучинского</a:t>
            </a:r>
            <a:r>
              <a:rPr lang="ru-RU" b="1" dirty="0" smtClean="0"/>
              <a:t> района.</a:t>
            </a:r>
            <a:endParaRPr lang="ru-RU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5649385" y="6185409"/>
            <a:ext cx="4518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hlinkClick r:id="rId11"/>
              </a:rPr>
              <a:t>https://vk.com/public217646107?w=wall-217646107_313</a:t>
            </a:r>
            <a:endParaRPr lang="ru-RU" sz="1400" b="1" dirty="0" smtClean="0"/>
          </a:p>
          <a:p>
            <a:endParaRPr lang="ru-RU" sz="1400" b="1" dirty="0"/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30" r="3052" b="34023"/>
          <a:stretch/>
        </p:blipFill>
        <p:spPr>
          <a:xfrm>
            <a:off x="1023249" y="3695842"/>
            <a:ext cx="2348823" cy="2478290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5668144" y="6523963"/>
            <a:ext cx="360707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 smtClean="0">
                <a:hlinkClick r:id="rId13"/>
              </a:rPr>
              <a:t>https://vk.com/public217646107?w=wall-217646107_339</a:t>
            </a:r>
            <a:endParaRPr lang="ru-RU" sz="1100" b="1" dirty="0" smtClean="0"/>
          </a:p>
          <a:p>
            <a:endParaRPr lang="ru-RU" sz="1100" b="1" dirty="0"/>
          </a:p>
        </p:txBody>
      </p:sp>
      <p:pic>
        <p:nvPicPr>
          <p:cNvPr id="6150" name="Picture 6" descr="https://xn----ctbhccndc2b4bl.xn--p1ai/wp-content/uploads/2022/10/VK.jpg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3507" y="5631151"/>
            <a:ext cx="1703897" cy="1703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871" y="883592"/>
            <a:ext cx="992958" cy="992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879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9000" b="-6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768671" y="1719735"/>
            <a:ext cx="36515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Музей-детям</a:t>
            </a:r>
            <a:endParaRPr lang="ru-RU" sz="20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9262020" y="29369"/>
            <a:ext cx="1137144" cy="1480080"/>
            <a:chOff x="571500" y="371476"/>
            <a:chExt cx="4986340" cy="6300789"/>
          </a:xfrm>
        </p:grpSpPr>
        <p:sp>
          <p:nvSpPr>
            <p:cNvPr id="30" name="Пятиугольник 3"/>
            <p:cNvSpPr/>
            <p:nvPr/>
          </p:nvSpPr>
          <p:spPr>
            <a:xfrm rot="5400000">
              <a:off x="-85725" y="1028701"/>
              <a:ext cx="6300789" cy="4986340"/>
            </a:xfrm>
            <a:custGeom>
              <a:avLst/>
              <a:gdLst>
                <a:gd name="connsiteX0" fmla="*/ 0 w 6029325"/>
                <a:gd name="connsiteY0" fmla="*/ 0 h 4900612"/>
                <a:gd name="connsiteX1" fmla="*/ 3579019 w 6029325"/>
                <a:gd name="connsiteY1" fmla="*/ 0 h 4900612"/>
                <a:gd name="connsiteX2" fmla="*/ 6029325 w 6029325"/>
                <a:gd name="connsiteY2" fmla="*/ 2450306 h 4900612"/>
                <a:gd name="connsiteX3" fmla="*/ 3579019 w 6029325"/>
                <a:gd name="connsiteY3" fmla="*/ 4900612 h 4900612"/>
                <a:gd name="connsiteX4" fmla="*/ 0 w 6029325"/>
                <a:gd name="connsiteY4" fmla="*/ 4900612 h 4900612"/>
                <a:gd name="connsiteX5" fmla="*/ 0 w 6029325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1771649 w 3579019"/>
                <a:gd name="connsiteY2" fmla="*/ 2493168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2859153 w 3579019"/>
                <a:gd name="connsiteY2" fmla="*/ 2380833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9019" h="4900612">
                  <a:moveTo>
                    <a:pt x="0" y="0"/>
                  </a:moveTo>
                  <a:lnTo>
                    <a:pt x="3579019" y="0"/>
                  </a:lnTo>
                  <a:lnTo>
                    <a:pt x="2859153" y="2380833"/>
                  </a:lnTo>
                  <a:lnTo>
                    <a:pt x="3579019" y="4900612"/>
                  </a:lnTo>
                  <a:lnTo>
                    <a:pt x="0" y="4900612"/>
                  </a:lnTo>
                  <a:lnTo>
                    <a:pt x="0" y="0"/>
                  </a:lnTo>
                  <a:close/>
                </a:path>
              </a:pathLst>
            </a:custGeom>
            <a:ln w="76200"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1" name="Рисунок 3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037103" y="1301858"/>
              <a:ext cx="3995743" cy="3995740"/>
            </a:xfrm>
            <a:prstGeom prst="rect">
              <a:avLst/>
            </a:prstGeom>
          </p:spPr>
        </p:pic>
      </p:grpSp>
      <p:grpSp>
        <p:nvGrpSpPr>
          <p:cNvPr id="3" name="Группа 2"/>
          <p:cNvGrpSpPr/>
          <p:nvPr/>
        </p:nvGrpSpPr>
        <p:grpSpPr>
          <a:xfrm>
            <a:off x="7767124" y="29369"/>
            <a:ext cx="1213061" cy="1644270"/>
            <a:chOff x="8710890" y="5512060"/>
            <a:chExt cx="1063730" cy="1392863"/>
          </a:xfrm>
        </p:grpSpPr>
        <p:sp>
          <p:nvSpPr>
            <p:cNvPr id="33" name="Пятиугольник 3"/>
            <p:cNvSpPr/>
            <p:nvPr/>
          </p:nvSpPr>
          <p:spPr>
            <a:xfrm rot="5400000">
              <a:off x="8546324" y="5676627"/>
              <a:ext cx="1392862" cy="1063729"/>
            </a:xfrm>
            <a:custGeom>
              <a:avLst/>
              <a:gdLst>
                <a:gd name="connsiteX0" fmla="*/ 0 w 6029325"/>
                <a:gd name="connsiteY0" fmla="*/ 0 h 4900612"/>
                <a:gd name="connsiteX1" fmla="*/ 3579019 w 6029325"/>
                <a:gd name="connsiteY1" fmla="*/ 0 h 4900612"/>
                <a:gd name="connsiteX2" fmla="*/ 6029325 w 6029325"/>
                <a:gd name="connsiteY2" fmla="*/ 2450306 h 4900612"/>
                <a:gd name="connsiteX3" fmla="*/ 3579019 w 6029325"/>
                <a:gd name="connsiteY3" fmla="*/ 4900612 h 4900612"/>
                <a:gd name="connsiteX4" fmla="*/ 0 w 6029325"/>
                <a:gd name="connsiteY4" fmla="*/ 4900612 h 4900612"/>
                <a:gd name="connsiteX5" fmla="*/ 0 w 6029325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1771649 w 3579019"/>
                <a:gd name="connsiteY2" fmla="*/ 2493168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2859153 w 3579019"/>
                <a:gd name="connsiteY2" fmla="*/ 2380833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9019" h="4900612">
                  <a:moveTo>
                    <a:pt x="0" y="0"/>
                  </a:moveTo>
                  <a:lnTo>
                    <a:pt x="3579019" y="0"/>
                  </a:lnTo>
                  <a:lnTo>
                    <a:pt x="2859153" y="2380833"/>
                  </a:lnTo>
                  <a:lnTo>
                    <a:pt x="3579019" y="4900612"/>
                  </a:lnTo>
                  <a:lnTo>
                    <a:pt x="0" y="4900612"/>
                  </a:lnTo>
                  <a:lnTo>
                    <a:pt x="0" y="0"/>
                  </a:lnTo>
                  <a:close/>
                </a:path>
              </a:pathLst>
            </a:custGeom>
            <a:ln w="76200"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4" name="Рисунок 3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0891" y="5512060"/>
              <a:ext cx="1063729" cy="1063729"/>
            </a:xfrm>
            <a:prstGeom prst="rect">
              <a:avLst/>
            </a:prstGeom>
          </p:spPr>
        </p:pic>
      </p:grpSp>
      <p:grpSp>
        <p:nvGrpSpPr>
          <p:cNvPr id="4" name="Группа 3"/>
          <p:cNvGrpSpPr/>
          <p:nvPr/>
        </p:nvGrpSpPr>
        <p:grpSpPr>
          <a:xfrm>
            <a:off x="6235589" y="29369"/>
            <a:ext cx="1249700" cy="1453682"/>
            <a:chOff x="4272454" y="5029203"/>
            <a:chExt cx="1285385" cy="1643063"/>
          </a:xfrm>
        </p:grpSpPr>
        <p:sp>
          <p:nvSpPr>
            <p:cNvPr id="37" name="Пятиугольник 3"/>
            <p:cNvSpPr/>
            <p:nvPr/>
          </p:nvSpPr>
          <p:spPr>
            <a:xfrm rot="5400000">
              <a:off x="4093615" y="5208042"/>
              <a:ext cx="1643063" cy="1285385"/>
            </a:xfrm>
            <a:custGeom>
              <a:avLst/>
              <a:gdLst>
                <a:gd name="connsiteX0" fmla="*/ 0 w 6029325"/>
                <a:gd name="connsiteY0" fmla="*/ 0 h 4900612"/>
                <a:gd name="connsiteX1" fmla="*/ 3579019 w 6029325"/>
                <a:gd name="connsiteY1" fmla="*/ 0 h 4900612"/>
                <a:gd name="connsiteX2" fmla="*/ 6029325 w 6029325"/>
                <a:gd name="connsiteY2" fmla="*/ 2450306 h 4900612"/>
                <a:gd name="connsiteX3" fmla="*/ 3579019 w 6029325"/>
                <a:gd name="connsiteY3" fmla="*/ 4900612 h 4900612"/>
                <a:gd name="connsiteX4" fmla="*/ 0 w 6029325"/>
                <a:gd name="connsiteY4" fmla="*/ 4900612 h 4900612"/>
                <a:gd name="connsiteX5" fmla="*/ 0 w 6029325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1771649 w 3579019"/>
                <a:gd name="connsiteY2" fmla="*/ 2493168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  <a:gd name="connsiteX0" fmla="*/ 0 w 3579019"/>
                <a:gd name="connsiteY0" fmla="*/ 0 h 4900612"/>
                <a:gd name="connsiteX1" fmla="*/ 3579019 w 3579019"/>
                <a:gd name="connsiteY1" fmla="*/ 0 h 4900612"/>
                <a:gd name="connsiteX2" fmla="*/ 2859153 w 3579019"/>
                <a:gd name="connsiteY2" fmla="*/ 2380833 h 4900612"/>
                <a:gd name="connsiteX3" fmla="*/ 3579019 w 3579019"/>
                <a:gd name="connsiteY3" fmla="*/ 4900612 h 4900612"/>
                <a:gd name="connsiteX4" fmla="*/ 0 w 3579019"/>
                <a:gd name="connsiteY4" fmla="*/ 4900612 h 4900612"/>
                <a:gd name="connsiteX5" fmla="*/ 0 w 3579019"/>
                <a:gd name="connsiteY5" fmla="*/ 0 h 490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9019" h="4900612">
                  <a:moveTo>
                    <a:pt x="0" y="0"/>
                  </a:moveTo>
                  <a:lnTo>
                    <a:pt x="3579019" y="0"/>
                  </a:lnTo>
                  <a:lnTo>
                    <a:pt x="2859153" y="2380833"/>
                  </a:lnTo>
                  <a:lnTo>
                    <a:pt x="3579019" y="4900612"/>
                  </a:lnTo>
                  <a:lnTo>
                    <a:pt x="0" y="4900612"/>
                  </a:lnTo>
                  <a:lnTo>
                    <a:pt x="0" y="0"/>
                  </a:lnTo>
                  <a:close/>
                </a:path>
              </a:pathLst>
            </a:custGeom>
            <a:ln w="76200"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5" name="Рисунок 3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4123" y="5185531"/>
              <a:ext cx="1002046" cy="1002046"/>
            </a:xfrm>
            <a:prstGeom prst="rect">
              <a:avLst/>
            </a:prstGeom>
          </p:spPr>
        </p:pic>
      </p:grpSp>
      <p:sp>
        <p:nvSpPr>
          <p:cNvPr id="41" name="Прямоугольник 40"/>
          <p:cNvSpPr/>
          <p:nvPr/>
        </p:nvSpPr>
        <p:spPr>
          <a:xfrm>
            <a:off x="594075" y="232990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cap="none" spc="0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АКЦИЯ </a:t>
            </a:r>
            <a:r>
              <a:rPr lang="ru-RU" sz="2800" b="1" cap="none" spc="0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Музей</a:t>
            </a:r>
            <a:r>
              <a:rPr lang="ru-RU" sz="2800" b="1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  детям </a:t>
            </a:r>
            <a:r>
              <a:rPr lang="ru-RU" sz="1600" b="1" dirty="0" smtClean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khive" panose="020B0603050302020204" pitchFamily="34" charset="0"/>
              </a:rPr>
              <a:t>в школе</a:t>
            </a:r>
            <a:endParaRPr lang="ru-RU" sz="1200" b="1" cap="none" spc="0" dirty="0">
              <a:ln w="9525">
                <a:solidFill>
                  <a:srgbClr val="0070C0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khive" panose="020B06030503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77664">
            <a:off x="589684" y="1173479"/>
            <a:ext cx="6172688" cy="506266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43380">
            <a:off x="1001917" y="2262949"/>
            <a:ext cx="5518957" cy="34450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6860438" y="2396359"/>
            <a:ext cx="3733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ВИРТУАЛЬНАЯ ЭКСКУРСИЯ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«МУЗЕИ НОВОСИБИРСКА»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84015" y="3302082"/>
            <a:ext cx="387587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Виртуальную экскурсию по интересным музеям </a:t>
            </a:r>
            <a:r>
              <a:rPr lang="ru-RU" b="1" dirty="0" err="1" smtClean="0"/>
              <a:t>г.Новосибирска</a:t>
            </a:r>
            <a:r>
              <a:rPr lang="ru-RU" b="1" dirty="0" smtClean="0"/>
              <a:t> провела для </a:t>
            </a:r>
          </a:p>
          <a:p>
            <a:r>
              <a:rPr lang="ru-RU" b="1" dirty="0" smtClean="0"/>
              <a:t>6-классников ученица 11 класса </a:t>
            </a:r>
            <a:r>
              <a:rPr lang="ru-RU" b="1" dirty="0" err="1" smtClean="0"/>
              <a:t>Алибаева</a:t>
            </a:r>
            <a:r>
              <a:rPr lang="ru-RU" b="1" dirty="0" smtClean="0"/>
              <a:t> </a:t>
            </a:r>
            <a:r>
              <a:rPr lang="ru-RU" b="1" dirty="0" err="1" smtClean="0"/>
              <a:t>Нейля</a:t>
            </a:r>
            <a:r>
              <a:rPr lang="ru-RU" b="1" dirty="0" smtClean="0"/>
              <a:t>.</a:t>
            </a:r>
          </a:p>
          <a:p>
            <a:r>
              <a:rPr lang="ru-RU" b="1" dirty="0" smtClean="0"/>
              <a:t>Ребята узнали, что в нашем городе есть  музей Солнца, Сибирской бересты, музей игрушек и даже варежек.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832455" y="6352337"/>
            <a:ext cx="69541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hlinkClick r:id="rId9"/>
              </a:rPr>
              <a:t>https://vk.com/public217646107?z=photo-217646107_457239562%2Fwall-217646107_338</a:t>
            </a:r>
            <a:endParaRPr lang="ru-RU" sz="1400" b="1" dirty="0" smtClean="0"/>
          </a:p>
          <a:p>
            <a:endParaRPr lang="ru-RU" sz="1400" b="1" dirty="0"/>
          </a:p>
        </p:txBody>
      </p:sp>
      <p:pic>
        <p:nvPicPr>
          <p:cNvPr id="22" name="Picture 6" descr="https://xn----ctbhccndc2b4bl.xn--p1ai/wp-content/uploads/2022/10/VK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0685" y="5940055"/>
            <a:ext cx="1222097" cy="1222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963" y="760331"/>
            <a:ext cx="1459246" cy="1459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88090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</TotalTime>
  <Words>552</Words>
  <Application>Microsoft Office PowerPoint</Application>
  <PresentationFormat>Широкоэкранный</PresentationFormat>
  <Paragraphs>122</Paragraphs>
  <Slides>15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4" baseType="lpstr">
      <vt:lpstr>Arial</vt:lpstr>
      <vt:lpstr>Ariston</vt:lpstr>
      <vt:lpstr>Arkhive</vt:lpstr>
      <vt:lpstr>Calibri</vt:lpstr>
      <vt:lpstr>Calibri Light</vt:lpstr>
      <vt:lpstr>Montserrat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st12</dc:creator>
  <cp:lastModifiedBy>st12</cp:lastModifiedBy>
  <cp:revision>43</cp:revision>
  <dcterms:created xsi:type="dcterms:W3CDTF">2023-10-29T11:05:24Z</dcterms:created>
  <dcterms:modified xsi:type="dcterms:W3CDTF">2023-10-30T14:21:11Z</dcterms:modified>
</cp:coreProperties>
</file>