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12192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userDrawn="1">
  <p:cSld name="Title Slide"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4751850" y="6165303"/>
            <a:ext cx="2844798" cy="365125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 bwMode="auto">
          <a:xfrm>
            <a:off x="1871530" y="3212975"/>
            <a:ext cx="8534399" cy="1752599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 bwMode="auto">
          <a:xfrm>
            <a:off x="920054" y="1204857"/>
            <a:ext cx="10339617" cy="1910715"/>
          </a:xfrm>
        </p:spPr>
        <p:txBody>
          <a:bodyPr anchor="b"/>
          <a:lstStyle>
            <a:lvl1pPr algn="ctr">
              <a:defRPr sz="5400" b="0" cap="none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4559829" y="6237311"/>
            <a:ext cx="2844798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userDrawn="1">
  <p:cSld name="Section Header"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 bwMode="auto">
          <a:xfrm>
            <a:off x="932331" y="1484784"/>
            <a:ext cx="10312995" cy="4104455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 bwMode="auto">
          <a:xfrm>
            <a:off x="925158" y="116631"/>
            <a:ext cx="10341684" cy="105425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4559829" y="6237311"/>
            <a:ext cx="2844798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Two Content"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4559829" y="6237311"/>
            <a:ext cx="2844798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 bwMode="auto">
          <a:xfrm>
            <a:off x="719402" y="1556793"/>
            <a:ext cx="5071871" cy="4563770"/>
          </a:xfrm>
        </p:spPr>
        <p:txBody>
          <a:bodyPr/>
          <a:lstStyle>
            <a:lvl1pPr marL="174623" indent="-174623">
              <a:defRPr sz="2400"/>
            </a:lvl1pPr>
            <a:lvl2pPr marL="533399" indent="-174623">
              <a:defRPr sz="2000"/>
            </a:lvl2pPr>
            <a:lvl3pPr marL="892174" indent="-173037">
              <a:defRPr sz="1800"/>
            </a:lvl3pPr>
            <a:lvl4pPr marL="1252537" indent="-174623">
              <a:defRPr sz="1600"/>
            </a:lvl4pPr>
            <a:lvl5pPr marL="1523999" indent="-174623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Объект 6"/>
          <p:cNvSpPr>
            <a:spLocks noGrp="1"/>
          </p:cNvSpPr>
          <p:nvPr>
            <p:ph sz="half" idx="13"/>
          </p:nvPr>
        </p:nvSpPr>
        <p:spPr bwMode="auto">
          <a:xfrm>
            <a:off x="6288021" y="1556793"/>
            <a:ext cx="5071871" cy="4563770"/>
          </a:xfrm>
        </p:spPr>
        <p:txBody>
          <a:bodyPr/>
          <a:lstStyle>
            <a:lvl1pPr marL="174623" indent="-174623">
              <a:defRPr sz="2400"/>
            </a:lvl1pPr>
            <a:lvl2pPr marL="533399" indent="-174623">
              <a:defRPr sz="2000"/>
            </a:lvl2pPr>
            <a:lvl3pPr marL="892174" indent="-173037">
              <a:defRPr sz="1800"/>
            </a:lvl3pPr>
            <a:lvl4pPr marL="1252537" indent="-174623">
              <a:defRPr sz="1600"/>
            </a:lvl4pPr>
            <a:lvl5pPr marL="1523999" indent="-174623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hf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Comparison"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 bwMode="auto">
          <a:xfrm>
            <a:off x="719402" y="1556791"/>
            <a:ext cx="5080583" cy="658367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 bwMode="auto">
          <a:xfrm>
            <a:off x="719402" y="2492895"/>
            <a:ext cx="5071871" cy="3627666"/>
          </a:xfrm>
        </p:spPr>
        <p:txBody>
          <a:bodyPr/>
          <a:lstStyle>
            <a:lvl1pPr marL="174623" indent="-174623">
              <a:defRPr sz="2400"/>
            </a:lvl1pPr>
            <a:lvl2pPr marL="533399" indent="-174623">
              <a:defRPr sz="2000"/>
            </a:lvl2pPr>
            <a:lvl3pPr marL="892174" indent="-173037">
              <a:defRPr sz="1800"/>
            </a:lvl3pPr>
            <a:lvl4pPr marL="1252537" indent="-174623">
              <a:defRPr sz="1600"/>
            </a:lvl4pPr>
            <a:lvl5pPr marL="1523999" indent="-174623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 bwMode="auto">
          <a:xfrm>
            <a:off x="6384031" y="1556791"/>
            <a:ext cx="5074114" cy="658367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4559829" y="6237311"/>
            <a:ext cx="2844798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half" idx="13"/>
          </p:nvPr>
        </p:nvSpPr>
        <p:spPr bwMode="auto">
          <a:xfrm>
            <a:off x="6288021" y="2492897"/>
            <a:ext cx="5071871" cy="3780066"/>
          </a:xfrm>
        </p:spPr>
        <p:txBody>
          <a:bodyPr/>
          <a:lstStyle>
            <a:lvl1pPr marL="174623" indent="-174623">
              <a:defRPr sz="2400"/>
            </a:lvl1pPr>
            <a:lvl2pPr marL="533399" indent="-174623">
              <a:defRPr sz="2000"/>
            </a:lvl2pPr>
            <a:lvl3pPr marL="892174" indent="-173037">
              <a:defRPr sz="1800"/>
            </a:lvl3pPr>
            <a:lvl4pPr marL="1252537" indent="-174623">
              <a:defRPr sz="1600"/>
            </a:lvl4pPr>
            <a:lvl5pPr marL="1523999" indent="-174623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hf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Title Only"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4559829" y="6237311"/>
            <a:ext cx="2844798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hf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"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4559829" y="6237311"/>
            <a:ext cx="2844798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hf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userDrawn="1">
  <p:cSld name="Content with Caption"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6712773" y="596974"/>
            <a:ext cx="4563310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 bwMode="auto">
          <a:xfrm>
            <a:off x="922668" y="559398"/>
            <a:ext cx="5488889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 bwMode="auto">
          <a:xfrm>
            <a:off x="6712773" y="2618910"/>
            <a:ext cx="4548966" cy="350219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Прямоугольник 6"/>
          <p:cNvSpPr>
            <a:spLocks noAdjustHandles="1"/>
          </p:cNvSpPr>
          <p:nvPr userDrawn="1"/>
        </p:nvSpPr>
        <p:spPr bwMode="auto">
          <a:xfrm>
            <a:off x="4559829" y="6237311"/>
            <a:ext cx="2844798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ctr" defTabSz="914400">
              <a:defRPr sz="20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hf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userDrawn="1">
  <p:cSld name="Picture with Caption"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903642" y="4668818"/>
            <a:ext cx="10356027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 bwMode="auto">
          <a:xfrm>
            <a:off x="917985" y="5324305"/>
            <a:ext cx="1034168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 bwMode="auto">
          <a:xfrm>
            <a:off x="2543606" y="620687"/>
            <a:ext cx="6929454" cy="3897818"/>
          </a:xfrm>
        </p:spPr>
        <p:txBody>
          <a:bodyPr/>
          <a:lstStyle>
            <a:lvl1pPr marL="0" indent="0">
              <a:buNone/>
              <a:defRPr lang="ru-RU" sz="32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4559829" y="6237311"/>
            <a:ext cx="2844798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hf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925158" y="116631"/>
            <a:ext cx="10341684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 bwMode="auto">
          <a:xfrm>
            <a:off x="932330" y="1772815"/>
            <a:ext cx="10327339" cy="43204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4751850" y="6165303"/>
            <a:ext cx="2844798" cy="365125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/>
  <p:txStyles>
    <p:titleStyle>
      <a:lvl1pPr algn="ctr" defTabSz="914400">
        <a:spcBef>
          <a:spcPts val="0"/>
        </a:spcBef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defTabSz="914400">
        <a:spcBef>
          <a:spcPts val="0"/>
        </a:spcBef>
        <a:buClrTx/>
        <a:buFont typeface="Arial"/>
        <a:buChar char="•"/>
        <a:defRPr sz="24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754379" indent="-342900" algn="l" defTabSz="914400">
        <a:spcBef>
          <a:spcPts val="0"/>
        </a:spcBef>
        <a:buClrTx/>
        <a:buFont typeface="Times New Roman"/>
        <a:buChar char="–"/>
        <a:defRPr sz="2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1120140" indent="-342900" algn="l" defTabSz="914400">
        <a:spcBef>
          <a:spcPts val="0"/>
        </a:spcBef>
        <a:buClrTx/>
        <a:buFont typeface="Arial"/>
        <a:buChar char="•"/>
        <a:defRPr sz="20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1474470" indent="-285750" algn="l" defTabSz="914400">
        <a:spcBef>
          <a:spcPts val="0"/>
        </a:spcBef>
        <a:buClrTx/>
        <a:buFont typeface="Times New Roman"/>
        <a:buChar char="–"/>
        <a:defRPr sz="18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1794509" indent="-285750" algn="l" defTabSz="914400">
        <a:spcBef>
          <a:spcPts val="0"/>
        </a:spcBef>
        <a:buClrTx/>
        <a:buFont typeface="Times New Roman"/>
        <a:buChar char="»"/>
        <a:defRPr sz="16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>
        <a:spcBef>
          <a:spcPts val="398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>
        <a:spcBef>
          <a:spcPts val="398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>
        <a:spcBef>
          <a:spcPts val="398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>
        <a:spcBef>
          <a:spcPts val="398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if.ru/society/safety/nikogda_nikuda_ni_s_kem_chto_nuzhno_znat_rebenku_chtoby_ne_poteryatsya?utm_source=aif&amp;utm_medium=free&amp;utm_campaign=main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838198" y="1655535"/>
            <a:ext cx="10515600" cy="4521427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sz="7200" b="1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Что</a:t>
            </a:r>
            <a:r>
              <a:rPr sz="72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sz="7200" b="1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нужно</a:t>
            </a:r>
            <a:r>
              <a:rPr sz="72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sz="7200" b="1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знать</a:t>
            </a:r>
            <a:r>
              <a:rPr sz="72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sz="7200" b="1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ребёнку</a:t>
            </a:r>
            <a:r>
              <a:rPr sz="72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, </a:t>
            </a:r>
            <a:r>
              <a:rPr sz="7200" b="1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чтобы</a:t>
            </a:r>
            <a:r>
              <a:rPr sz="72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sz="7200" b="1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не</a:t>
            </a:r>
            <a:r>
              <a:rPr sz="72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sz="7200" b="1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потеряться</a:t>
            </a:r>
            <a:endParaRPr sz="7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/>
              <a:t>Общение с взрослыми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466071" y="1235334"/>
            <a:ext cx="11191874" cy="4695111"/>
          </a:xfrm>
        </p:spPr>
        <p:txBody>
          <a:bodyPr>
            <a:normAutofit fontScale="92500"/>
          </a:bodyPr>
          <a:lstStyle/>
          <a:p>
            <a:pPr marL="0" indent="0">
              <a:buNone/>
              <a:defRPr/>
            </a:pPr>
            <a:r>
              <a:rPr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Ребёнка нужно научить простому правилу, которое охватывает всё многообразие ситуаций. Он должен знать следующее: </a:t>
            </a:r>
            <a:r>
              <a:rPr sz="2200" b="1" i="1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взрослый человек решает свои проблемы с помощью другого взрослого человека и не обращается за помощью к чужому ребёнку</a:t>
            </a:r>
            <a:r>
              <a:rPr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. Однако важно понимать разницу между потенциально опасными ситуациями и теми, когда ребёнок действительно может быть полезен. Опасные — те, когда он по просьбе чужого человека должен отклониться от своего маршрута, пойти в незнакомое место (в подъезд, на стройку, за гаражи), залезть в чужую машину. Безопасные — те, в которых он действительно может оказать помощь, не уклоняясь от своего маршрута: помочь </a:t>
            </a:r>
            <a:r>
              <a:rPr lang="ru-RU"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бабушке</a:t>
            </a:r>
            <a:r>
              <a:rPr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 подняться в автобус</a:t>
            </a:r>
            <a:r>
              <a:rPr lang="ru-RU"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, перевести через перекресток и т.п.</a:t>
            </a:r>
            <a:r>
              <a:rPr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</a:p>
          <a:p>
            <a:pPr marL="0" indent="0">
              <a:buNone/>
              <a:defRPr/>
            </a:pPr>
            <a:r>
              <a:rPr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Ещё одно уличное правило: </a:t>
            </a:r>
            <a:r>
              <a:rPr sz="2200" b="1" i="1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никогда,никуда, ни с кем</a:t>
            </a:r>
            <a:r>
              <a:rPr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. Объясните ребёнку, что он ничего не должен незнакомым людям, что никто из чужих людей не может и не должен давать ему никаких указаний. У ребёнка должен быть комфортный для него вариант реакции на просьбы и предложения незнакомцев, обсудите это с ним. Помогите ребёнку найти свой ответ: «Мне мама не разрешает разговаривать с незнакомцами», «Извините, я спешу», «Простите, не могу».</a:t>
            </a:r>
            <a:endParaRPr sz="2200" b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 sz="4800" b="0" i="0" u="none" strike="noStrike" cap="none" spc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Общественный транспорт</a:t>
            </a:r>
            <a:endParaRPr sz="4800" b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318660" y="1825624"/>
            <a:ext cx="11554732" cy="2596696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Ребёнок должен знать правило: если он уехал от вас случайно на транспорте, он должен выйти на следующей остановке и ждать, если он остался на остановке, а вы уехали, то он должен оставаться на том же месте и ждать. В любой ситуации ребёнок ждёт, а взрослый ищет. Уходить никуда с этого места нельзя. В метро надо отойти от платформы, чтобы не снесла толпа, вглубь станции, к сине-красной стойке с кнопками «информация» и «SOS», нажать кнопку «SOS» и сказать, что он потерялся, и ждать около этой стойки вас</a:t>
            </a:r>
            <a:endParaRPr sz="2400" b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053380" y="4501696"/>
            <a:ext cx="3645475" cy="22784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758749" y="4535714"/>
            <a:ext cx="3367767" cy="224517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 sz="4800"/>
              <a:t>В лесу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838198" y="1428750"/>
            <a:ext cx="10515600" cy="3072946"/>
          </a:xfrm>
        </p:spPr>
        <p:txBody>
          <a:bodyPr/>
          <a:lstStyle/>
          <a:p>
            <a:pPr marL="0" indent="0" algn="l">
              <a:buNone/>
              <a:defRPr/>
            </a:pPr>
            <a:r>
              <a:rPr sz="20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Чтобы лесная прогулка была для ребёнка безопасной, важно его правильно на неё собрать. С собой у ребёнка всегда должны быть: питьевая вода, полностью заряженный телефон, шоколадка (его обед и ужин в случае если он потеряется), свисток и яркая непромокаемая одежда. Не одевайте детей в лес в тёмную одежду или камуфляж и не одевайтесь так сами! Ребёнок должен уметь звонить в 112 и знать, что на этот номер можно позвонить даже тогда, когда на телефоне плохой приём или вообще нет сети. Объясните ему, что в тот момент, когда он понял, что потерялся, он должен остановиться и больше никуда не идти: только если рядом, не далее чем в 50 метрах, есть полянка, выйти на неё. </a:t>
            </a:r>
            <a:endParaRPr sz="2000" b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965848" y="4229553"/>
            <a:ext cx="3680758" cy="245383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 bwMode="auto">
          <a:xfrm>
            <a:off x="838198" y="4390580"/>
            <a:ext cx="7157157" cy="2245178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l">
              <a:defRPr/>
            </a:pPr>
            <a:r>
              <a:rPr sz="20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В лесу надо отзываться, если зовут, свистеть в свисток, если нет свистка — стучать палкой по дереву. Важно! В лесу надо обращаться за помощью к любому встреченному человеку! Если наступает ночь, потерявшийся должен постараться не спать, чтобы услышать, как его будут звать: то есть прыгать, повторять стихи, петь песни.</a:t>
            </a:r>
            <a:endParaRPr sz="2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/>
              <a:t>Что делать ребенку, если потерялся?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838198" y="1530803"/>
            <a:ext cx="10515600" cy="4977946"/>
          </a:xfrm>
        </p:spPr>
        <p:txBody>
          <a:bodyPr/>
          <a:lstStyle/>
          <a:p>
            <a:pPr>
              <a:defRPr/>
            </a:pPr>
            <a:r>
              <a:rPr sz="20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Во-первых, если он потерялся, оставаться на месте. </a:t>
            </a:r>
          </a:p>
          <a:p>
            <a:pPr>
              <a:defRPr/>
            </a:pPr>
            <a:r>
              <a:rPr sz="20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Во-вторых, если он уехал случайно в транспорте, выйти на следующей остановке и оставаться на месте. </a:t>
            </a:r>
          </a:p>
          <a:p>
            <a:pPr>
              <a:defRPr/>
            </a:pPr>
            <a:r>
              <a:rPr sz="20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В-третьих, не стесняться просить помощи у женщины с ребёнком, человека, который работает в том месте, где он потерялся, и у полицейского, не бояться полиции. </a:t>
            </a:r>
          </a:p>
          <a:p>
            <a:pPr>
              <a:defRPr/>
            </a:pPr>
            <a:r>
              <a:rPr sz="20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В-четвёртых, громко звать маму и папу, если он потерялся. </a:t>
            </a:r>
          </a:p>
          <a:p>
            <a:pPr>
              <a:defRPr/>
            </a:pPr>
            <a:r>
              <a:rPr sz="20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В-пятых, никогда и ни при каких обстоятельствах не подходить без взрослых к воде. </a:t>
            </a:r>
          </a:p>
          <a:p>
            <a:pPr>
              <a:defRPr/>
            </a:pPr>
            <a:r>
              <a:rPr sz="20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В-шестых, никогда не выходить на лёд. </a:t>
            </a:r>
          </a:p>
          <a:p>
            <a:pPr>
              <a:defRPr/>
            </a:pPr>
            <a:r>
              <a:rPr sz="20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В-седьмых, выучить ваши номера телефонов и свой адрес. </a:t>
            </a:r>
          </a:p>
          <a:p>
            <a:pPr>
              <a:defRPr/>
            </a:pPr>
            <a:r>
              <a:rPr sz="20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В-восьмых, никуда и никогда не уходить с чужим взрослым, даже если он обещает отвести или отвезти его домой или к маме и папе. </a:t>
            </a:r>
          </a:p>
          <a:p>
            <a:pPr marL="0" indent="0" algn="ctr">
              <a:buNone/>
              <a:defRPr/>
            </a:pPr>
            <a:endParaRPr sz="2000" b="0" i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pPr marL="0" indent="0" algn="ctr">
              <a:buNone/>
              <a:defRPr/>
            </a:pPr>
            <a:r>
              <a:rPr sz="20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Скажите ребёнку, чтобы он не боялся, если потеряется, это может случиться с каждым, и просто спокойно вас ждал.</a:t>
            </a:r>
            <a:endParaRPr sz="2000" b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/>
              <a:t>Как научить?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0" indent="0" algn="ctr">
              <a:buNone/>
              <a:defRPr/>
            </a:pP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Научить чему-то можно только собственным примером. </a:t>
            </a:r>
          </a:p>
          <a:p>
            <a:pPr>
              <a:defRPr/>
            </a:pP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Если вы не хотите, чтобы ребёнок ходил по льду, никогда не делайте этого сами. </a:t>
            </a:r>
          </a:p>
          <a:p>
            <a:pPr>
              <a:defRPr/>
            </a:pP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Если вы хотите приучить его к тому, чтобы он звонил вам, когда задерживается, он должен видеть, что то же самое делают мама и папа. </a:t>
            </a:r>
          </a:p>
          <a:p>
            <a:pPr>
              <a:defRPr/>
            </a:pP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Если в семье принято, чтобы папа встречал маму, когда она поздно вечером возвращается домой, то у него не будет вызывать дискомфорта тот факт, что иногда родители где-то тоже его встречают. </a:t>
            </a:r>
            <a:endParaRPr sz="2400" b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http://www.aif.ru/society/safety/nikogda_nikuda_ni_s_kem_chto_nuzhno_znat_rebenku_chtoby_ne_poteryatsya?utm_source=aif&amp;utm_medium=free&amp;utm_campaign=main</a:t>
            </a:r>
            <a:r>
              <a:rPr lang="ru-RU"/>
              <a:t> </a:t>
            </a:r>
            <a:r>
              <a:rPr lang="en-US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6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/>
              <a:t>Внимание, дети пропадают!!!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838198" y="1825624"/>
            <a:ext cx="5909835" cy="2188482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Каждый год в России пропадают тысячи детей. Подобные вещи происходят где угодно и с кем угодно. Ни одна семья не может быть уверена в том, что эта беда обойдёт её стороной. </a:t>
            </a:r>
            <a:endParaRPr sz="240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580602" y="1587499"/>
            <a:ext cx="4365576" cy="26176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38198" y="4205140"/>
            <a:ext cx="3320012" cy="22144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 bwMode="auto">
          <a:xfrm>
            <a:off x="4214908" y="4138656"/>
            <a:ext cx="4610453" cy="2528841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l">
              <a:defRPr/>
            </a:pP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Но у каждого родителя есть возможность объяснить своему ребёнку, как действовать в экстремальной ситуации, а это может спасти ему жизнь и помочь вернуться домой.</a:t>
            </a:r>
            <a:endParaRPr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748806" y="4419033"/>
            <a:ext cx="3197370" cy="213671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 sz="4800" b="0" i="0" u="none" strike="noStrike" cap="none" spc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Проигрывание ситуаций</a:t>
            </a:r>
            <a:endParaRPr sz="480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0" indent="0">
              <a:buNone/>
              <a:defRPr/>
            </a:pP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Даже самый маленький ребёнок, который уже ходит сам, должен знать, что, если он потерялся, ему надо стоять на месте и ни с кем не уходить. А также то, что за помощью можно обратиться к человеку с ребёнком или полицейскому. С малышами (3-5 лет) можно проигрывать эти ситуации на их игрушках. Например, мишка пошёл в магазин с мамой и потерялся, что ему делать? С детьми постарше — повторять алгоритм, «экзаменовать», проверять, помнят ли они телефоны родителей. Всё это можно делать в игровой форме: например, просить детей набрать ваш  номер с городского телефона, предложить им научить бабушку правилам безопасности и так далее.</a:t>
            </a:r>
            <a:endParaRPr sz="2400" b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/>
              <a:t>Памятка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849464" y="1485446"/>
            <a:ext cx="8266339" cy="51212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 sz="4800"/>
              <a:t>Телефон</a:t>
            </a:r>
            <a:endParaRPr sz="480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613482" y="1367078"/>
            <a:ext cx="11067142" cy="4320479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В</a:t>
            </a: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 телефонной книге ребёнка </a:t>
            </a:r>
            <a:r>
              <a:rPr lang="en-US" sz="24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обязательно должны быть записаны </a:t>
            </a:r>
            <a:r>
              <a:rPr lang="ru-RU"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н</a:t>
            </a: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омера мамы </a:t>
            </a:r>
            <a:r>
              <a:rPr lang="ru-RU"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и</a:t>
            </a: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 папы, номера других близких людей (бабушка, дедушка, няня), телефон учителя (если есть такая возможность) и, конечно, номер 112. Ребёнок должен знать, что это за телефон и в каких случаях следует по нему звонить: если ты потерялся, если ты один на улице, и тебя что-то пугает, если что-то случилось. Объясните, как звонить по 112. Важно, чтобы ребёнок мог сказать своё имя и фамилию, как зовут родителей, какие у них номера телефонов, назвать домашний адрес.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155780" y="4932588"/>
            <a:ext cx="2116737" cy="15099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293946" y="4525148"/>
            <a:ext cx="3268267" cy="21763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131428" y="4525148"/>
            <a:ext cx="3281803" cy="218786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/>
              <a:t>О</a:t>
            </a:r>
            <a:r>
              <a:rPr lang="ru-RU" sz="4800" b="0" i="0" u="none" strike="noStrike" cap="none" spc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тслеживание перемещений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828927" y="1825624"/>
            <a:ext cx="10545535" cy="221116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  <a:defRPr/>
            </a:pP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У всех операторов большой тройки есть функция, позволяющая отслеживать перемещение вашего чада с телефоном. Кстати, телефон должен быть зарегистрирован на вас: в противном случае, если понадобится искать ребёнка, вам придётся ждать решения суда, чтобы получить распечатки его звонков. Ещё один гаджет для обеспечения безопасности — часы с трекером. </a:t>
            </a:r>
            <a:endParaRPr sz="2400" b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90803" y="4237822"/>
            <a:ext cx="4867928" cy="25659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847428" y="4451479"/>
            <a:ext cx="5940000" cy="22412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 sz="4800"/>
              <a:t>Маршрут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0" indent="0" algn="ctr">
              <a:buNone/>
              <a:defRPr/>
            </a:pP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Пройдите с ним его основные маршруты и покажите, где можно ходить, а где нет, объясните, почему. Дайте ему понять, что это очень серьёзные вещи, и что вы будете жёстко реагировать на нарушение этих правил. Как при выборе между регулируемым и нерегулируемым переходом ребёнок должен выбирать тот, который со светофором, так и из двух дорог ребёнок должен выбирать более безопасную, даже если она длиннее.</a:t>
            </a:r>
            <a:endParaRPr sz="2400" b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74285" y="4167246"/>
            <a:ext cx="3690017" cy="26089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63392" y="4254132"/>
            <a:ext cx="2590107" cy="259010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 sz="4800" b="0" i="0" u="none" strike="noStrike" cap="none" spc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Перемещения по городу</a:t>
            </a:r>
            <a:endParaRPr sz="4800" b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838198" y="1825624"/>
            <a:ext cx="10515600" cy="2721428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Если есть выбор, </a:t>
            </a:r>
            <a:r>
              <a:rPr lang="ru-RU"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то нужно </a:t>
            </a:r>
            <a:r>
              <a:rPr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перемещаться вместе с кем-то. Ходить только по освещённым и людным местам: никаких коротких дорог через гаражи, стройки, заброшенные дома, по тёмным уголкам парков. У </a:t>
            </a:r>
            <a:r>
              <a:rPr lang="ru-RU"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ребенка </a:t>
            </a:r>
            <a:r>
              <a:rPr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всегда должен быть с собой заряженный телефон со включённым звуком. Ребёнку надо уметь реагировать на просьбы и предложения незнакомых людей, и он не должен стесняться обращаться за помощью при необходимости, а также громко кричать, если кто-то пытается проявить к нему агрессию или куда-то потащить.</a:t>
            </a: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endParaRPr sz="2400" b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823653" y="4240892"/>
            <a:ext cx="4027060" cy="251691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 bwMode="auto">
          <a:xfrm>
            <a:off x="838198" y="4297589"/>
            <a:ext cx="6987067" cy="233589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l">
              <a:defRPr/>
            </a:pPr>
            <a:r>
              <a:rPr sz="22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Необходимо, чтобы родители знали, когда и откуда ребёнок вышел, и во сколько он должен быть там, куда он идёт. Объясните ему, что если знакомый, но не близкий человек предлагает подвезти или зовёт с собой (в том числе ссылаясь на родителей), он должен позвонить маме с папой и выяснить, можно ли это сделать. </a:t>
            </a:r>
            <a:endParaRPr sz="2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/>
              <a:t>Одежда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838198" y="1440089"/>
            <a:ext cx="10515600" cy="2642053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ru-RU" sz="2400" b="0"/>
              <a:t>Ребенок</a:t>
            </a: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 должен быть одет во что-то яркое и заметное издалека. </a:t>
            </a:r>
            <a:r>
              <a:rPr lang="ru-RU"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Р</a:t>
            </a: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екомендуе</a:t>
            </a:r>
            <a:r>
              <a:rPr lang="ru-RU"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тся</a:t>
            </a: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 перед выходом с ребёнком туда, где заведомо будет людно, сфотографировать его, чтобы, если он потеряется, вы могли предъявить это фото сотрудникам охраны, полиции, волонтёрам и так далее. В месте, где есть вероятность потерять друг друга, у ребёнка обязательно должна быть с собой записка или браслет с вашими контактными данными и его именем, телефон или часы-трекер.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335535" y="4431460"/>
            <a:ext cx="3293142" cy="237981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 bwMode="auto">
          <a:xfrm>
            <a:off x="884225" y="4273640"/>
            <a:ext cx="7190506" cy="246189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l">
              <a:defRPr/>
            </a:pP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Также важно, чтобы любой ребёнок, знал наизусть телефоны родителей и главное правило потерявшегося: оставаться на месте, где ты потерялся, и никуда ни с кем не уходить. </a:t>
            </a:r>
            <a:r>
              <a:rPr lang="ru-RU"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Еще</a:t>
            </a:r>
            <a:r>
              <a:rPr sz="2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 важно чтобы ребёнок был в курсе, к кому он может обратиться за помощью.</a:t>
            </a:r>
            <a:endParaRPr sz="240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Lines">
  <a:themeElements>
    <a:clrScheme name="Другая 10">
      <a:dk1>
        <a:sysClr val="windowText" lastClr="000000"/>
      </a:dk1>
      <a:lt1>
        <a:srgbClr val="D4735E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3300"/>
      </a:hlink>
      <a:folHlink>
        <a:srgbClr val="B2B2B2"/>
      </a:folHlink>
    </a:clrScheme>
    <a:fontScheme name="">
      <a:majorFont>
        <a:latin typeface="Times New Roman"/>
        <a:ea typeface="Arial"/>
        <a:cs typeface="Arial"/>
      </a:majorFont>
      <a:minorFont>
        <a:latin typeface="Times New Roman"/>
        <a:ea typeface="Arial"/>
        <a:cs typeface="Arial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>
            <a:tint val="96000"/>
            <a:lumMod val="110000"/>
          </a:schemeClr>
        </a:solidFill>
        <a:blipFill>
          <a:blip xmlns:r="http://schemas.openxmlformats.org/officeDocument/2006/relationships" r:embed="rId1"/>
          <a:tile tx="0" ty="0" sx="60000" sy="60000" flip="none" algn="tl"/>
        </a:blip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1547</Words>
  <Application>Microsoft Office PowerPoint</Application>
  <PresentationFormat>Широкоэкранный</PresentationFormat>
  <Paragraphs>44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Times New Roman</vt:lpstr>
      <vt:lpstr>Wingdings</vt:lpstr>
      <vt:lpstr>Lines</vt:lpstr>
      <vt:lpstr>Презентация PowerPoint</vt:lpstr>
      <vt:lpstr>Внимание, дети пропадают!!!</vt:lpstr>
      <vt:lpstr>Проигрывание ситуаций</vt:lpstr>
      <vt:lpstr>Памятка</vt:lpstr>
      <vt:lpstr>Телефон</vt:lpstr>
      <vt:lpstr>Отслеживание перемещений</vt:lpstr>
      <vt:lpstr>Маршрут</vt:lpstr>
      <vt:lpstr>Перемещения по городу</vt:lpstr>
      <vt:lpstr>Одежда</vt:lpstr>
      <vt:lpstr>Общение с взрослыми</vt:lpstr>
      <vt:lpstr>Общественный транспорт</vt:lpstr>
      <vt:lpstr>В лесу</vt:lpstr>
      <vt:lpstr>Что делать ребенку, если потерялся?</vt:lpstr>
      <vt:lpstr>Как научить?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Сергей</cp:lastModifiedBy>
  <cp:revision>2</cp:revision>
  <dcterms:modified xsi:type="dcterms:W3CDTF">2024-01-04T16:30:54Z</dcterms:modified>
</cp:coreProperties>
</file>