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1" r:id="rId9"/>
    <p:sldId id="262" r:id="rId10"/>
    <p:sldId id="263" r:id="rId11"/>
    <p:sldId id="269" r:id="rId12"/>
    <p:sldId id="265" r:id="rId13"/>
    <p:sldId id="264" r:id="rId14"/>
    <p:sldId id="260" r:id="rId15"/>
    <p:sldId id="270" r:id="rId16"/>
    <p:sldId id="271" r:id="rId17"/>
    <p:sldId id="274" r:id="rId18"/>
    <p:sldId id="272" r:id="rId19"/>
    <p:sldId id="277" r:id="rId20"/>
    <p:sldId id="275" r:id="rId21"/>
    <p:sldId id="276" r:id="rId22"/>
    <p:sldId id="278" r:id="rId23"/>
    <p:sldId id="279" r:id="rId24"/>
    <p:sldId id="280" r:id="rId25"/>
    <p:sldId id="27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547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65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77482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645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1529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636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224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486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93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48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6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79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1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684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0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90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64578-573B-4FC7-8E29-1875BDB5E99B}" type="datetimeFigureOut">
              <a:rPr lang="ru-RU" smtClean="0"/>
              <a:t>чт 04.01.24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F14BBE1-CC30-46F4-BB2D-AB40D1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5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52254" y="2826328"/>
            <a:ext cx="9135485" cy="3200399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 smtClean="0"/>
              <a:t>My favourite food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183064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361" y="360219"/>
            <a:ext cx="8911687" cy="1302327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sandwich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571" t="7305" r="17668" b="7197"/>
          <a:stretch/>
        </p:blipFill>
        <p:spPr>
          <a:xfrm>
            <a:off x="3560620" y="1482435"/>
            <a:ext cx="6913416" cy="505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0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9470" y="291601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jelly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242" t="12614" r="10882" b="9494"/>
          <a:stretch/>
        </p:blipFill>
        <p:spPr>
          <a:xfrm>
            <a:off x="3532909" y="1572491"/>
            <a:ext cx="6899564" cy="442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2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319310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vegetables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7429" y="1722176"/>
            <a:ext cx="8556425" cy="456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2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652" y="360873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water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303" t="2501" r="33726" b="3539"/>
          <a:stretch/>
        </p:blipFill>
        <p:spPr>
          <a:xfrm>
            <a:off x="5611090" y="152401"/>
            <a:ext cx="2161309" cy="655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lemonade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867" r="30337"/>
          <a:stretch/>
        </p:blipFill>
        <p:spPr>
          <a:xfrm>
            <a:off x="6927272" y="217274"/>
            <a:ext cx="2521528" cy="651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8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7964" y="429491"/>
            <a:ext cx="9786648" cy="1191491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Reading         Ex. 1 p. 42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3891" y="1981200"/>
            <a:ext cx="10160721" cy="39300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Let’s read and translate this poem, repeat  new words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Let’s sing along!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1298" y="2812471"/>
            <a:ext cx="5863314" cy="3458969"/>
          </a:xfrm>
          <a:prstGeom prst="rect">
            <a:avLst/>
          </a:prstGeom>
        </p:spPr>
      </p:pic>
      <p:pic>
        <p:nvPicPr>
          <p:cNvPr id="5" name="1; 4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89564" y="47058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3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6234" y="374728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Mini-dialogues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3054" y="1468582"/>
            <a:ext cx="10958945" cy="4442640"/>
          </a:xfrm>
        </p:spPr>
        <p:txBody>
          <a:bodyPr>
            <a:normAutofit/>
          </a:bodyPr>
          <a:lstStyle/>
          <a:p>
            <a:r>
              <a:rPr lang="en-US" sz="4000" b="1" i="1" u="sng" dirty="0" smtClean="0">
                <a:solidFill>
                  <a:srgbClr val="002060"/>
                </a:solidFill>
              </a:rPr>
              <a:t>Ex. 2 p. 42</a:t>
            </a:r>
          </a:p>
          <a:p>
            <a:pPr marL="0" indent="0">
              <a:buNone/>
            </a:pPr>
            <a:endParaRPr lang="en-US" sz="4000" b="1" i="1" u="sng" dirty="0" smtClean="0">
              <a:solidFill>
                <a:srgbClr val="002060"/>
              </a:solidFill>
            </a:endParaRPr>
          </a:p>
          <a:p>
            <a:r>
              <a:rPr lang="en-US" sz="4000" b="1" dirty="0">
                <a:solidFill>
                  <a:srgbClr val="0070C0"/>
                </a:solidFill>
              </a:rPr>
              <a:t>What is your favourite food</a:t>
            </a:r>
            <a:r>
              <a:rPr lang="en-US" sz="4000" b="1" dirty="0" smtClean="0">
                <a:solidFill>
                  <a:srgbClr val="0070C0"/>
                </a:solidFill>
              </a:rPr>
              <a:t>?</a:t>
            </a:r>
            <a:endParaRPr lang="en-US" sz="4000" b="1" dirty="0">
              <a:solidFill>
                <a:srgbClr val="0070C0"/>
              </a:solidFill>
            </a:endParaRPr>
          </a:p>
          <a:p>
            <a:r>
              <a:rPr lang="en-US" sz="4000" b="1" dirty="0">
                <a:solidFill>
                  <a:srgbClr val="002060"/>
                </a:solidFill>
              </a:rPr>
              <a:t> My favourite food is  … </a:t>
            </a:r>
            <a:r>
              <a:rPr lang="en-US" sz="4000" b="1" dirty="0" smtClean="0">
                <a:solidFill>
                  <a:srgbClr val="002060"/>
                </a:solidFill>
              </a:rPr>
              <a:t>.What </a:t>
            </a:r>
            <a:r>
              <a:rPr lang="en-US" sz="4000" b="1" dirty="0">
                <a:solidFill>
                  <a:srgbClr val="002060"/>
                </a:solidFill>
              </a:rPr>
              <a:t>about </a:t>
            </a:r>
            <a:r>
              <a:rPr lang="en-US" sz="4000" b="1" dirty="0" smtClean="0">
                <a:solidFill>
                  <a:srgbClr val="002060"/>
                </a:solidFill>
              </a:rPr>
              <a:t>you?</a:t>
            </a:r>
            <a:endParaRPr lang="en-US" sz="4000" b="1" dirty="0">
              <a:solidFill>
                <a:srgbClr val="002060"/>
              </a:solidFill>
            </a:endParaRPr>
          </a:p>
          <a:p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>
                <a:solidFill>
                  <a:srgbClr val="0070C0"/>
                </a:solidFill>
              </a:rPr>
              <a:t>I like …  . But I don’t like … . 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4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634" y="360873"/>
            <a:ext cx="8911687" cy="1551053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/>
              <a:t>Present Simple</a:t>
            </a:r>
            <a:br>
              <a:rPr lang="en-US" sz="6000" b="1" dirty="0" smtClean="0"/>
            </a:br>
            <a:r>
              <a:rPr lang="en-US" sz="6000" b="1" dirty="0" smtClean="0"/>
              <a:t>Complete the sentences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822" y="2189018"/>
            <a:ext cx="10543309" cy="3777622"/>
          </a:xfrm>
        </p:spPr>
        <p:txBody>
          <a:bodyPr>
            <a:normAutofit lnSpcReduction="10000"/>
          </a:bodyPr>
          <a:lstStyle/>
          <a:p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I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like….        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  (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milk). -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Я люблю молоко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I don’t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like…… 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(pizza) –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Я не люблю пиццу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r"/>
            <a:r>
              <a:rPr lang="en-US" sz="3600" b="1" u="sng" dirty="0" smtClean="0">
                <a:solidFill>
                  <a:srgbClr val="0070C0"/>
                </a:solidFill>
              </a:rPr>
              <a:t>T-P1,P2,..</a:t>
            </a:r>
          </a:p>
          <a:p>
            <a:pPr algn="r"/>
            <a:r>
              <a:rPr lang="en-US" sz="3600" b="1" i="1" dirty="0" smtClean="0">
                <a:solidFill>
                  <a:srgbClr val="002060"/>
                </a:solidFill>
              </a:rPr>
              <a:t>Do you like….?</a:t>
            </a:r>
          </a:p>
          <a:p>
            <a:pPr algn="r"/>
            <a:r>
              <a:rPr lang="en-US" sz="3600" b="1" i="1" dirty="0" smtClean="0">
                <a:solidFill>
                  <a:srgbClr val="002060"/>
                </a:solidFill>
              </a:rPr>
              <a:t>Yes, I do.     No, I don’t.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00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3" y="346364"/>
            <a:ext cx="9758939" cy="95596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70C0"/>
                </a:solidFill>
              </a:rPr>
              <a:t>Present Simple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7127" y="1302329"/>
            <a:ext cx="9897485" cy="4608894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Утвердительное предложение </a:t>
            </a:r>
            <a:r>
              <a:rPr lang="ru-RU" sz="3600" b="1" dirty="0" smtClean="0">
                <a:solidFill>
                  <a:srgbClr val="FF0000"/>
                </a:solidFill>
              </a:rPr>
              <a:t>(+)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en-US" sz="3600" b="1" dirty="0">
                <a:solidFill>
                  <a:srgbClr val="002060"/>
                </a:solidFill>
              </a:rPr>
              <a:t>«+»  </a:t>
            </a:r>
            <a:r>
              <a:rPr lang="en-US" sz="3600" b="1" dirty="0" err="1">
                <a:solidFill>
                  <a:srgbClr val="002060"/>
                </a:solidFill>
              </a:rPr>
              <a:t>подл</a:t>
            </a:r>
            <a:r>
              <a:rPr lang="en-US" sz="3600" b="1" dirty="0">
                <a:solidFill>
                  <a:srgbClr val="002060"/>
                </a:solidFill>
              </a:rPr>
              <a:t>.   +     </a:t>
            </a:r>
            <a:r>
              <a:rPr lang="en-US" sz="3600" b="1" dirty="0" err="1">
                <a:solidFill>
                  <a:srgbClr val="002060"/>
                </a:solidFill>
              </a:rPr>
              <a:t>гл.</a:t>
            </a:r>
            <a:r>
              <a:rPr lang="en-US" sz="3600" b="1" dirty="0" err="1">
                <a:solidFill>
                  <a:srgbClr val="FF0000"/>
                </a:solidFill>
              </a:rPr>
              <a:t>V</a:t>
            </a:r>
            <a:r>
              <a:rPr lang="en-US" sz="3600" b="1" dirty="0">
                <a:solidFill>
                  <a:srgbClr val="FF0000"/>
                </a:solidFill>
              </a:rPr>
              <a:t> 1  </a:t>
            </a:r>
            <a:r>
              <a:rPr lang="en-US" sz="3600" b="1" dirty="0">
                <a:solidFill>
                  <a:srgbClr val="002060"/>
                </a:solidFill>
              </a:rPr>
              <a:t>(-(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e)s</a:t>
            </a:r>
            <a:r>
              <a:rPr lang="en-US" sz="3600" b="1" dirty="0">
                <a:solidFill>
                  <a:srgbClr val="002060"/>
                </a:solidFill>
              </a:rPr>
              <a:t>).</a:t>
            </a:r>
          </a:p>
          <a:p>
            <a:endParaRPr lang="en-US" sz="3600" b="1" dirty="0">
              <a:solidFill>
                <a:srgbClr val="002060"/>
              </a:solidFill>
            </a:endParaRPr>
          </a:p>
          <a:p>
            <a:r>
              <a:rPr lang="en-US" sz="3600" b="1" dirty="0">
                <a:solidFill>
                  <a:srgbClr val="002060"/>
                </a:solidFill>
              </a:rPr>
              <a:t>         I/You/We/They + </a:t>
            </a:r>
            <a:r>
              <a:rPr lang="en-US" sz="3600" b="1" dirty="0" err="1">
                <a:solidFill>
                  <a:srgbClr val="002060"/>
                </a:solidFill>
              </a:rPr>
              <a:t>гл</a:t>
            </a:r>
            <a:r>
              <a:rPr lang="en-US" sz="3600" b="1" dirty="0">
                <a:solidFill>
                  <a:srgbClr val="002060"/>
                </a:solidFill>
              </a:rPr>
              <a:t>.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пример</a:t>
            </a:r>
            <a:r>
              <a:rPr lang="en-US" sz="3600" b="1" dirty="0">
                <a:solidFill>
                  <a:srgbClr val="002060"/>
                </a:solidFill>
              </a:rPr>
              <a:t>: I </a:t>
            </a:r>
            <a:r>
              <a:rPr lang="en-US" sz="3600" b="1" dirty="0">
                <a:solidFill>
                  <a:srgbClr val="FF0000"/>
                </a:solidFill>
              </a:rPr>
              <a:t>like</a:t>
            </a:r>
            <a:r>
              <a:rPr lang="en-US" sz="3600" b="1" dirty="0">
                <a:solidFill>
                  <a:srgbClr val="002060"/>
                </a:solidFill>
              </a:rPr>
              <a:t> music.</a:t>
            </a:r>
          </a:p>
          <a:p>
            <a:endParaRPr lang="en-US" sz="3600" b="1" dirty="0">
              <a:solidFill>
                <a:srgbClr val="002060"/>
              </a:solidFill>
            </a:endParaRPr>
          </a:p>
          <a:p>
            <a:r>
              <a:rPr lang="en-US" sz="3600" b="1" dirty="0">
                <a:solidFill>
                  <a:srgbClr val="002060"/>
                </a:solidFill>
              </a:rPr>
              <a:t>         He/She/It  + </a:t>
            </a:r>
            <a:r>
              <a:rPr lang="en-US" sz="3600" b="1" dirty="0" err="1">
                <a:solidFill>
                  <a:srgbClr val="002060"/>
                </a:solidFill>
              </a:rPr>
              <a:t>гл</a:t>
            </a:r>
            <a:r>
              <a:rPr lang="en-US" sz="3600" b="1" dirty="0">
                <a:solidFill>
                  <a:srgbClr val="002060"/>
                </a:solidFill>
              </a:rPr>
              <a:t>.(-s).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пример</a:t>
            </a:r>
            <a:r>
              <a:rPr lang="en-US" sz="3600" b="1" dirty="0">
                <a:solidFill>
                  <a:srgbClr val="002060"/>
                </a:solidFill>
              </a:rPr>
              <a:t>: He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likes</a:t>
            </a:r>
            <a:r>
              <a:rPr lang="en-US" sz="3600" b="1" dirty="0">
                <a:solidFill>
                  <a:srgbClr val="002060"/>
                </a:solidFill>
              </a:rPr>
              <a:t> music.</a:t>
            </a:r>
          </a:p>
          <a:p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951018" y="2396836"/>
            <a:ext cx="10668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292436" y="2424545"/>
            <a:ext cx="2687782" cy="2771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292436" y="2563091"/>
            <a:ext cx="2673928" cy="13854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52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6234" y="333164"/>
            <a:ext cx="8911687" cy="108000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Present Simple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273" y="2119745"/>
            <a:ext cx="9149339" cy="433647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002060"/>
                </a:solidFill>
              </a:rPr>
              <a:t>«?»  </a:t>
            </a:r>
            <a:r>
              <a:rPr lang="en-US" sz="4400" b="1" dirty="0">
                <a:solidFill>
                  <a:srgbClr val="FF0000"/>
                </a:solidFill>
              </a:rPr>
              <a:t>Do/Does + </a:t>
            </a:r>
            <a:r>
              <a:rPr lang="ru-RU" sz="4400" b="1" dirty="0">
                <a:solidFill>
                  <a:srgbClr val="FF0000"/>
                </a:solidFill>
              </a:rPr>
              <a:t>подл. + гл. </a:t>
            </a:r>
            <a:r>
              <a:rPr lang="en-US" sz="4400" b="1" dirty="0">
                <a:solidFill>
                  <a:srgbClr val="FF0000"/>
                </a:solidFill>
              </a:rPr>
              <a:t>V1</a:t>
            </a:r>
            <a:r>
              <a:rPr lang="en-US" sz="44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en-US" sz="4400" b="1" dirty="0">
                <a:solidFill>
                  <a:srgbClr val="002060"/>
                </a:solidFill>
              </a:rPr>
              <a:t>Do you like Art?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- Yes, I do. </a:t>
            </a:r>
            <a:r>
              <a:rPr lang="en-US" sz="2800" b="1" dirty="0" err="1">
                <a:solidFill>
                  <a:srgbClr val="002060"/>
                </a:solidFill>
              </a:rPr>
              <a:t>или</a:t>
            </a:r>
            <a:r>
              <a:rPr lang="en-US" sz="2800" b="1" dirty="0">
                <a:solidFill>
                  <a:srgbClr val="002060"/>
                </a:solidFill>
              </a:rPr>
              <a:t>  - No, I don’t.</a:t>
            </a:r>
          </a:p>
          <a:p>
            <a:r>
              <a:rPr lang="en-US" sz="4400" b="1" dirty="0">
                <a:solidFill>
                  <a:srgbClr val="002060"/>
                </a:solidFill>
              </a:rPr>
              <a:t>Does she like Art?</a:t>
            </a:r>
          </a:p>
          <a:p>
            <a:r>
              <a:rPr lang="en-US" sz="2800" b="1" dirty="0">
                <a:solidFill>
                  <a:srgbClr val="002060"/>
                </a:solidFill>
              </a:rPr>
              <a:t>- Yes, she does. </a:t>
            </a:r>
            <a:r>
              <a:rPr lang="en-US" sz="2800" b="1" dirty="0" err="1">
                <a:solidFill>
                  <a:srgbClr val="002060"/>
                </a:solidFill>
              </a:rPr>
              <a:t>или</a:t>
            </a:r>
            <a:r>
              <a:rPr lang="en-US" sz="2800" b="1" dirty="0">
                <a:solidFill>
                  <a:srgbClr val="002060"/>
                </a:solidFill>
              </a:rPr>
              <a:t>  -No, she doesn’t.</a:t>
            </a:r>
          </a:p>
          <a:p>
            <a:endParaRPr lang="en-US" sz="4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0218" y="2867891"/>
            <a:ext cx="2189018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170218" y="2964875"/>
            <a:ext cx="2189018" cy="13852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48945" y="2964875"/>
            <a:ext cx="1357746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9310255" y="2867891"/>
            <a:ext cx="1634836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337964" y="2978727"/>
            <a:ext cx="1607127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41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761" y="347019"/>
            <a:ext cx="8911687" cy="941454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Phonetic drill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1709" y="1537855"/>
            <a:ext cx="9952903" cy="4373367"/>
          </a:xfrm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</a:rPr>
              <a:t>I scream, you scream,</a:t>
            </a:r>
          </a:p>
          <a:p>
            <a:r>
              <a:rPr lang="en-US" sz="3200" b="1" dirty="0">
                <a:solidFill>
                  <a:srgbClr val="002060"/>
                </a:solidFill>
              </a:rPr>
              <a:t>We all scream for ice-cream. 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endParaRPr lang="en-US" sz="3200" b="1" dirty="0"/>
          </a:p>
          <a:p>
            <a:pPr algn="r"/>
            <a:r>
              <a:rPr lang="en-US" sz="3200" b="1" dirty="0">
                <a:solidFill>
                  <a:srgbClr val="002060"/>
                </a:solidFill>
              </a:rPr>
              <a:t>One, two, three, four,</a:t>
            </a:r>
          </a:p>
          <a:p>
            <a:pPr algn="r"/>
            <a:r>
              <a:rPr lang="en-US" sz="3200" b="1" dirty="0">
                <a:solidFill>
                  <a:srgbClr val="002060"/>
                </a:solidFill>
              </a:rPr>
              <a:t>Yummy chocolate give me more!</a:t>
            </a:r>
          </a:p>
          <a:p>
            <a:pPr algn="r"/>
            <a:r>
              <a:rPr lang="en-US" sz="3200" b="1" dirty="0">
                <a:solidFill>
                  <a:srgbClr val="002060"/>
                </a:solidFill>
              </a:rPr>
              <a:t>Five, six, seven, eight,</a:t>
            </a:r>
          </a:p>
          <a:p>
            <a:pPr algn="r"/>
            <a:r>
              <a:rPr lang="en-US" sz="3200" b="1" dirty="0">
                <a:solidFill>
                  <a:srgbClr val="002060"/>
                </a:solidFill>
              </a:rPr>
              <a:t>My favourite food is chocolate!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4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271" y="110836"/>
            <a:ext cx="2978729" cy="872837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Let’s rest!</a:t>
            </a:r>
            <a:endParaRPr lang="ru-RU" sz="4800" b="1" dirty="0"/>
          </a:p>
        </p:txBody>
      </p:sp>
      <p:pic>
        <p:nvPicPr>
          <p:cNvPr id="4" name="tiNiWorld - Gummy Bear Song - Easy Danc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4676" y="817419"/>
            <a:ext cx="8190924" cy="5717766"/>
          </a:xfrm>
        </p:spPr>
      </p:pic>
    </p:spTree>
    <p:extLst>
      <p:ext uri="{BB962C8B-B14F-4D97-AF65-F5344CB8AC3E}">
        <p14:creationId xmlns:p14="http://schemas.microsoft.com/office/powerpoint/2010/main" val="394367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127" y="249382"/>
            <a:ext cx="10252364" cy="117763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Choose the correct verb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(Do </a:t>
            </a:r>
            <a:r>
              <a:rPr lang="en-US" sz="4000" b="1" dirty="0"/>
              <a:t>/Does) and answer the </a:t>
            </a:r>
            <a:r>
              <a:rPr lang="en-US" sz="4000" b="1" dirty="0" smtClean="0"/>
              <a:t>questions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7127" y="2078183"/>
            <a:ext cx="10349346" cy="4488872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Does/ Do he like hot milk?</a:t>
            </a:r>
          </a:p>
          <a:p>
            <a:r>
              <a:rPr lang="en-US" sz="4000" b="1" dirty="0">
                <a:solidFill>
                  <a:srgbClr val="002060"/>
                </a:solidFill>
              </a:rPr>
              <a:t>Does/Do they eat cheese every day?</a:t>
            </a:r>
          </a:p>
          <a:p>
            <a:r>
              <a:rPr lang="en-US" sz="4000" b="1" dirty="0">
                <a:solidFill>
                  <a:srgbClr val="002060"/>
                </a:solidFill>
              </a:rPr>
              <a:t>Does/Do you often buy chips?</a:t>
            </a:r>
          </a:p>
          <a:p>
            <a:r>
              <a:rPr lang="en-US" sz="4000" b="1" dirty="0">
                <a:solidFill>
                  <a:srgbClr val="002060"/>
                </a:solidFill>
              </a:rPr>
              <a:t>Does/Do it like milk</a:t>
            </a:r>
            <a:r>
              <a:rPr lang="en-US" sz="4000" b="1" dirty="0" smtClean="0">
                <a:solidFill>
                  <a:srgbClr val="002060"/>
                </a:solidFill>
              </a:rPr>
              <a:t>?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0255" y="401782"/>
            <a:ext cx="9814357" cy="914400"/>
          </a:xfrm>
        </p:spPr>
        <p:txBody>
          <a:bodyPr>
            <a:normAutofit/>
          </a:bodyPr>
          <a:lstStyle/>
          <a:p>
            <a:r>
              <a:rPr lang="en-US" sz="5400" b="1" dirty="0"/>
              <a:t>Make up the short dialogues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0255" y="1939636"/>
            <a:ext cx="9814357" cy="3971586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Does </a:t>
            </a:r>
            <a:r>
              <a:rPr lang="en-US" sz="3600" b="1" dirty="0" smtClean="0">
                <a:solidFill>
                  <a:srgbClr val="002060"/>
                </a:solidFill>
              </a:rPr>
              <a:t>….. </a:t>
            </a:r>
            <a:r>
              <a:rPr lang="en-US" sz="3600" b="1" dirty="0">
                <a:solidFill>
                  <a:srgbClr val="002060"/>
                </a:solidFill>
              </a:rPr>
              <a:t>like vegetables? – Yes, he does. ( No, he doesn’t )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Does </a:t>
            </a:r>
            <a:r>
              <a:rPr lang="en-US" sz="3600" b="1" dirty="0" smtClean="0">
                <a:solidFill>
                  <a:srgbClr val="002060"/>
                </a:solidFill>
              </a:rPr>
              <a:t>…… </a:t>
            </a:r>
            <a:r>
              <a:rPr lang="en-US" sz="3600" b="1" dirty="0">
                <a:solidFill>
                  <a:srgbClr val="002060"/>
                </a:solidFill>
              </a:rPr>
              <a:t>like water? – Yes, he does. ( No, he doesn’t )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652" y="319310"/>
            <a:ext cx="8911687" cy="1024581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Home work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4327" y="2133600"/>
            <a:ext cx="9440285" cy="377762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Ex. 3 p. </a:t>
            </a:r>
            <a:r>
              <a:rPr lang="en-US" sz="3600" b="1" dirty="0" smtClean="0">
                <a:solidFill>
                  <a:srgbClr val="002060"/>
                </a:solidFill>
              </a:rPr>
              <a:t>43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– read and translate comics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ex</a:t>
            </a:r>
            <a:r>
              <a:rPr lang="en-US" sz="3600" b="1" dirty="0">
                <a:solidFill>
                  <a:srgbClr val="002060"/>
                </a:solidFill>
              </a:rPr>
              <a:t>. 2, p. </a:t>
            </a:r>
            <a:r>
              <a:rPr lang="en-US" sz="3600" b="1" dirty="0" smtClean="0">
                <a:solidFill>
                  <a:srgbClr val="002060"/>
                </a:solidFill>
              </a:rPr>
              <a:t>44 – ask and answer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6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634" y="374728"/>
            <a:ext cx="8911687" cy="1280890"/>
          </a:xfrm>
        </p:spPr>
        <p:txBody>
          <a:bodyPr/>
          <a:lstStyle/>
          <a:p>
            <a:r>
              <a:rPr lang="en-US" sz="6000" b="1" dirty="0" smtClean="0"/>
              <a:t>Reflection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8635" y="1655617"/>
            <a:ext cx="9645978" cy="4731327"/>
          </a:xfrm>
        </p:spPr>
        <p:txBody>
          <a:bodyPr>
            <a:normAutofit/>
          </a:bodyPr>
          <a:lstStyle/>
          <a:p>
            <a:r>
              <a:rPr lang="en-US" sz="3600" b="1" i="1" u="sng" dirty="0" smtClean="0">
                <a:solidFill>
                  <a:srgbClr val="002060"/>
                </a:solidFill>
              </a:rPr>
              <a:t>Now I…..</a:t>
            </a:r>
          </a:p>
          <a:p>
            <a:r>
              <a:rPr lang="en-US" sz="3600" dirty="0" smtClean="0"/>
              <a:t>- </a:t>
            </a:r>
            <a:r>
              <a:rPr lang="en-US" sz="3600" b="1" i="1" dirty="0" smtClean="0">
                <a:solidFill>
                  <a:srgbClr val="0070C0"/>
                </a:solidFill>
              </a:rPr>
              <a:t>learn </a:t>
            </a:r>
            <a:r>
              <a:rPr lang="en-US" sz="3600" b="1" i="1" dirty="0">
                <a:solidFill>
                  <a:srgbClr val="0070C0"/>
                </a:solidFill>
              </a:rPr>
              <a:t>new words about “Food”</a:t>
            </a:r>
          </a:p>
          <a:p>
            <a:r>
              <a:rPr lang="en-US" sz="3600" b="1" i="1" dirty="0">
                <a:solidFill>
                  <a:srgbClr val="0070C0"/>
                </a:solidFill>
              </a:rPr>
              <a:t>-	</a:t>
            </a:r>
            <a:r>
              <a:rPr lang="en-US" sz="3600" b="1" i="1" dirty="0" smtClean="0">
                <a:solidFill>
                  <a:srgbClr val="0070C0"/>
                </a:solidFill>
              </a:rPr>
              <a:t>can read </a:t>
            </a:r>
            <a:r>
              <a:rPr lang="en-US" sz="3600" b="1" i="1" dirty="0">
                <a:solidFill>
                  <a:srgbClr val="0070C0"/>
                </a:solidFill>
              </a:rPr>
              <a:t>text</a:t>
            </a:r>
          </a:p>
          <a:p>
            <a:r>
              <a:rPr lang="en-US" sz="3600" b="1" i="1" dirty="0">
                <a:solidFill>
                  <a:srgbClr val="0070C0"/>
                </a:solidFill>
              </a:rPr>
              <a:t>-	</a:t>
            </a:r>
            <a:r>
              <a:rPr lang="en-US" sz="3600" b="1" i="1" dirty="0" smtClean="0">
                <a:solidFill>
                  <a:srgbClr val="0070C0"/>
                </a:solidFill>
              </a:rPr>
              <a:t>can sing </a:t>
            </a:r>
            <a:r>
              <a:rPr lang="en-US" sz="3600" b="1" i="1" dirty="0">
                <a:solidFill>
                  <a:srgbClr val="0070C0"/>
                </a:solidFill>
              </a:rPr>
              <a:t>a new song</a:t>
            </a:r>
          </a:p>
          <a:p>
            <a:r>
              <a:rPr lang="en-US" sz="3600" b="1" i="1" dirty="0">
                <a:solidFill>
                  <a:srgbClr val="0070C0"/>
                </a:solidFill>
              </a:rPr>
              <a:t>-	</a:t>
            </a:r>
            <a:r>
              <a:rPr lang="en-US" sz="3600" b="1" i="1" dirty="0" smtClean="0">
                <a:solidFill>
                  <a:srgbClr val="0070C0"/>
                </a:solidFill>
              </a:rPr>
              <a:t>can make </a:t>
            </a:r>
            <a:r>
              <a:rPr lang="en-US" sz="3600" b="1" i="1" dirty="0">
                <a:solidFill>
                  <a:srgbClr val="0070C0"/>
                </a:solidFill>
              </a:rPr>
              <a:t>up dialogues</a:t>
            </a:r>
          </a:p>
          <a:p>
            <a:r>
              <a:rPr lang="en-US" sz="3600" b="1" i="1" dirty="0">
                <a:solidFill>
                  <a:srgbClr val="0070C0"/>
                </a:solidFill>
              </a:rPr>
              <a:t>-	</a:t>
            </a:r>
            <a:r>
              <a:rPr lang="en-US" sz="3600" b="1" i="1" dirty="0" smtClean="0">
                <a:solidFill>
                  <a:srgbClr val="0070C0"/>
                </a:solidFill>
              </a:rPr>
              <a:t>can speak </a:t>
            </a:r>
            <a:r>
              <a:rPr lang="en-US" sz="3600" b="1" i="1" dirty="0">
                <a:solidFill>
                  <a:srgbClr val="0070C0"/>
                </a:solidFill>
              </a:rPr>
              <a:t>about your favourite food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962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favourite breakfast is ….. .</a:t>
            </a:r>
          </a:p>
          <a:p>
            <a:r>
              <a:rPr lang="en-US" dirty="0"/>
              <a:t>I have ………….. for lunch.</a:t>
            </a:r>
          </a:p>
          <a:p>
            <a:r>
              <a:rPr lang="en-US" dirty="0"/>
              <a:t>I love teatime! I have tea and …. every day.</a:t>
            </a:r>
          </a:p>
          <a:p>
            <a:r>
              <a:rPr lang="en-US" dirty="0"/>
              <a:t>I have ……. for dinner.</a:t>
            </a:r>
          </a:p>
          <a:p>
            <a:r>
              <a:rPr lang="en-US" dirty="0"/>
              <a:t>My favourite dish is……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25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45" y="624110"/>
            <a:ext cx="9842067" cy="128089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/>
              <a:t>By the end of the lesson we’ll be able </a:t>
            </a:r>
            <a:r>
              <a:rPr lang="en-US" sz="4400" b="1" dirty="0" smtClean="0"/>
              <a:t>to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473" y="2216726"/>
            <a:ext cx="10529454" cy="4114801"/>
          </a:xfrm>
        </p:spPr>
        <p:txBody>
          <a:bodyPr/>
          <a:lstStyle/>
          <a:p>
            <a:r>
              <a:rPr lang="en-US" sz="3600" b="1" dirty="0">
                <a:solidFill>
                  <a:srgbClr val="002060"/>
                </a:solidFill>
              </a:rPr>
              <a:t>-	repeat and learn new words about “Food”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-	read text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-	sing a new song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-	make up dialogues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-	speak about your favourite food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68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509" y="443345"/>
            <a:ext cx="9648103" cy="969819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What’s this?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691" y="1731818"/>
            <a:ext cx="9855921" cy="4179404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2060"/>
                </a:solidFill>
              </a:rPr>
              <a:t>Pizza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102" y="2340291"/>
            <a:ext cx="5834378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7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3215" y="319310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eggs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42" t="13531" b="7691"/>
          <a:stretch/>
        </p:blipFill>
        <p:spPr>
          <a:xfrm>
            <a:off x="4405744" y="1094510"/>
            <a:ext cx="5694220" cy="46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0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070" y="333164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chicken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597" t="447" r="597" b="-447"/>
          <a:stretch/>
        </p:blipFill>
        <p:spPr>
          <a:xfrm>
            <a:off x="3950135" y="1324279"/>
            <a:ext cx="7382883" cy="492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4779" y="374729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chips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4327" y="1518243"/>
            <a:ext cx="6290764" cy="460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7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962" y="457856"/>
            <a:ext cx="8911687" cy="128089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chocolate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19" t="7701" r="14519" b="16027"/>
          <a:stretch/>
        </p:blipFill>
        <p:spPr>
          <a:xfrm>
            <a:off x="4239492" y="1579416"/>
            <a:ext cx="6885708" cy="451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5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2488" y="402437"/>
            <a:ext cx="8911687" cy="1079999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burger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545" t="14708" r="13886" b="14229"/>
          <a:stretch/>
        </p:blipFill>
        <p:spPr>
          <a:xfrm>
            <a:off x="4156362" y="1787236"/>
            <a:ext cx="6123711" cy="41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3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</TotalTime>
  <Words>402</Words>
  <Application>Microsoft Office PowerPoint</Application>
  <PresentationFormat>Широкоэкранный</PresentationFormat>
  <Paragraphs>83</Paragraphs>
  <Slides>25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Wingdings 3</vt:lpstr>
      <vt:lpstr>Легкий дым</vt:lpstr>
      <vt:lpstr>My favourite food</vt:lpstr>
      <vt:lpstr>Phonetic drill</vt:lpstr>
      <vt:lpstr>By the end of the lesson we’ll be able to</vt:lpstr>
      <vt:lpstr>What’s this?</vt:lpstr>
      <vt:lpstr>eggs</vt:lpstr>
      <vt:lpstr>chicken</vt:lpstr>
      <vt:lpstr>chips</vt:lpstr>
      <vt:lpstr>chocolate</vt:lpstr>
      <vt:lpstr>burger</vt:lpstr>
      <vt:lpstr>sandwich</vt:lpstr>
      <vt:lpstr>jelly</vt:lpstr>
      <vt:lpstr>vegetables</vt:lpstr>
      <vt:lpstr>water</vt:lpstr>
      <vt:lpstr>lemonade</vt:lpstr>
      <vt:lpstr>Reading         Ex. 1 p. 42</vt:lpstr>
      <vt:lpstr>Mini-dialogues</vt:lpstr>
      <vt:lpstr>Present Simple Complete the sentences</vt:lpstr>
      <vt:lpstr>Present Simple</vt:lpstr>
      <vt:lpstr>Present Simple</vt:lpstr>
      <vt:lpstr>Let’s rest!</vt:lpstr>
      <vt:lpstr>Choose the correct verb  (Do /Does) and answer the questions</vt:lpstr>
      <vt:lpstr>Make up the short dialogues</vt:lpstr>
      <vt:lpstr>Home work</vt:lpstr>
      <vt:lpstr>Reflection </vt:lpstr>
      <vt:lpstr>Speaking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food</dc:title>
  <dc:creator>R538</dc:creator>
  <cp:lastModifiedBy>R538</cp:lastModifiedBy>
  <cp:revision>8</cp:revision>
  <dcterms:created xsi:type="dcterms:W3CDTF">2024-01-04T15:32:17Z</dcterms:created>
  <dcterms:modified xsi:type="dcterms:W3CDTF">2024-01-04T16:28:31Z</dcterms:modified>
</cp:coreProperties>
</file>