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1" r:id="rId2"/>
    <p:sldId id="262" r:id="rId3"/>
    <p:sldId id="263" r:id="rId4"/>
    <p:sldId id="265" r:id="rId5"/>
    <p:sldId id="266" r:id="rId6"/>
    <p:sldId id="273" r:id="rId7"/>
    <p:sldId id="274" r:id="rId8"/>
    <p:sldId id="275" r:id="rId9"/>
    <p:sldId id="276" r:id="rId10"/>
    <p:sldId id="270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40F993F-E355-4F08-B575-177627EEAED8}" type="datetimeFigureOut">
              <a:rPr lang="ru-RU"/>
              <a:pPr>
                <a:defRPr/>
              </a:pPr>
              <a:t>21.12.2023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F2F72B8-B955-4D98-A95B-EB1FF00479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2F72B8-B955-4D98-A95B-EB1FF0047996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2F72B8-B955-4D98-A95B-EB1FF0047996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2F72B8-B955-4D98-A95B-EB1FF0047996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2F72B8-B955-4D98-A95B-EB1FF0047996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2F72B8-B955-4D98-A95B-EB1FF0047996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2F72B8-B955-4D98-A95B-EB1FF0047996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2F72B8-B955-4D98-A95B-EB1FF0047996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0475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2F72B8-B955-4D98-A95B-EB1FF0047996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2443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2F72B8-B955-4D98-A95B-EB1FF0047996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5600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2F72B8-B955-4D98-A95B-EB1FF0047996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938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7" descr="Титул_7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1588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2130425"/>
            <a:ext cx="6406480" cy="1470025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3886200"/>
            <a:ext cx="5720680" cy="1752600"/>
          </a:xfrm>
        </p:spPr>
        <p:txBody>
          <a:bodyPr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Образец подзаголовка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BC90A-F6F5-4AD7-8C65-5003B94CFD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F5035-566E-466A-A556-AD64FA45C9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052736"/>
            <a:ext cx="7643192" cy="5073427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643192" cy="634082"/>
          </a:xfrm>
        </p:spPr>
        <p:txBody>
          <a:bodyPr/>
          <a:lstStyle>
            <a:lvl1pPr algn="l">
              <a:defRPr b="1">
                <a:solidFill>
                  <a:schemeClr val="tx2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643192" cy="634082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Объект 2"/>
          <p:cNvSpPr>
            <a:spLocks noGrp="1"/>
          </p:cNvSpPr>
          <p:nvPr>
            <p:ph idx="1"/>
          </p:nvPr>
        </p:nvSpPr>
        <p:spPr>
          <a:xfrm>
            <a:off x="1043608" y="1052736"/>
            <a:ext cx="7643192" cy="5073427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3B9D0-7855-47D9-B6E3-236B31C39C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C03EC-8048-4143-BB70-C0AA013A1C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5944C-B183-42ED-96F4-4D46B85E0F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C4574-AB6D-41AB-A590-812FCBEBEA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BF23D-599C-4F07-955F-84CC6F229C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93053-7E88-4122-A365-99123777C8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03FD3FC-92F2-490E-9181-1C256EC7AB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>
          <a:xfrm>
            <a:off x="2051050" y="2276475"/>
            <a:ext cx="6407150" cy="17287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latin typeface="Arial" charset="0"/>
                <a:cs typeface="Arial" charset="0"/>
              </a:rPr>
              <a:t>Изучение зависимости коэффициента жесткости пружины от длины растяжения с помощью электронных таблиц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3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643812" cy="6334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cs typeface="Arial" charset="0"/>
              </a:rPr>
              <a:t>Вывод по работе:</a:t>
            </a:r>
          </a:p>
        </p:txBody>
      </p:sp>
      <p:sp>
        <p:nvSpPr>
          <p:cNvPr id="23554" name="Text Box 3"/>
          <p:cNvSpPr txBox="1">
            <a:spLocks noChangeArrowheads="1"/>
          </p:cNvSpPr>
          <p:nvPr/>
        </p:nvSpPr>
        <p:spPr bwMode="auto">
          <a:xfrm>
            <a:off x="395288" y="969963"/>
            <a:ext cx="8424862" cy="2973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just" fontAlgn="auto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>
                <a:latin typeface="+mn-lt"/>
              </a:rPr>
              <a:t>Построили график функции зависимости силы упругости пружины от её удлинения, </a:t>
            </a:r>
          </a:p>
          <a:p>
            <a:pPr marL="285750" indent="-285750" algn="just" fontAlgn="auto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>
                <a:latin typeface="+mn-lt"/>
              </a:rPr>
              <a:t>Выявили зависимость этих величин,</a:t>
            </a:r>
          </a:p>
          <a:p>
            <a:pPr marL="285750" indent="-285750" algn="just" fontAlgn="auto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>
                <a:latin typeface="+mn-lt"/>
              </a:rPr>
              <a:t>По графику рассчитали коэффициент жесткости данной пружины,</a:t>
            </a:r>
          </a:p>
          <a:p>
            <a:pPr marL="285750" indent="-285750" algn="just" fontAlgn="auto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>
                <a:latin typeface="+mn-lt"/>
              </a:rPr>
              <a:t>Рассмотрели основные параметры электронной таблицы,</a:t>
            </a:r>
          </a:p>
          <a:p>
            <a:pPr marL="285750" indent="-285750" algn="just" fontAlgn="auto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>
                <a:latin typeface="+mn-lt"/>
              </a:rPr>
              <a:t>Узнали основные величины – ячейка, диапазон, диаграмма</a:t>
            </a:r>
            <a:endParaRPr lang="ru-RU" sz="2400" dirty="0">
              <a:latin typeface="+mn-lt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3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643812" cy="6334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mtClean="0">
                <a:cs typeface="Arial" charset="0"/>
              </a:rPr>
              <a:t>Ключевые слова</a:t>
            </a:r>
          </a:p>
        </p:txBody>
      </p:sp>
      <p:sp>
        <p:nvSpPr>
          <p:cNvPr id="6147" name="Объект 4"/>
          <p:cNvSpPr>
            <a:spLocks noGrp="1"/>
          </p:cNvSpPr>
          <p:nvPr>
            <p:ph idx="1"/>
          </p:nvPr>
        </p:nvSpPr>
        <p:spPr>
          <a:xfrm>
            <a:off x="1042988" y="908050"/>
            <a:ext cx="7643812" cy="50736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latin typeface="Arial" charset="0"/>
                <a:cs typeface="Arial" charset="0"/>
              </a:rPr>
              <a:t>электронная таблица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latin typeface="Arial" charset="0"/>
                <a:cs typeface="Arial" charset="0"/>
              </a:rPr>
              <a:t>ячейка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latin typeface="Arial" charset="0"/>
                <a:cs typeface="Arial" charset="0"/>
              </a:rPr>
              <a:t>диапазон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latin typeface="Arial" charset="0"/>
                <a:cs typeface="Arial" charset="0"/>
              </a:rPr>
              <a:t>диаграмма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latin typeface="Arial" charset="0"/>
                <a:cs typeface="Arial" charset="0"/>
              </a:rPr>
              <a:t>формат данных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6659563" y="4941888"/>
            <a:ext cx="1943100" cy="12954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Построение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графика</a:t>
            </a:r>
            <a:endParaRPr lang="ru-RU" sz="2000" b="1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1331913" y="4870450"/>
            <a:ext cx="1943100" cy="12954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Получение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 исходных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данных</a:t>
            </a:r>
            <a:endParaRPr lang="ru-RU" sz="2000" b="1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3563938" y="4941888"/>
            <a:ext cx="2736850" cy="12954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 smtClean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Внесение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полученных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результатов 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FFFF"/>
                </a:solidFill>
                <a:latin typeface="Arial" charset="0"/>
                <a:cs typeface="Arial" charset="0"/>
              </a:rPr>
              <a:t>э</a:t>
            </a:r>
            <a:r>
              <a:rPr lang="ru-RU" sz="20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л. таблицу</a:t>
            </a:r>
            <a:endParaRPr lang="ru-RU" sz="2000" b="1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6388" name="Заголовок 2"/>
          <p:cNvSpPr>
            <a:spLocks noGrp="1"/>
          </p:cNvSpPr>
          <p:nvPr>
            <p:ph type="title"/>
          </p:nvPr>
        </p:nvSpPr>
        <p:spPr>
          <a:xfrm>
            <a:off x="971550" y="188913"/>
            <a:ext cx="7632700" cy="792162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4000" dirty="0" smtClean="0">
                <a:latin typeface="Arial" charset="0"/>
                <a:cs typeface="Arial" charset="0"/>
              </a:rPr>
              <a:t>Условие задачи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116013" y="1125538"/>
            <a:ext cx="7704137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latin typeface="+mn-lt"/>
              </a:rPr>
              <a:t>Описать графически зависимость коэффициента жесткости пружины от её удлинения и силы упругости, используя физический эксперимент для получения исходных данных и приложение электронных таблиц для построения зависимости </a:t>
            </a:r>
            <a:endParaRPr lang="ru-RU" dirty="0">
              <a:latin typeface="+mn-lt"/>
            </a:endParaRPr>
          </a:p>
        </p:txBody>
      </p:sp>
      <p:sp>
        <p:nvSpPr>
          <p:cNvPr id="28" name="Line 28"/>
          <p:cNvSpPr>
            <a:spLocks noChangeShapeType="1"/>
          </p:cNvSpPr>
          <p:nvPr/>
        </p:nvSpPr>
        <p:spPr bwMode="auto">
          <a:xfrm flipV="1">
            <a:off x="2987675" y="4581525"/>
            <a:ext cx="2016125" cy="288925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29" name="Line 28"/>
          <p:cNvSpPr>
            <a:spLocks noChangeShapeType="1"/>
          </p:cNvSpPr>
          <p:nvPr/>
        </p:nvSpPr>
        <p:spPr bwMode="auto">
          <a:xfrm flipH="1" flipV="1">
            <a:off x="4932363" y="4581525"/>
            <a:ext cx="2303462" cy="360363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31" name="Line 28"/>
          <p:cNvSpPr>
            <a:spLocks noChangeShapeType="1"/>
          </p:cNvSpPr>
          <p:nvPr/>
        </p:nvSpPr>
        <p:spPr bwMode="auto">
          <a:xfrm flipV="1">
            <a:off x="4932363" y="4581525"/>
            <a:ext cx="0" cy="360363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3167062" y="3440361"/>
            <a:ext cx="3602038" cy="6477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Этапы работы</a:t>
            </a:r>
            <a:endParaRPr lang="ru-RU" sz="2000" b="1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" grpId="0" animBg="1"/>
      <p:bldP spid="3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2"/>
          <p:cNvSpPr>
            <a:spLocks/>
          </p:cNvSpPr>
          <p:nvPr/>
        </p:nvSpPr>
        <p:spPr bwMode="auto">
          <a:xfrm>
            <a:off x="1116013" y="188913"/>
            <a:ext cx="76327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tx2"/>
                </a:solidFill>
                <a:latin typeface="Calibri" pitchFamily="34" charset="0"/>
              </a:rPr>
              <a:t>Физический эксперимент</a:t>
            </a:r>
            <a:endParaRPr lang="ru-RU" sz="32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116013" y="836613"/>
            <a:ext cx="7848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 algn="just"/>
            <a:r>
              <a:rPr lang="ru-RU" sz="2400" b="1" i="1" dirty="0" smtClean="0">
                <a:latin typeface="Calibri" pitchFamily="34" charset="0"/>
              </a:rPr>
              <a:t>Приборы и материалы: штатив, динамометр, набор грузов</a:t>
            </a:r>
            <a:endParaRPr lang="ru-RU" sz="2400" dirty="0">
              <a:latin typeface="Calibri" pitchFamily="34" charset="0"/>
            </a:endParaRP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1187449" y="2492896"/>
            <a:ext cx="2736479" cy="3744392"/>
          </a:xfrm>
          <a:prstGeom prst="rect">
            <a:avLst/>
          </a:prstGeom>
          <a:solidFill>
            <a:schemeClr val="accent1"/>
          </a:solidFill>
          <a:ln w="76200" algn="ctr">
            <a:solidFill>
              <a:schemeClr val="tx2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0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4500563" y="3644900"/>
            <a:ext cx="2230437" cy="158432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Измеряем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удлинение</a:t>
            </a:r>
            <a:endParaRPr lang="ru-RU" sz="2000" b="1" dirty="0" smtClean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по линейке</a:t>
            </a:r>
            <a:endParaRPr lang="ru-RU" sz="2000" b="1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9470" name="Rectangle 14"/>
          <p:cNvSpPr>
            <a:spLocks noChangeArrowheads="1"/>
          </p:cNvSpPr>
          <p:nvPr/>
        </p:nvSpPr>
        <p:spPr bwMode="auto">
          <a:xfrm>
            <a:off x="1476375" y="2708275"/>
            <a:ext cx="2376488" cy="431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libri" pitchFamily="34" charset="0"/>
              </a:rPr>
              <a:t>Используем раздаточный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libri" pitchFamily="34" charset="0"/>
              </a:rPr>
              <a:t>материал</a:t>
            </a:r>
            <a:endParaRPr lang="ru-RU" sz="20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1331913" y="3213100"/>
            <a:ext cx="2519362" cy="2736850"/>
          </a:xfrm>
          <a:prstGeom prst="rect">
            <a:avLst/>
          </a:prstGeom>
          <a:solidFill>
            <a:schemeClr val="accent1"/>
          </a:solidFill>
          <a:ln w="76200" algn="ctr">
            <a:solidFill>
              <a:schemeClr val="bg1"/>
            </a:solidFill>
            <a:prstDash val="sysDot"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>
              <a:solidFill>
                <a:srgbClr val="FFFFFF"/>
              </a:solidFill>
              <a:latin typeface="+mn-lt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1763688" y="3573016"/>
            <a:ext cx="1584175" cy="719584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Заполняем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таблицу</a:t>
            </a:r>
            <a:endParaRPr lang="ru-RU" sz="2000" b="1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1547813" y="4508500"/>
            <a:ext cx="2160091" cy="122555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Рассчитываем </a:t>
            </a:r>
            <a:r>
              <a:rPr lang="en-US" sz="20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F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FFFF"/>
                </a:solidFill>
                <a:latin typeface="Arial" charset="0"/>
                <a:cs typeface="Arial" charset="0"/>
              </a:rPr>
              <a:t>п</a:t>
            </a:r>
            <a:r>
              <a:rPr lang="ru-RU" sz="20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о формуле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F=m*g</a:t>
            </a:r>
            <a:endParaRPr lang="ru-RU" sz="2000" b="1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31" name="Line 28"/>
          <p:cNvSpPr>
            <a:spLocks noChangeShapeType="1"/>
          </p:cNvSpPr>
          <p:nvPr/>
        </p:nvSpPr>
        <p:spPr bwMode="auto">
          <a:xfrm flipH="1">
            <a:off x="3851274" y="4437062"/>
            <a:ext cx="649288" cy="49"/>
          </a:xfrm>
          <a:prstGeom prst="line">
            <a:avLst/>
          </a:prstGeom>
          <a:noFill/>
          <a:ln w="38100" algn="ctr">
            <a:solidFill>
              <a:srgbClr val="0033CC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5" name="Line 28"/>
          <p:cNvSpPr>
            <a:spLocks noChangeShapeType="1"/>
          </p:cNvSpPr>
          <p:nvPr/>
        </p:nvSpPr>
        <p:spPr bwMode="auto">
          <a:xfrm flipH="1" flipV="1">
            <a:off x="6732588" y="4508500"/>
            <a:ext cx="287337" cy="0"/>
          </a:xfrm>
          <a:prstGeom prst="line">
            <a:avLst/>
          </a:prstGeom>
          <a:noFill/>
          <a:ln w="38100" algn="ctr">
            <a:solidFill>
              <a:srgbClr val="0033CC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019925" y="3860800"/>
            <a:ext cx="1906588" cy="122396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Вносим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данные в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err="1" smtClean="0">
                <a:solidFill>
                  <a:srgbClr val="FFFFFF"/>
                </a:solidFill>
                <a:latin typeface="Arial" charset="0"/>
                <a:cs typeface="Arial" charset="0"/>
              </a:rPr>
              <a:t>эл.таблицу</a:t>
            </a:r>
            <a:endParaRPr lang="ru-RU" sz="2000" b="1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 animBg="1"/>
      <p:bldP spid="19470" grpId="0" animBg="1"/>
      <p:bldP spid="26" grpId="0" animBg="1"/>
      <p:bldP spid="3" grpId="0" animBg="1"/>
      <p:bldP spid="4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2"/>
          <p:cNvSpPr>
            <a:spLocks/>
          </p:cNvSpPr>
          <p:nvPr/>
        </p:nvSpPr>
        <p:spPr bwMode="auto">
          <a:xfrm>
            <a:off x="1116013" y="188913"/>
            <a:ext cx="76327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tx2"/>
                </a:solidFill>
                <a:latin typeface="Calibri" pitchFamily="34" charset="0"/>
              </a:rPr>
              <a:t>Внесение исходных данных</a:t>
            </a:r>
            <a:endParaRPr lang="ru-RU" sz="32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3"/>
          <a:srcRect l="-1187" t="15700" r="46508" b="3801"/>
          <a:stretch/>
        </p:blipFill>
        <p:spPr>
          <a:xfrm>
            <a:off x="971600" y="761355"/>
            <a:ext cx="6960290" cy="5763989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2"/>
          <p:cNvSpPr>
            <a:spLocks/>
          </p:cNvSpPr>
          <p:nvPr/>
        </p:nvSpPr>
        <p:spPr bwMode="auto">
          <a:xfrm>
            <a:off x="1116013" y="188913"/>
            <a:ext cx="76327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tx2"/>
                </a:solidFill>
                <a:latin typeface="Calibri" pitchFamily="34" charset="0"/>
              </a:rPr>
              <a:t>Внесение исходных данных</a:t>
            </a:r>
            <a:endParaRPr lang="ru-RU" sz="32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388" t="17101" r="36739" b="54200"/>
          <a:stretch/>
        </p:blipFill>
        <p:spPr>
          <a:xfrm>
            <a:off x="1104553" y="1124744"/>
            <a:ext cx="7852344" cy="20162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11760" y="3315871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Вносим данные в таблицу, в каждую ячейку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213555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2"/>
          <p:cNvSpPr>
            <a:spLocks/>
          </p:cNvSpPr>
          <p:nvPr/>
        </p:nvSpPr>
        <p:spPr bwMode="auto">
          <a:xfrm>
            <a:off x="1116013" y="188913"/>
            <a:ext cx="76327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tx2"/>
                </a:solidFill>
                <a:latin typeface="Calibri" pitchFamily="34" charset="0"/>
              </a:rPr>
              <a:t>Внесение исходных данных</a:t>
            </a:r>
            <a:endParaRPr lang="ru-RU" sz="32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7664" y="3212977"/>
            <a:ext cx="66247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Выделяем диапазон ячеек – </a:t>
            </a:r>
          </a:p>
          <a:p>
            <a:pPr algn="ctr"/>
            <a:r>
              <a:rPr lang="ru-RU" sz="2400" dirty="0" smtClean="0"/>
              <a:t>Выбираем вкладку вставка – </a:t>
            </a:r>
          </a:p>
          <a:p>
            <a:pPr algn="ctr"/>
            <a:r>
              <a:rPr lang="ru-RU" sz="2400" dirty="0" smtClean="0"/>
              <a:t>Диаграмма – </a:t>
            </a:r>
          </a:p>
          <a:p>
            <a:pPr algn="ctr"/>
            <a:r>
              <a:rPr lang="ru-RU" sz="2400" dirty="0" smtClean="0"/>
              <a:t>Точечная диаграмма 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-5" t="16401" r="35825" b="56300"/>
          <a:stretch/>
        </p:blipFill>
        <p:spPr>
          <a:xfrm>
            <a:off x="1095152" y="980728"/>
            <a:ext cx="7824871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402721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2"/>
          <p:cNvSpPr>
            <a:spLocks/>
          </p:cNvSpPr>
          <p:nvPr/>
        </p:nvSpPr>
        <p:spPr bwMode="auto">
          <a:xfrm>
            <a:off x="1116013" y="188913"/>
            <a:ext cx="76327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tx2"/>
                </a:solidFill>
                <a:latin typeface="Calibri" pitchFamily="34" charset="0"/>
              </a:rPr>
              <a:t>Внесение исходных данных</a:t>
            </a:r>
            <a:endParaRPr lang="ru-RU" sz="32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11760" y="3315871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Выделяем диапазон ячеек - Выбираем вкладку вставка – Диаграмма – График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-5" t="16401" r="35825" b="56300"/>
          <a:stretch/>
        </p:blipFill>
        <p:spPr>
          <a:xfrm>
            <a:off x="1095152" y="980728"/>
            <a:ext cx="7824871" cy="18722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-1186" t="17101" r="46849" b="12901"/>
          <a:stretch/>
        </p:blipFill>
        <p:spPr>
          <a:xfrm>
            <a:off x="872224" y="765175"/>
            <a:ext cx="8047799" cy="5831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686580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2"/>
          <p:cNvSpPr>
            <a:spLocks/>
          </p:cNvSpPr>
          <p:nvPr/>
        </p:nvSpPr>
        <p:spPr bwMode="auto">
          <a:xfrm>
            <a:off x="1116013" y="188913"/>
            <a:ext cx="76327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tx2"/>
                </a:solidFill>
                <a:latin typeface="Calibri" pitchFamily="34" charset="0"/>
              </a:rPr>
              <a:t>Внесение исходных данных</a:t>
            </a:r>
            <a:endParaRPr lang="ru-RU" sz="32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3688" y="4737471"/>
            <a:ext cx="57606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Используя данные графика определим коэффициент жесткости пружины по формуле</a:t>
            </a:r>
            <a:endParaRPr lang="en-US" sz="2400" dirty="0" smtClean="0"/>
          </a:p>
          <a:p>
            <a:pPr algn="ctr"/>
            <a:r>
              <a:rPr lang="ru-RU" sz="2400" dirty="0" smtClean="0"/>
              <a:t> </a:t>
            </a:r>
            <a:r>
              <a:rPr lang="en-US" sz="2400" dirty="0" smtClean="0"/>
              <a:t>K= F</a:t>
            </a:r>
            <a:r>
              <a:rPr lang="ru-RU" sz="2400" dirty="0" smtClean="0"/>
              <a:t>упр.</a:t>
            </a:r>
            <a:r>
              <a:rPr lang="en-US" sz="2400" dirty="0" smtClean="0"/>
              <a:t>/l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0181" t="38702" r="54814" b="15489"/>
          <a:stretch/>
        </p:blipFill>
        <p:spPr>
          <a:xfrm>
            <a:off x="2051720" y="843111"/>
            <a:ext cx="5184577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6953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</TotalTime>
  <Words>211</Words>
  <Application>Microsoft Office PowerPoint</Application>
  <PresentationFormat>Экран (4:3)</PresentationFormat>
  <Paragraphs>64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Изучение зависимости коэффициента жесткости пружины от длины растяжения с помощью электронных таблиц</vt:lpstr>
      <vt:lpstr>Ключевые слова</vt:lpstr>
      <vt:lpstr>Условие задачи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 по работе:</vt:lpstr>
    </vt:vector>
  </TitlesOfParts>
  <Company>ФИРО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Босова Людмила Леонидовна</dc:creator>
  <cp:lastModifiedBy>Пользователь Windows</cp:lastModifiedBy>
  <cp:revision>19</cp:revision>
  <dcterms:created xsi:type="dcterms:W3CDTF">2011-09-19T18:11:49Z</dcterms:created>
  <dcterms:modified xsi:type="dcterms:W3CDTF">2023-12-21T13:27:37Z</dcterms:modified>
</cp:coreProperties>
</file>