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6" r:id="rId7"/>
    <p:sldId id="265" r:id="rId8"/>
    <p:sldId id="267" r:id="rId9"/>
    <p:sldId id="287" r:id="rId10"/>
    <p:sldId id="264" r:id="rId11"/>
    <p:sldId id="268" r:id="rId12"/>
    <p:sldId id="269" r:id="rId13"/>
    <p:sldId id="270" r:id="rId14"/>
    <p:sldId id="271" r:id="rId15"/>
    <p:sldId id="275" r:id="rId16"/>
    <p:sldId id="274" r:id="rId17"/>
    <p:sldId id="279" r:id="rId18"/>
    <p:sldId id="278" r:id="rId19"/>
    <p:sldId id="277" r:id="rId20"/>
    <p:sldId id="282" r:id="rId21"/>
    <p:sldId id="281" r:id="rId22"/>
    <p:sldId id="272" r:id="rId23"/>
    <p:sldId id="286" r:id="rId24"/>
    <p:sldId id="285" r:id="rId25"/>
    <p:sldId id="288" r:id="rId26"/>
    <p:sldId id="289" r:id="rId27"/>
    <p:sldId id="284" r:id="rId28"/>
    <p:sldId id="283" r:id="rId29"/>
    <p:sldId id="291" r:id="rId30"/>
    <p:sldId id="290" r:id="rId31"/>
    <p:sldId id="280" r:id="rId32"/>
    <p:sldId id="292" r:id="rId33"/>
    <p:sldId id="293" r:id="rId34"/>
    <p:sldId id="294" r:id="rId35"/>
    <p:sldId id="297" r:id="rId36"/>
    <p:sldId id="295" r:id="rId37"/>
    <p:sldId id="29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8849C6B-F25F-42C4-BC6A-3FF82EB71D52}">
          <p14:sldIdLst>
            <p14:sldId id="256"/>
            <p14:sldId id="257"/>
            <p14:sldId id="261"/>
            <p14:sldId id="262"/>
            <p14:sldId id="263"/>
            <p14:sldId id="266"/>
            <p14:sldId id="265"/>
            <p14:sldId id="267"/>
            <p14:sldId id="287"/>
            <p14:sldId id="264"/>
            <p14:sldId id="268"/>
            <p14:sldId id="269"/>
            <p14:sldId id="270"/>
            <p14:sldId id="271"/>
            <p14:sldId id="275"/>
            <p14:sldId id="274"/>
            <p14:sldId id="279"/>
            <p14:sldId id="278"/>
            <p14:sldId id="277"/>
            <p14:sldId id="282"/>
            <p14:sldId id="281"/>
            <p14:sldId id="272"/>
            <p14:sldId id="286"/>
            <p14:sldId id="285"/>
            <p14:sldId id="288"/>
            <p14:sldId id="289"/>
            <p14:sldId id="284"/>
          </p14:sldIdLst>
        </p14:section>
        <p14:section name="Раздел без заголовка" id="{3EDAA17E-344E-480D-95AC-ED26D6CBAE8D}">
          <p14:sldIdLst>
            <p14:sldId id="283"/>
            <p14:sldId id="291"/>
            <p14:sldId id="290"/>
            <p14:sldId id="280"/>
            <p14:sldId id="292"/>
            <p14:sldId id="293"/>
            <p14:sldId id="294"/>
            <p14:sldId id="297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A49"/>
    <a:srgbClr val="5A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DAD32-024C-425A-A83B-A06BC21AF736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A97EB-07D1-4A5B-B05E-1DC639B35EB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jpg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7772400" cy="439248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ОРГАНИЗАЦИЯ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ОПЫТНО-ЭКСПЕРИМЕНТАЛЬНОЙ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ДЕЯТЕЛЬНОСТИ В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ДОУ.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ЗАНИМАТЕЛЬНЫЕ ОПЫТЫ И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ЭКСПЕРИМЕНТЫ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645024"/>
            <a:ext cx="4643470" cy="1752600"/>
          </a:xfrm>
        </p:spPr>
        <p:txBody>
          <a:bodyPr>
            <a:normAutofit/>
          </a:bodyPr>
          <a:lstStyle/>
          <a:p>
            <a:endParaRPr lang="ru-RU" sz="1800" b="1" dirty="0">
              <a:solidFill>
                <a:srgbClr val="1B2A49"/>
              </a:solidFill>
              <a:latin typeface="Century Gothic" panose="020B0502020202020204" pitchFamily="34" charset="0"/>
            </a:endParaRPr>
          </a:p>
          <a:p>
            <a:pPr algn="l"/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Подготовили: </a:t>
            </a:r>
          </a:p>
          <a:p>
            <a:pPr algn="l"/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	</a:t>
            </a:r>
            <a:r>
              <a:rPr lang="ru-RU" sz="1800" b="1" dirty="0" err="1">
                <a:solidFill>
                  <a:srgbClr val="1B2A49"/>
                </a:solidFill>
                <a:latin typeface="Century Gothic" panose="020B0502020202020204" pitchFamily="34" charset="0"/>
              </a:rPr>
              <a:t>Бардакова</a:t>
            </a:r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 </a:t>
            </a:r>
            <a:r>
              <a:rPr lang="ru-RU" sz="1800" b="1" dirty="0" err="1">
                <a:solidFill>
                  <a:srgbClr val="1B2A49"/>
                </a:solidFill>
                <a:latin typeface="Century Gothic" panose="020B0502020202020204" pitchFamily="34" charset="0"/>
              </a:rPr>
              <a:t>И.Н</a:t>
            </a:r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.,</a:t>
            </a:r>
          </a:p>
          <a:p>
            <a:pPr algn="l"/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	Дмитриева </a:t>
            </a:r>
            <a:r>
              <a:rPr lang="ru-RU" sz="1800" b="1" dirty="0" err="1">
                <a:solidFill>
                  <a:srgbClr val="1B2A49"/>
                </a:solidFill>
                <a:latin typeface="Century Gothic" panose="020B0502020202020204" pitchFamily="34" charset="0"/>
              </a:rPr>
              <a:t>О.В</a:t>
            </a:r>
            <a:r>
              <a:rPr lang="ru-RU" sz="1800" b="1" dirty="0">
                <a:solidFill>
                  <a:srgbClr val="1B2A49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6155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778056"/>
            <a:ext cx="604867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1B2A49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МКДОУ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детский сад «Сказка» № 172</a:t>
            </a:r>
          </a:p>
        </p:txBody>
      </p:sp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738" y="908720"/>
            <a:ext cx="7400948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Структура детского экспериментирования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071168"/>
            <a:ext cx="6900882" cy="495801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600" dirty="0">
              <a:latin typeface="Century Gothic" panose="020B0502020202020204" pitchFamily="34" charset="0"/>
            </a:endParaRPr>
          </a:p>
          <a:p>
            <a:pPr lvl="0"/>
            <a:r>
              <a:rPr lang="ru-RU" sz="2400" dirty="0">
                <a:latin typeface="Century Gothic" panose="020B0502020202020204" pitchFamily="34" charset="0"/>
              </a:rPr>
              <a:t>Выделение и постановка проблемы (выбор темы исследования); </a:t>
            </a:r>
            <a:endParaRPr lang="ru-RU" sz="2400" dirty="0" smtClean="0">
              <a:latin typeface="Century Gothic" panose="020B0502020202020204" pitchFamily="34" charset="0"/>
            </a:endParaRP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Выдвижение </a:t>
            </a:r>
            <a:r>
              <a:rPr lang="ru-RU" sz="2400" dirty="0">
                <a:latin typeface="Century Gothic" panose="020B0502020202020204" pitchFamily="34" charset="0"/>
              </a:rPr>
              <a:t>гипотезы </a:t>
            </a:r>
            <a:r>
              <a:rPr lang="ru-RU" sz="2400" dirty="0" smtClean="0">
                <a:latin typeface="Century Gothic" panose="020B0502020202020204" pitchFamily="34" charset="0"/>
              </a:rPr>
              <a:t>;</a:t>
            </a: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Поиск </a:t>
            </a:r>
            <a:r>
              <a:rPr lang="ru-RU" sz="2400" dirty="0">
                <a:latin typeface="Century Gothic" panose="020B0502020202020204" pitchFamily="34" charset="0"/>
              </a:rPr>
              <a:t>и предложение возможных вариантов </a:t>
            </a:r>
            <a:r>
              <a:rPr lang="ru-RU" sz="2400" dirty="0" smtClean="0">
                <a:latin typeface="Century Gothic" panose="020B0502020202020204" pitchFamily="34" charset="0"/>
              </a:rPr>
              <a:t>решения;</a:t>
            </a: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Сбор материала;</a:t>
            </a:r>
          </a:p>
          <a:p>
            <a:pPr lvl="0"/>
            <a:r>
              <a:rPr lang="ru-RU" sz="2400" dirty="0" smtClean="0">
                <a:latin typeface="Century Gothic" panose="020B0502020202020204" pitchFamily="34" charset="0"/>
              </a:rPr>
              <a:t>Обобщение </a:t>
            </a:r>
            <a:r>
              <a:rPr lang="ru-RU" sz="2400" dirty="0">
                <a:latin typeface="Century Gothic" panose="020B0502020202020204" pitchFamily="34" charset="0"/>
              </a:rPr>
              <a:t>полученных данных.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186634" cy="1143000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Экспериментирование начинают  со второй группы раннего возраста (2-3 года)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1307" y="1758849"/>
            <a:ext cx="7831235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Century Gothic" panose="020B0502020202020204" pitchFamily="34" charset="0"/>
              </a:rPr>
              <a:t>     	Дети принимают участие в совместных с воспитателем опытнических действиях. Пока они представляют собой простейшие исследования, которые помогают малышам обследовать предметы, отмечая их цвет, форму, величину.</a:t>
            </a:r>
          </a:p>
          <a:p>
            <a:pPr>
              <a:buNone/>
            </a:pPr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394" y="3411048"/>
            <a:ext cx="3130442" cy="234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411048"/>
            <a:ext cx="3130437" cy="2340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59884"/>
            <a:ext cx="7186634" cy="796908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В младшем дошкольном возрасте(3-4 года):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313" y="1577392"/>
            <a:ext cx="7789119" cy="19259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Century Gothic" panose="020B0502020202020204" pitchFamily="34" charset="0"/>
              </a:rPr>
              <a:t>     	Совместно с педагогом, дети учатся проводить эксперименты на примере сенсорных эталонов. Знакомятся со свойствами различных материалов: бумаги, дерева, пластмассы, ткани и объектов неживой природы: воды, солнечных лучей, льда, снега.</a:t>
            </a:r>
          </a:p>
          <a:p>
            <a:endParaRPr lang="ru-RU" sz="2000" dirty="0">
              <a:latin typeface="Century Gothic" panose="020B0502020202020204" pitchFamily="34" charset="0"/>
            </a:endParaRPr>
          </a:p>
          <a:p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50" y="3284984"/>
            <a:ext cx="3116753" cy="23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84984"/>
            <a:ext cx="3120990" cy="2340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855" y="764704"/>
            <a:ext cx="7186634" cy="796908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Экспериментирование в средней группе: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7068"/>
            <a:ext cx="764319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Century Gothic" panose="020B0502020202020204" pitchFamily="34" charset="0"/>
              </a:rPr>
              <a:t>     	Цель – сформировать умение самостоятельно получать сведения о новом объекте. Дети знакомятся с переходом  тел из одного состояния в другое (вода –лёд), исследуются объекты неживой природы: песок, глина, вода, воздух, камни. Проводятся эксперименты по выяснению причин отдельных явлений и т.д.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489" y="3532984"/>
            <a:ext cx="3360000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84" y="3532984"/>
            <a:ext cx="3360000" cy="2520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0144" y="908720"/>
            <a:ext cx="7258072" cy="725470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Старший дошкольный возраст (5-7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4537"/>
            <a:ext cx="7920880" cy="51260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Century Gothic" panose="020B0502020202020204" pitchFamily="34" charset="0"/>
              </a:rPr>
              <a:t>     	Стимуляция детей на самостоятельное проведение экспериментальных действий и выбора оптимального способа их осуществления. Необходимо стимулировать детей к самостоятельному анализу результата опытов, стремление делать выводы, составлять развернутый рассказ об увиденном.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96" y="3609008"/>
            <a:ext cx="2976000" cy="223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40" y="3609008"/>
            <a:ext cx="2976000" cy="2232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052736"/>
            <a:ext cx="71287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Занимательные опыты и эксперименты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658417"/>
            <a:ext cx="5643360" cy="423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88804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836712"/>
            <a:ext cx="71287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1. Лимонный вулкан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Задачи: </a:t>
            </a:r>
            <a:r>
              <a:rPr lang="ru-RU" sz="2000" dirty="0">
                <a:latin typeface="Century Gothic" panose="020B0502020202020204" pitchFamily="34" charset="0"/>
              </a:rPr>
              <a:t>выявить, что лимонный сок содержит лимонную кислоту, которая при смешивании с пищевой содой выделяет углекислый газ и цитрат натрия, что заставляет жидкость шипеть и пузыриться.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Материалы: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пищевая сода, лимонная кислота, жидкость для мытья посуды, гуашь, вода, стаканчики, ложечка, тарелочка.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Ход: </a:t>
            </a:r>
            <a:r>
              <a:rPr lang="ru-RU" sz="2000" dirty="0">
                <a:latin typeface="Century Gothic" panose="020B0502020202020204" pitchFamily="34" charset="0"/>
              </a:rPr>
              <a:t>в стакан с водой добавляем гуашь и жидкость для мытья посуду, в другом стаканчике смешиваем соду и лимонную кислоту, перемешиваем, вливаем в эту смесь жидкость, полученную ранее и наблюдаем за действием.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Вывод: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действительно, при взаимодействии кислоты и соды появляется большое количество пузырьков-углекислого газа.</a:t>
            </a: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09196065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72549"/>
            <a:ext cx="3276244" cy="4368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3360000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429000"/>
            <a:ext cx="3359212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3338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836712"/>
            <a:ext cx="71287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2. Шагающая вода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Задача</a:t>
            </a:r>
            <a:r>
              <a:rPr lang="ru-RU" sz="2000" b="1" dirty="0">
                <a:latin typeface="Century Gothic" panose="020B0502020202020204" pitchFamily="34" charset="0"/>
              </a:rPr>
              <a:t>: </a:t>
            </a:r>
            <a:r>
              <a:rPr lang="ru-RU" sz="2000" dirty="0">
                <a:latin typeface="Century Gothic" panose="020B0502020202020204" pitchFamily="34" charset="0"/>
              </a:rPr>
              <a:t>сформировать у детей интерес к новым познаниям физических явлений.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Материалы: </a:t>
            </a:r>
            <a:r>
              <a:rPr lang="ru-RU" sz="2000" dirty="0">
                <a:latin typeface="Century Gothic" panose="020B0502020202020204" pitchFamily="34" charset="0"/>
              </a:rPr>
              <a:t>7 прозрачных стаканчиков, вода, бумажные полотенца, гуашь.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Ход: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наливаем в стаканчики воду. В первый стакан добавляем красный цвет, в третий желтый, в пятый синий, в седьмой красный, бумажные полотенца складываем вдоль так, чтобы получилось 6 трубочек, складываем пополам. Трубочки ставим одним концом в один стакан, а другой – в соседний, результат получается на следующий день.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Вывод: </a:t>
            </a:r>
            <a:r>
              <a:rPr lang="ru-RU" sz="2000" dirty="0">
                <a:latin typeface="Century Gothic" panose="020B0502020202020204" pitchFamily="34" charset="0"/>
              </a:rPr>
              <a:t>бумажные полотенце имеет неплотную структуру, поэтому мы можем наблюдать такое природное явление как капиллярный эффект – подъём воды снизу-вверх вопреки силе тяжести.</a:t>
            </a: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4521934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7" y="3538712"/>
            <a:ext cx="3360000" cy="25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38712"/>
            <a:ext cx="3360000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51280"/>
            <a:ext cx="3360000" cy="25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51280"/>
            <a:ext cx="3371237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35160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yunyj-issledovat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717032"/>
            <a:ext cx="5100606" cy="18002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80728"/>
            <a:ext cx="7186634" cy="3168352"/>
          </a:xfrm>
        </p:spPr>
        <p:txBody>
          <a:bodyPr/>
          <a:lstStyle/>
          <a:p>
            <a:pPr>
              <a:buNone/>
            </a:pPr>
            <a:r>
              <a:rPr lang="ru-RU" sz="2800" dirty="0"/>
              <a:t>«</a:t>
            </a:r>
            <a:r>
              <a:rPr lang="ru-RU" sz="2400" dirty="0">
                <a:latin typeface="Century Gothic" panose="020B0502020202020204" pitchFamily="34" charset="0"/>
              </a:rPr>
              <a:t>Люди, научившиеся…наблюдениям и опытам, приобретают способность сами ставить вопросы и получать на них фактические ответы, оказываясь на более высоком умственном и нравственном уровне в сравнении с теми, кто такой школы не прошёл».</a:t>
            </a:r>
          </a:p>
          <a:p>
            <a:pPr>
              <a:buNone/>
            </a:pPr>
            <a:r>
              <a:rPr lang="ru-RU" sz="2400" dirty="0">
                <a:latin typeface="Century Gothic" panose="020B0502020202020204" pitchFamily="34" charset="0"/>
              </a:rPr>
              <a:t>                                              К.Е. Тимирязев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80728"/>
            <a:ext cx="71287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3. Дрессировка спичек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Задача: </a:t>
            </a:r>
            <a:r>
              <a:rPr lang="ru-RU" sz="2000" dirty="0">
                <a:latin typeface="Century Gothic" panose="020B0502020202020204" pitchFamily="34" charset="0"/>
              </a:rPr>
              <a:t>выявить способность кускового сахара впитывать в себя воду; а у мыла способность образовывать пятно, которое отодвигает предметы в стороны.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Материалы</a:t>
            </a:r>
            <a:r>
              <a:rPr lang="ru-RU" sz="2000" b="1" dirty="0">
                <a:latin typeface="Century Gothic" panose="020B0502020202020204" pitchFamily="34" charset="0"/>
              </a:rPr>
              <a:t>:</a:t>
            </a:r>
            <a:r>
              <a:rPr lang="ru-RU" sz="2000" dirty="0">
                <a:latin typeface="Century Gothic" panose="020B0502020202020204" pitchFamily="34" charset="0"/>
              </a:rPr>
              <a:t> спички, миска, вода, сахар – рафинад, жидкое мыло.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Ход: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налить в миску воду и положить в неё несколько спичек, далее положить в центр миски кусок сахара. Спички притянутся к центру, добавляем в воду каплю жидкого мыла. спички «разбегутся» к краям миски.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Вывод: </a:t>
            </a:r>
            <a:r>
              <a:rPr lang="ru-RU" sz="2000" dirty="0">
                <a:latin typeface="Century Gothic" panose="020B0502020202020204" pitchFamily="34" charset="0"/>
              </a:rPr>
              <a:t>когда мы кладём сахар, он начинает впитывать воду, создавая тем самым движение к центру. А мыло, наоборот, растекается воде и увлекает за собой спички.</a:t>
            </a: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49781784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3501008"/>
            <a:ext cx="3371237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9008"/>
            <a:ext cx="3371237" cy="25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99848"/>
            <a:ext cx="3371237" cy="25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836712"/>
            <a:ext cx="3371237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6581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980728"/>
            <a:ext cx="7128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4. Выращивание плесени на продуктах 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     </a:t>
            </a:r>
            <a:r>
              <a:rPr lang="ru-RU" sz="2000" dirty="0" smtClean="0">
                <a:latin typeface="Century Gothic" panose="020B0502020202020204" pitchFamily="34" charset="0"/>
              </a:rPr>
              <a:t>                                 (</a:t>
            </a:r>
            <a:r>
              <a:rPr lang="ru-RU" sz="2000" dirty="0">
                <a:latin typeface="Century Gothic" panose="020B0502020202020204" pitchFamily="34" charset="0"/>
              </a:rPr>
              <a:t>хлеб, лимон, сыр, яблоко)</a:t>
            </a: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 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Задачи: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выявить, что для роста мельчайших живых организмов(грибков) нужны определенные условия.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Материалы:</a:t>
            </a:r>
            <a:r>
              <a:rPr lang="ru-RU" sz="2000" dirty="0">
                <a:latin typeface="Century Gothic" panose="020B0502020202020204" pitchFamily="34" charset="0"/>
              </a:rPr>
              <a:t> продукты, тарелочки, полиэтиленовый пакет, лупа.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Ход:</a:t>
            </a:r>
            <a:r>
              <a:rPr lang="ru-RU" sz="2000" dirty="0">
                <a:latin typeface="Century Gothic" panose="020B0502020202020204" pitchFamily="34" charset="0"/>
              </a:rPr>
              <a:t> дети помещают продукты в различные условия: в пакет в теплое место, в пакет в холодное место, без пакета. наблюдение в течении нескольких дней.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Замечают:</a:t>
            </a:r>
            <a:r>
              <a:rPr lang="ru-RU" sz="2000" b="1" dirty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во влажных теплых условиях появляется плесень, в холодном и сухом- плесень не образуется.</a:t>
            </a:r>
          </a:p>
          <a:p>
            <a:pPr algn="just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Вывод: </a:t>
            </a:r>
            <a:r>
              <a:rPr lang="ru-RU" sz="2000" dirty="0">
                <a:latin typeface="Century Gothic" panose="020B0502020202020204" pitchFamily="34" charset="0"/>
              </a:rPr>
              <a:t>продукты нужно хранить в холодильнике, можно посушить.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500432"/>
            <a:ext cx="2400000" cy="18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599628"/>
            <a:ext cx="24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9" y="2599628"/>
            <a:ext cx="2400000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4604" y="3855304"/>
            <a:ext cx="2640000" cy="19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9" y="4500432"/>
            <a:ext cx="2400000" cy="18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692696"/>
            <a:ext cx="2400000" cy="18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9" y="692696"/>
            <a:ext cx="2400000" cy="180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4604" y="1119000"/>
            <a:ext cx="26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1986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08720"/>
            <a:ext cx="71287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           5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. Опыты со снегом 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льдом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Задачи: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выявить, что снег и лёд меняет свойства в зависимости от температурных условий.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Материалы: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снег, лёд, таз(большой), горячая вода, холодная вода, тарелочки, лупа.</a:t>
            </a:r>
          </a:p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Ход: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занести снег в помещение. Из поддающего снега слепили снеговика. Брали снег в руки, наблюдая как он быстро таял на ладошке. Снеговика опрыскивали сначала холодной водой – снег становился плотнее. Потом горячей водой, вследствие чего он растаял. В процессе таяние снега обнаружили загрязнения воды. Сравнили лёд со снегом, укутывали стакан со льдом в шарфик, сравнивая где быстрее происходит таяние льдинок.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Вывод: </a:t>
            </a:r>
            <a:r>
              <a:rPr lang="ru-RU" sz="2000" dirty="0">
                <a:latin typeface="Century Gothic" panose="020B0502020202020204" pitchFamily="34" charset="0"/>
              </a:rPr>
              <a:t>в тепле снег тает, ложась на частицы пыли, грязи, выхлопов из окружающей среды.</a:t>
            </a:r>
          </a:p>
          <a:p>
            <a:pPr algn="just"/>
            <a:r>
              <a:rPr lang="ru-RU" sz="2000" dirty="0">
                <a:latin typeface="Century Gothic" panose="020B0502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38054700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12" y="692696"/>
            <a:ext cx="3360000" cy="25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12" y="3479576"/>
            <a:ext cx="3360000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40" y="3479576"/>
            <a:ext cx="3360000" cy="25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0136"/>
            <a:ext cx="336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0518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95" y="908720"/>
            <a:ext cx="3216000" cy="241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6955" y="1313765"/>
            <a:ext cx="3240360" cy="2430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76" y="3717032"/>
            <a:ext cx="3168000" cy="237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2" y="3573016"/>
            <a:ext cx="3226083" cy="24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0197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764704"/>
            <a:ext cx="712879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«Групповые уголки экспериментирования в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МКДОУ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д/с №172 «Сказка»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564904"/>
            <a:ext cx="4522866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1130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37" y="3966716"/>
            <a:ext cx="2892414" cy="216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6115" y="636590"/>
            <a:ext cx="7676091" cy="76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голок экспериментирования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группе  раннего возраста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94" y="2530626"/>
            <a:ext cx="2789871" cy="20858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03" y="3571876"/>
            <a:ext cx="3370535" cy="25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407" y="1491486"/>
            <a:ext cx="2554259" cy="190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5" y="660400"/>
            <a:ext cx="336860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2846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692697"/>
            <a:ext cx="727280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Уголок экспериментирования в группе  младшего дошкольного возраста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077072"/>
            <a:ext cx="2889632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14872"/>
            <a:ext cx="3082276" cy="230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077072"/>
            <a:ext cx="2889632" cy="21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44" y="1189972"/>
            <a:ext cx="3756520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47389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7787208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>
                <a:latin typeface="Century Gothic" panose="020B0502020202020204" pitchFamily="34" charset="0"/>
              </a:rPr>
              <a:t>        Эксперимент – научно –исследовательская работа с заранее совершенно неопределенным и неизвестным результатом. В системе образования под понятие эксперимент объединяют «поиск», «поисковую работу», «опыт», «опытно-экспериментальную работу» - все они подразумевают экспериментальную деятельность.</a:t>
            </a:r>
          </a:p>
          <a:p>
            <a:pPr>
              <a:buNone/>
            </a:pPr>
            <a:endParaRPr lang="ru-RU" sz="2400" dirty="0">
              <a:latin typeface="Century Gothic" panose="020B0502020202020204" pitchFamily="34" charset="0"/>
            </a:endParaRPr>
          </a:p>
          <a:p>
            <a:pPr>
              <a:buNone/>
            </a:pPr>
            <a:endParaRPr lang="ru-RU" sz="2400" dirty="0">
              <a:latin typeface="Century Gothic" panose="020B0502020202020204" pitchFamily="34" charset="0"/>
            </a:endParaRPr>
          </a:p>
        </p:txBody>
      </p:sp>
      <p:pic>
        <p:nvPicPr>
          <p:cNvPr id="5" name="Рисунок 4" descr="kid-pho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34" y="4077072"/>
            <a:ext cx="7215238" cy="1643074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692696"/>
            <a:ext cx="712879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Уголок экспериментирования в среднем дошкольном возрасте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787" y="1446748"/>
            <a:ext cx="1614671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46748"/>
            <a:ext cx="2889028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2129033" cy="284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128" y="3703888"/>
            <a:ext cx="3370528" cy="25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981" y="3681048"/>
            <a:ext cx="3370533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79943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3568" y="764704"/>
            <a:ext cx="72728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Уголок экспериментирования в старшей дошкольном возрасте группа «Колобок»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algn="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  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68" y="1462594"/>
            <a:ext cx="2889028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19637"/>
            <a:ext cx="2889028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53" y="3620374"/>
            <a:ext cx="3514867" cy="2627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113" y="1462594"/>
            <a:ext cx="2889028" cy="21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888" y="3616858"/>
            <a:ext cx="3489488" cy="2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08801"/>
      </p:ext>
    </p:extLst>
  </p:cSld>
  <p:clrMapOvr>
    <a:masterClrMapping/>
  </p:clrMapOvr>
  <p:transition>
    <p:wheel spokes="2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712879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Уголок экспериментирования в подготовительной к школе группе «Красная шапочка»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51344"/>
            <a:ext cx="2995595" cy="4005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323" y="4077072"/>
            <a:ext cx="2889028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278" y="2636912"/>
            <a:ext cx="2889028" cy="21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738" y="1378017"/>
            <a:ext cx="289161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03433"/>
      </p:ext>
    </p:extLst>
  </p:cSld>
  <p:clrMapOvr>
    <a:masterClrMapping/>
  </p:clrMapOvr>
  <p:transition>
    <p:wheel spokes="2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692696"/>
            <a:ext cx="7128792" cy="76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Уголок экспериментирования в группе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«Белоснежка» старшего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дошкольного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388" y="1460342"/>
            <a:ext cx="2889028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49196"/>
            <a:ext cx="3240360" cy="24226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998176"/>
            <a:ext cx="2889028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93149"/>
            <a:ext cx="2407523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97" y="2227988"/>
            <a:ext cx="288902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21353"/>
      </p:ext>
    </p:extLst>
  </p:cSld>
  <p:clrMapOvr>
    <a:masterClrMapping/>
  </p:clrMapOvr>
  <p:transition>
    <p:wheel spokes="2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3690689" cy="27593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064" y="764704"/>
            <a:ext cx="3370528" cy="25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603546"/>
            <a:ext cx="3370532" cy="25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603546"/>
            <a:ext cx="3370532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55833"/>
      </p:ext>
    </p:extLst>
  </p:cSld>
  <p:clrMapOvr>
    <a:masterClrMapping/>
  </p:clrMapOvr>
  <p:transition>
    <p:wheel spokes="2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124744"/>
            <a:ext cx="7128792" cy="430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</a:t>
            </a:r>
            <a:r>
              <a:rPr lang="ru-RU" sz="20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годы самые важные и как они пройдут, зависит от родителей и педагогов.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Анализируя </a:t>
            </a: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вышесказанное можно сделать вывод, о том, что специально организованная исследовательская деятельность позволяет воспитанникам самим добывать информацию об изучаемых объектах или явлениях, а педагогу сделать процесс обучения максимально эффективным и более полно удовлетворяющим естественную любознательность дошкольников, развивая их познавательную активность.</a:t>
            </a:r>
            <a:endParaRPr lang="ru-RU" sz="2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716416"/>
      </p:ext>
    </p:extLst>
  </p:cSld>
  <p:clrMapOvr>
    <a:masterClrMapping/>
  </p:clrMapOvr>
  <p:transition>
    <p:wheel spokes="2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412776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Китайская пословица гласит: </a:t>
            </a: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r"/>
            <a:r>
              <a:rPr lang="ru-RU" sz="44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«</a:t>
            </a:r>
            <a:r>
              <a:rPr lang="ru-RU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Расскажи — и я забуду, </a:t>
            </a:r>
            <a:endParaRPr lang="ru-RU" sz="4400" b="1" dirty="0" smtClean="0">
              <a:solidFill>
                <a:srgbClr val="C0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ru-RU" sz="44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покажи </a:t>
            </a:r>
            <a:r>
              <a:rPr lang="ru-RU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— и я запомню, </a:t>
            </a:r>
            <a:endParaRPr lang="ru-RU" sz="4400" b="1" dirty="0" smtClean="0">
              <a:solidFill>
                <a:srgbClr val="C0000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ru-RU" sz="44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дай </a:t>
            </a:r>
            <a:r>
              <a:rPr lang="ru-RU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попробовать — и я пойму</a:t>
            </a:r>
            <a:r>
              <a:rPr lang="ru-RU" sz="44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».</a:t>
            </a:r>
          </a:p>
          <a:p>
            <a:pPr algn="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  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857107"/>
      </p:ext>
    </p:extLst>
  </p:cSld>
  <p:clrMapOvr>
    <a:masterClrMapping/>
  </p:clrMapOvr>
  <p:transition>
    <p:wheel spokes="2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12776"/>
            <a:ext cx="56641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17961152"/>
      </p:ext>
    </p:extLst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Цели экспериментирования: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84784"/>
            <a:ext cx="7787208" cy="4806866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Century Gothic" panose="020B0502020202020204" pitchFamily="34" charset="0"/>
              </a:rPr>
              <a:t>Поддерживать </a:t>
            </a:r>
            <a:r>
              <a:rPr lang="ru-RU" sz="1800" dirty="0">
                <a:latin typeface="Century Gothic" panose="020B0502020202020204" pitchFamily="34" charset="0"/>
              </a:rPr>
              <a:t>интерес дошкольников к окружающей среде, удовлетворять детскую любознательность.</a:t>
            </a:r>
          </a:p>
          <a:p>
            <a:pPr lvl="0"/>
            <a:r>
              <a:rPr lang="ru-RU" sz="1800" dirty="0">
                <a:latin typeface="Century Gothic" panose="020B0502020202020204" pitchFamily="34" charset="0"/>
              </a:rPr>
              <a:t>Развивать у детей познавательные способности (анализ, синтез, классификация, сравнение, обобщение);</a:t>
            </a:r>
          </a:p>
          <a:p>
            <a:pPr lvl="0"/>
            <a:r>
              <a:rPr lang="ru-RU" sz="1800" dirty="0">
                <a:latin typeface="Century Gothic" panose="020B0502020202020204" pitchFamily="34" charset="0"/>
              </a:rPr>
              <a:t>Развивать мышление, речь – суждение в процессе познавательно – исследовательской деятельности: в выдвижении предположений, отборе способов проверки, достижении результата, их интерпретации и применении в деятельности.</a:t>
            </a:r>
          </a:p>
          <a:p>
            <a:pPr lvl="0"/>
            <a:r>
              <a:rPr lang="ru-RU" sz="1800" dirty="0">
                <a:latin typeface="Century Gothic" panose="020B0502020202020204" pitchFamily="34" charset="0"/>
              </a:rPr>
              <a:t>Продолжать воспитывать стремление сохранять и оберегать природный мир, видеть его красоту, следовать доступным экологическим правилам в деятельности и поведении.</a:t>
            </a:r>
          </a:p>
          <a:p>
            <a:pPr lvl="0"/>
            <a:r>
              <a:rPr lang="ru-RU" sz="1800" dirty="0">
                <a:latin typeface="Century Gothic" panose="020B0502020202020204" pitchFamily="34" charset="0"/>
              </a:rPr>
              <a:t>Формировать опыт выполнения правил техники безопасности при проведении опытов и экспериментов</a:t>
            </a:r>
            <a:r>
              <a:rPr lang="ru-RU" sz="1800" dirty="0" smtClean="0">
                <a:latin typeface="Century Gothic" panose="020B0502020202020204" pitchFamily="34" charset="0"/>
              </a:rPr>
              <a:t>.</a:t>
            </a:r>
            <a:endParaRPr lang="ru-RU" sz="1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962" y="960008"/>
            <a:ext cx="6301934" cy="868346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В процессе экспериментирования дети учатся: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6972320" cy="4983179"/>
          </a:xfrm>
        </p:spPr>
        <p:txBody>
          <a:bodyPr/>
          <a:lstStyle/>
          <a:p>
            <a:r>
              <a:rPr lang="ru-RU" sz="1800" dirty="0">
                <a:latin typeface="Century Gothic" panose="020B0502020202020204" pitchFamily="34" charset="0"/>
              </a:rPr>
              <a:t> Видеть и выделять проблему;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Принимать и ставить цели;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Решать проблемы;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Анализировать объект и явления;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Выделять существенные </a:t>
            </a:r>
          </a:p>
          <a:p>
            <a:pPr marL="0" indent="0">
              <a:buNone/>
            </a:pPr>
            <a:r>
              <a:rPr lang="ru-RU" sz="1800" dirty="0" smtClean="0">
                <a:latin typeface="Century Gothic" panose="020B0502020202020204" pitchFamily="34" charset="0"/>
              </a:rPr>
              <a:t> признаки </a:t>
            </a:r>
            <a:r>
              <a:rPr lang="ru-RU" sz="1800" dirty="0">
                <a:latin typeface="Century Gothic" panose="020B0502020202020204" pitchFamily="34" charset="0"/>
              </a:rPr>
              <a:t>и связи;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Отбирать средства и материалы</a:t>
            </a:r>
          </a:p>
          <a:p>
            <a:pPr marL="0" indent="0">
              <a:buNone/>
            </a:pPr>
            <a:r>
              <a:rPr lang="ru-RU" sz="1800" dirty="0">
                <a:latin typeface="Century Gothic" panose="020B0502020202020204" pitchFamily="34" charset="0"/>
              </a:rPr>
              <a:t> </a:t>
            </a:r>
            <a:r>
              <a:rPr lang="ru-RU" sz="1800" dirty="0" smtClean="0">
                <a:latin typeface="Century Gothic" panose="020B0502020202020204" pitchFamily="34" charset="0"/>
              </a:rPr>
              <a:t>для </a:t>
            </a:r>
            <a:r>
              <a:rPr lang="ru-RU" sz="1800" dirty="0">
                <a:latin typeface="Century Gothic" panose="020B0502020202020204" pitchFamily="34" charset="0"/>
              </a:rPr>
              <a:t>самостоятельной деятельности;</a:t>
            </a:r>
          </a:p>
          <a:p>
            <a:r>
              <a:rPr lang="ru-RU" sz="1800" dirty="0" smtClean="0">
                <a:latin typeface="Century Gothic" panose="020B0502020202020204" pitchFamily="34" charset="0"/>
              </a:rPr>
              <a:t> </a:t>
            </a:r>
            <a:r>
              <a:rPr lang="ru-RU" sz="1800" dirty="0">
                <a:latin typeface="Century Gothic" panose="020B0502020202020204" pitchFamily="34" charset="0"/>
              </a:rPr>
              <a:t>Осуществлять эксперимент;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Выдвигать гипотезы, предложения;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Делать выводы.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3" b="11962"/>
          <a:stretch/>
        </p:blipFill>
        <p:spPr>
          <a:xfrm>
            <a:off x="5436096" y="2896253"/>
            <a:ext cx="2771216" cy="2448272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Направления: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40770" y="1412776"/>
            <a:ext cx="7115196" cy="484030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живая природа: </a:t>
            </a:r>
            <a:r>
              <a:rPr lang="ru-RU" sz="2000" dirty="0">
                <a:latin typeface="Century Gothic" panose="020B0502020202020204" pitchFamily="34" charset="0"/>
              </a:rPr>
              <a:t>характерные особенности сезонов разных природно-климатических зон, многообразие живых организмов и их приспособленность к окружающей среде. 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неживая природа: </a:t>
            </a:r>
            <a:r>
              <a:rPr lang="ru-RU" sz="2000" dirty="0">
                <a:latin typeface="Century Gothic" panose="020B0502020202020204" pitchFamily="34" charset="0"/>
              </a:rPr>
              <a:t>воздух, почва, вода, магниты, звук, свет. </a:t>
            </a:r>
            <a:endParaRPr lang="ru-RU" sz="2000" dirty="0" smtClean="0">
              <a:latin typeface="Century Gothic" panose="020B0502020202020204" pitchFamily="34" charset="0"/>
            </a:endParaRPr>
          </a:p>
          <a:p>
            <a:endParaRPr lang="ru-RU" sz="2000" dirty="0" smtClean="0">
              <a:latin typeface="Century Gothic" panose="020B0502020202020204" pitchFamily="34" charset="0"/>
            </a:endParaRPr>
          </a:p>
          <a:p>
            <a:endParaRPr lang="ru-RU" sz="2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701" r="3539" b="1701"/>
          <a:stretch/>
        </p:blipFill>
        <p:spPr>
          <a:xfrm>
            <a:off x="5220072" y="3170963"/>
            <a:ext cx="2976592" cy="25593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40770" y="3356992"/>
            <a:ext cx="3820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физические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явления </a:t>
            </a:r>
            <a:r>
              <a:rPr lang="ru-RU" sz="2000" dirty="0">
                <a:latin typeface="Century Gothic" panose="020B0502020202020204" pitchFamily="34" charset="0"/>
              </a:rPr>
              <a:t>(свет, его свойства и </a:t>
            </a:r>
            <a:r>
              <a:rPr lang="ru-RU" sz="2000" dirty="0" smtClean="0">
                <a:latin typeface="Century Gothic" panose="020B0502020202020204" pitchFamily="34" charset="0"/>
              </a:rPr>
              <a:t>признаки).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человек:</a:t>
            </a:r>
            <a:r>
              <a:rPr lang="ru-RU" sz="2000" dirty="0" err="1" smtClean="0">
                <a:latin typeface="Century Gothic" panose="020B0502020202020204" pitchFamily="34" charset="0"/>
              </a:rPr>
              <a:t>функционирование</a:t>
            </a:r>
            <a:r>
              <a:rPr lang="ru-RU" sz="20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организма, </a:t>
            </a:r>
            <a:endParaRPr lang="ru-RU" sz="20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entury Gothic" panose="020B0502020202020204" pitchFamily="34" charset="0"/>
              </a:rPr>
              <a:t>рукотворный </a:t>
            </a:r>
            <a:r>
              <a:rPr lang="ru-RU" sz="2000" dirty="0">
                <a:latin typeface="Century Gothic" panose="020B0502020202020204" pitchFamily="34" charset="0"/>
              </a:rPr>
              <a:t>мир, материалы и их свойства.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829444" cy="93978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Алгоритм подготовки эксперимента: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4766" y="1412776"/>
            <a:ext cx="7643192" cy="4983179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Century Gothic" panose="020B0502020202020204" pitchFamily="34" charset="0"/>
              </a:rPr>
              <a:t>Выбор объекта исследования;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Предварительная работа (экскурсии, наблюдения, беседы); 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Определение типа, вида и тематики эксперимента;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Выбор цели, задач работы с детьми;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Предварительная исследовательская работа (в мини-лаборатории или в центре науки);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Выбор и подготовка пособий и оборудования с учётом сезона, возраста детей, изучаемой темы;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Обобщение результатов наблюдений в различных формах (дневники наблюдений, фотографии, рисунки и пр.);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Прогнозирование результата;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Закрепление последовательности действий;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Закрепление правил безопасности.</a:t>
            </a:r>
          </a:p>
          <a:p>
            <a:endParaRPr lang="ru-RU" sz="1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952811"/>
            <a:ext cx="6543692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Методы экспериментирования: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1890" y="1988840"/>
            <a:ext cx="7499176" cy="5268931"/>
          </a:xfrm>
        </p:spPr>
        <p:txBody>
          <a:bodyPr>
            <a:normAutofit/>
          </a:bodyPr>
          <a:lstStyle/>
          <a:p>
            <a:pPr algn="just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Демонстрационный метод</a:t>
            </a:r>
            <a:r>
              <a:rPr lang="ru-RU" sz="26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проводит воспитатель, а дети следят за его выполнением. Эти эксперименты проводятся тогда, когда исследуемый объект существует в единственном экземпляре, когда он не может быть дан в руки детей или он представляет для детей определённую опасность (например, при использовании горящей свечи). </a:t>
            </a:r>
          </a:p>
          <a:p>
            <a:pPr algn="just"/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Фронтальный метод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–</a:t>
            </a:r>
            <a:r>
              <a:rPr lang="ru-RU" sz="2400" b="1" dirty="0">
                <a:latin typeface="Century Gothic" panose="020B0502020202020204" pitchFamily="34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</a:rPr>
              <a:t>это, когда эксперимент проводят сами дети.</a:t>
            </a:r>
          </a:p>
          <a:p>
            <a:pPr>
              <a:buNone/>
            </a:pPr>
            <a:endParaRPr lang="ru-RU" sz="2600" dirty="0">
              <a:latin typeface="Century Gothic" panose="020B0502020202020204" pitchFamily="34" charset="0"/>
            </a:endParaRPr>
          </a:p>
          <a:p>
            <a:endParaRPr lang="ru-RU" sz="1800" dirty="0">
              <a:latin typeface="Century Gothic" panose="020B0502020202020204" pitchFamily="34" charset="0"/>
            </a:endParaRPr>
          </a:p>
          <a:p>
            <a:pPr>
              <a:buNone/>
            </a:pPr>
            <a:endParaRPr lang="ru-RU" sz="1800" dirty="0">
              <a:latin typeface="Century Gothic" panose="020B0502020202020204" pitchFamily="34" charset="0"/>
            </a:endParaRPr>
          </a:p>
          <a:p>
            <a:endParaRPr lang="ru-RU" sz="1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2150"/>
            <a:ext cx="6543692" cy="58259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Классификация экспериментов: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7499176" cy="5268931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Century Gothic" panose="020B0502020202020204" pitchFamily="34" charset="0"/>
              </a:rPr>
              <a:t>По продолжительности : кратковременные (5-15 минут), длительные (свыше 15 минут);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характеру включения в </a:t>
            </a:r>
            <a:r>
              <a:rPr lang="ru-RU" sz="1800" dirty="0" err="1">
                <a:latin typeface="Century Gothic" panose="020B0502020202020204" pitchFamily="34" charset="0"/>
              </a:rPr>
              <a:t>пед</a:t>
            </a:r>
            <a:r>
              <a:rPr lang="ru-RU" sz="1800" dirty="0">
                <a:latin typeface="Century Gothic" panose="020B0502020202020204" pitchFamily="34" charset="0"/>
              </a:rPr>
              <a:t>. процесс: систематические и эпизодические;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месту проведения: в группе, на участке и </a:t>
            </a:r>
            <a:r>
              <a:rPr lang="ru-RU" sz="1800" dirty="0" err="1">
                <a:latin typeface="Century Gothic" panose="020B0502020202020204" pitchFamily="34" charset="0"/>
              </a:rPr>
              <a:t>др</a:t>
            </a:r>
            <a:r>
              <a:rPr lang="ru-RU" sz="1800" dirty="0">
                <a:latin typeface="Century Gothic" panose="020B0502020202020204" pitchFamily="34" charset="0"/>
              </a:rPr>
              <a:t>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месту в цикле: первичные, повторные, заключительные, итоговые;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способу применения: демонстрационные (проводит воспитатель) и фронтальные;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характеру мыслительных операций: констатирующие, сравнительные, обобщающие;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По характеру познавательной деятельности: иллюстративный (эксперимент подтверждает знакомые факты), поисковый (не знают заранее результата);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А также: индивидуальные и групповые, однократные и циклические.</a:t>
            </a:r>
          </a:p>
          <a:p>
            <a:pPr>
              <a:buNone/>
            </a:pPr>
            <a:endParaRPr lang="ru-RU" sz="1800" dirty="0">
              <a:latin typeface="Century Gothic" panose="020B0502020202020204" pitchFamily="34" charset="0"/>
            </a:endParaRPr>
          </a:p>
          <a:p>
            <a:endParaRPr lang="ru-RU" sz="1800" dirty="0">
              <a:latin typeface="Century Gothic" panose="020B0502020202020204" pitchFamily="34" charset="0"/>
            </a:endParaRPr>
          </a:p>
          <a:p>
            <a:pPr>
              <a:buNone/>
            </a:pPr>
            <a:endParaRPr lang="ru-RU" sz="1800" dirty="0">
              <a:latin typeface="Century Gothic" panose="020B0502020202020204" pitchFamily="34" charset="0"/>
            </a:endParaRPr>
          </a:p>
          <a:p>
            <a:endParaRPr lang="ru-RU" sz="1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91404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900</TotalTime>
  <Words>793</Words>
  <Application>Microsoft Office PowerPoint</Application>
  <PresentationFormat>Экран (4:3)</PresentationFormat>
  <Paragraphs>135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Century Gothic</vt:lpstr>
      <vt:lpstr>Segoe UI</vt:lpstr>
      <vt:lpstr>Times New Roman</vt:lpstr>
      <vt:lpstr>Тема Office</vt:lpstr>
      <vt:lpstr>ОРГАНИЗАЦИЯ  ОПЫТНО-ЭКСПЕРИМЕНТАЛЬНОЙ  ДЕЯТЕЛЬНОСТИ В ДОУ.  ЗАНИМАТЕЛЬНЫЕ ОПЫТЫ И  ЭКСПЕРИМЕНТЫ</vt:lpstr>
      <vt:lpstr>Презентация PowerPoint</vt:lpstr>
      <vt:lpstr>Презентация PowerPoint</vt:lpstr>
      <vt:lpstr>Цели экспериментирования:</vt:lpstr>
      <vt:lpstr>В процессе экспериментирования дети учатся: </vt:lpstr>
      <vt:lpstr>Направления: </vt:lpstr>
      <vt:lpstr>Алгоритм подготовки эксперимента: </vt:lpstr>
      <vt:lpstr>Методы экспериментирования:</vt:lpstr>
      <vt:lpstr>Классификация экспериментов:</vt:lpstr>
      <vt:lpstr>Структура детского экспериментирования</vt:lpstr>
      <vt:lpstr>Экспериментирование начинают  со второй группы раннего возраста (2-3 года)</vt:lpstr>
      <vt:lpstr>В младшем дошкольном возрасте(3-4 года):</vt:lpstr>
      <vt:lpstr>Экспериментирование в средней группе:</vt:lpstr>
      <vt:lpstr>Старший дошкольный возраст (5-7 лет)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ОПЫТНО-ЭКСПЕРИМЕНТАЛЬНОЙ ДЕЯТЕЛЬНОСТИ В ДОУ</dc:title>
  <dc:creator>Алена</dc:creator>
  <cp:lastModifiedBy>Учетная запись Майкрософт</cp:lastModifiedBy>
  <cp:revision>84</cp:revision>
  <dcterms:created xsi:type="dcterms:W3CDTF">2017-11-13T16:36:20Z</dcterms:created>
  <dcterms:modified xsi:type="dcterms:W3CDTF">2023-02-27T17:54:17Z</dcterms:modified>
</cp:coreProperties>
</file>