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57" r:id="rId3"/>
    <p:sldId id="263" r:id="rId4"/>
    <p:sldId id="260" r:id="rId5"/>
    <p:sldId id="261" r:id="rId6"/>
    <p:sldId id="262" r:id="rId7"/>
    <p:sldId id="264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40013" y="484479"/>
            <a:ext cx="6911974" cy="2954655"/>
          </a:xfrm>
        </p:spPr>
        <p:txBody>
          <a:bodyPr anchor="b">
            <a:normAutofit/>
          </a:bodyPr>
          <a:lstStyle>
            <a:lvl1pPr algn="ctr">
              <a:defRPr sz="5600" spc="-1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40013" y="3799133"/>
            <a:ext cx="6911974" cy="1969841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2395C5C9-164C-46B3-A87E-7660D39D3106}" type="datetime2">
              <a:rPr lang="en-US" smtClean="0"/>
              <a:t>Thursday, January 4,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366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000" y="2636838"/>
            <a:ext cx="10728325" cy="31321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5B75179A-1E2B-41AB-B400-4F1B4022FAEE}" type="datetime2">
              <a:rPr lang="en-US" smtClean="0"/>
              <a:t>Thursday, January 4,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756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40486" y="720000"/>
            <a:ext cx="1477328" cy="5048975"/>
          </a:xfrm>
        </p:spPr>
        <p:txBody>
          <a:bodyPr vert="eaVert">
            <a:norm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1838" y="720000"/>
            <a:ext cx="8929614" cy="50489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05681D0F-6595-4F14-8EF3-954CD87C797B}" type="datetime2">
              <a:rPr lang="en-US" smtClean="0"/>
              <a:t>Thursday, January 4,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014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00" y="2541600"/>
            <a:ext cx="10728325" cy="3227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4DDCFF8A-AAF8-4A12-8A91-9CA0EAF6CBB9}" type="datetime2">
              <a:rPr lang="en-US" smtClean="0"/>
              <a:t>Thursday, January 4,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973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6" cy="2879724"/>
          </a:xfrm>
        </p:spPr>
        <p:txBody>
          <a:bodyPr anchor="b">
            <a:normAutofit/>
          </a:bodyPr>
          <a:lstStyle>
            <a:lvl1pPr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910" y="3858924"/>
            <a:ext cx="10728326" cy="1919076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ABCC25C3-021A-4B0B-8F70-0C181FE1CF45}" type="datetime2">
              <a:rPr lang="en-US" smtClean="0"/>
              <a:t>Thursday, January 4,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50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000" y="2541600"/>
            <a:ext cx="5003800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8400" y="2541600"/>
            <a:ext cx="5003801" cy="3234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0C23D88D-8CEC-4ED9-A53B-5596187D9A16}" type="datetime2">
              <a:rPr lang="en-US" smtClean="0"/>
              <a:t>Thursday, January 4,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655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5" cy="673005"/>
          </a:xfrm>
        </p:spPr>
        <p:txBody>
          <a:bodyPr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1840698"/>
            <a:ext cx="5015638" cy="565796"/>
          </a:xfrm>
        </p:spPr>
        <p:txBody>
          <a:bodyPr wrap="square" anchor="b">
            <a:normAutofit/>
          </a:bodyPr>
          <a:lstStyle>
            <a:lvl1pPr marL="0" indent="0">
              <a:lnSpc>
                <a:spcPct val="120000"/>
              </a:lnSpc>
              <a:buNone/>
              <a:defRPr sz="16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0000" y="2541600"/>
            <a:ext cx="5003801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400" y="1840698"/>
            <a:ext cx="5015638" cy="565796"/>
          </a:xfrm>
        </p:spPr>
        <p:txBody>
          <a:bodyPr anchor="b">
            <a:normAutofit/>
          </a:bodyPr>
          <a:lstStyle>
            <a:lvl1pPr marL="0" indent="0">
              <a:lnSpc>
                <a:spcPct val="120000"/>
              </a:lnSpc>
              <a:buNone/>
              <a:defRPr sz="16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400" y="2541600"/>
            <a:ext cx="5003800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D2CCD382-DFDA-4722-A27A-59C21AD112F2}" type="datetime2">
              <a:rPr lang="en-US" smtClean="0"/>
              <a:t>Thursday, January 4,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204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22F2A30D-1C09-413F-AAB1-38F366000715}" type="datetime2">
              <a:rPr lang="en-US" smtClean="0"/>
              <a:t>Thursday, January 4,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915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6DB82B9C-D65E-4F64-95C3-B10F3B00F0D9}" type="datetime2">
              <a:rPr lang="en-US" smtClean="0"/>
              <a:t>Thursday, January 4, 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617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3107463" cy="1477328"/>
          </a:xfrm>
        </p:spPr>
        <p:txBody>
          <a:bodyPr anchor="t" anchorCtr="0">
            <a:norm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8188" y="584662"/>
            <a:ext cx="6911974" cy="5184313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4800"/>
            </a:lvl1pPr>
            <a:lvl2pPr marL="914400" indent="-457200">
              <a:buFont typeface="Arial" panose="020B0604020202020204" pitchFamily="34" charset="0"/>
              <a:buChar char="•"/>
              <a:defRPr sz="2000"/>
            </a:lvl2pPr>
            <a:lvl3pPr marL="1257300" indent="-342900">
              <a:buFont typeface="Arial" panose="020B0604020202020204" pitchFamily="34" charset="0"/>
              <a:buChar char="•"/>
              <a:defRPr sz="2000"/>
            </a:lvl3pPr>
            <a:lvl4pPr marL="1714500" indent="-342900">
              <a:buFont typeface="Arial" panose="020B0604020202020204" pitchFamily="34" charset="0"/>
              <a:buChar char="•"/>
              <a:defRPr sz="2000"/>
            </a:lvl4pPr>
            <a:lvl5pPr marL="2171700" indent="-342900">
              <a:buFont typeface="Arial" panose="020B0604020202020204" pitchFamily="34" charset="0"/>
              <a:buChar char="•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541600"/>
            <a:ext cx="3107463" cy="323183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B7F5FDCC-6AAC-4A08-B9E0-3793AB5E64C3}" type="datetime2">
              <a:rPr lang="en-US" smtClean="0"/>
              <a:t>Thursday, January 4,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140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3095626" cy="1476000"/>
          </a:xfrm>
        </p:spPr>
        <p:txBody>
          <a:bodyPr anchor="t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8188" y="728664"/>
            <a:ext cx="6923812" cy="504031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541600"/>
            <a:ext cx="3095625" cy="32328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349FE94D-439C-40F1-900E-BC07940E3988}" type="datetime2">
              <a:rPr lang="en-US" smtClean="0"/>
              <a:t>Thursday, January 4,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701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09646535-AEF6-4883-A4F9-EEC1F8B4319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2" cy="1477328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541600"/>
            <a:ext cx="10728325" cy="32273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l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8DEA2CF1-0EB2-4673-802D-3371233E4A77}" type="datetime2">
              <a:rPr lang="en-US" smtClean="0"/>
              <a:t>Thursday, January 4,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ctr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r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7786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9" r:id="rId6"/>
    <p:sldLayoutId id="2147483675" r:id="rId7"/>
    <p:sldLayoutId id="2147483676" r:id="rId8"/>
    <p:sldLayoutId id="2147483677" r:id="rId9"/>
    <p:sldLayoutId id="2147483678" r:id="rId10"/>
    <p:sldLayoutId id="2147483680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54F3A7E8-6DA9-4C2B-ACC8-475F34DAEA1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5B21CDF0-4D24-4190-9285-9016C19C164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8E47B2D-F014-404F-82BF-1A4EDD3865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80000" y="1449388"/>
            <a:ext cx="5015638" cy="2075012"/>
          </a:xfrm>
        </p:spPr>
        <p:txBody>
          <a:bodyPr>
            <a:normAutofit/>
          </a:bodyPr>
          <a:lstStyle/>
          <a:p>
            <a:r>
              <a:rPr lang="en-US" dirty="0"/>
              <a:t>Science and Technology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7C34E82-4FAE-4251-BB1E-53D934B1C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80000" y="3830398"/>
            <a:ext cx="5015638" cy="1219439"/>
          </a:xfrm>
        </p:spPr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11A3167-1FAE-4ED6-BBFC-A7DA4301EB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879" r="14470"/>
          <a:stretch/>
        </p:blipFill>
        <p:spPr>
          <a:xfrm>
            <a:off x="20" y="10"/>
            <a:ext cx="5903704" cy="6857990"/>
          </a:xfrm>
          <a:custGeom>
            <a:avLst/>
            <a:gdLst/>
            <a:ahLst/>
            <a:cxnLst/>
            <a:rect l="l" t="t" r="r" b="b"/>
            <a:pathLst>
              <a:path w="5903724" h="6858000">
                <a:moveTo>
                  <a:pt x="0" y="0"/>
                </a:moveTo>
                <a:lnTo>
                  <a:pt x="5886178" y="0"/>
                </a:lnTo>
                <a:lnTo>
                  <a:pt x="5890522" y="42009"/>
                </a:lnTo>
                <a:cubicBezTo>
                  <a:pt x="5948302" y="788432"/>
                  <a:pt x="5795211" y="5194623"/>
                  <a:pt x="5836720" y="6279216"/>
                </a:cubicBezTo>
                <a:cubicBezTo>
                  <a:pt x="5842686" y="6384211"/>
                  <a:pt x="5845802" y="6526851"/>
                  <a:pt x="5846540" y="6699667"/>
                </a:cubicBezTo>
                <a:lnTo>
                  <a:pt x="584650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3C9AA14C-80A4-427C-A911-28CD20C56E5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 rot="10800000">
            <a:off x="7909203" y="317452"/>
            <a:ext cx="2117174" cy="588806"/>
            <a:chOff x="4549904" y="5078157"/>
            <a:chExt cx="3023338" cy="840818"/>
          </a:xfrm>
        </p:grpSpPr>
        <p:sp>
          <p:nvSpPr>
            <p:cNvPr id="14" name="Freeform 80">
              <a:extLst>
                <a:ext uri="{FF2B5EF4-FFF2-40B4-BE49-F238E27FC236}">
                  <a16:creationId xmlns:a16="http://schemas.microsoft.com/office/drawing/2014/main" xmlns="" id="{EF32CDAF-4619-4949-9516-1E042181EBF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690691" y="5352589"/>
              <a:ext cx="749228" cy="383544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5" name="Freeform 84">
              <a:extLst>
                <a:ext uri="{FF2B5EF4-FFF2-40B4-BE49-F238E27FC236}">
                  <a16:creationId xmlns:a16="http://schemas.microsoft.com/office/drawing/2014/main" xmlns="" id="{270C485D-6BA8-4BF7-B72C-2B14A43A664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6274527">
              <a:off x="6910134" y="5062687"/>
              <a:ext cx="647637" cy="678578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6" name="Freeform 87">
              <a:extLst>
                <a:ext uri="{FF2B5EF4-FFF2-40B4-BE49-F238E27FC236}">
                  <a16:creationId xmlns:a16="http://schemas.microsoft.com/office/drawing/2014/main" xmlns="" id="{79239B91-4327-43B3-AED5-CB9EC1653B4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4430858">
              <a:off x="4571743" y="5071596"/>
              <a:ext cx="626472" cy="670149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F2FD01A0-E6FF-41CD-AEBD-279232B90D4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 rot="10800000">
            <a:off x="7990093" y="5372723"/>
            <a:ext cx="2088038" cy="719230"/>
            <a:chOff x="4532666" y="505937"/>
            <a:chExt cx="2981730" cy="1027064"/>
          </a:xfrm>
        </p:grpSpPr>
        <p:sp>
          <p:nvSpPr>
            <p:cNvPr id="19" name="Freeform 78">
              <a:extLst>
                <a:ext uri="{FF2B5EF4-FFF2-40B4-BE49-F238E27FC236}">
                  <a16:creationId xmlns:a16="http://schemas.microsoft.com/office/drawing/2014/main" xmlns="" id="{811C6308-5554-4129-8881-A95AF512C52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600114">
              <a:off x="4532666" y="754398"/>
              <a:ext cx="694205" cy="713383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0" name="Freeform 79">
              <a:extLst>
                <a:ext uri="{FF2B5EF4-FFF2-40B4-BE49-F238E27FC236}">
                  <a16:creationId xmlns:a16="http://schemas.microsoft.com/office/drawing/2014/main" xmlns="" id="{C28F3A03-B53B-433E-8DF7-6B13336D0A5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600114">
              <a:off x="5791465" y="505937"/>
              <a:ext cx="587404" cy="943792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1" name="Freeform 85">
              <a:extLst>
                <a:ext uri="{FF2B5EF4-FFF2-40B4-BE49-F238E27FC236}">
                  <a16:creationId xmlns:a16="http://schemas.microsoft.com/office/drawing/2014/main" xmlns="" id="{E990BBBC-E616-4D0E-9917-A6CA72AAEA4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600114">
              <a:off x="7087193" y="757585"/>
              <a:ext cx="427203" cy="775416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7303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09646535-AEF6-4883-A4F9-EEC1F8B431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54F3A7E8-6DA9-4C2B-ACC8-475F34DAEA1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5B21CDF0-4D24-4190-9285-9016C19C164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72F004-C29D-4385-8E7D-7ADAE2AC0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0000" y="1449388"/>
            <a:ext cx="5015638" cy="2075012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pPr algn="ctr"/>
            <a:r>
              <a:rPr lang="en-US" sz="5600" spc="-100"/>
              <a:t>Greeting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3C9AA14C-80A4-427C-A911-28CD20C56E5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 rot="10800000">
            <a:off x="7909203" y="317452"/>
            <a:ext cx="2117174" cy="588806"/>
            <a:chOff x="4549904" y="5078157"/>
            <a:chExt cx="3023338" cy="840818"/>
          </a:xfrm>
        </p:grpSpPr>
        <p:sp>
          <p:nvSpPr>
            <p:cNvPr id="16" name="Freeform 80">
              <a:extLst>
                <a:ext uri="{FF2B5EF4-FFF2-40B4-BE49-F238E27FC236}">
                  <a16:creationId xmlns:a16="http://schemas.microsoft.com/office/drawing/2014/main" xmlns="" id="{EF32CDAF-4619-4949-9516-1E042181EBF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690691" y="5352589"/>
              <a:ext cx="749228" cy="383544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7" name="Freeform 84">
              <a:extLst>
                <a:ext uri="{FF2B5EF4-FFF2-40B4-BE49-F238E27FC236}">
                  <a16:creationId xmlns:a16="http://schemas.microsoft.com/office/drawing/2014/main" xmlns="" id="{270C485D-6BA8-4BF7-B72C-2B14A43A664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6274527">
              <a:off x="6910134" y="5062687"/>
              <a:ext cx="647637" cy="678578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8" name="Freeform 87">
              <a:extLst>
                <a:ext uri="{FF2B5EF4-FFF2-40B4-BE49-F238E27FC236}">
                  <a16:creationId xmlns:a16="http://schemas.microsoft.com/office/drawing/2014/main" xmlns="" id="{79239B91-4327-43B3-AED5-CB9EC1653B4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4430858">
              <a:off x="4571743" y="5071596"/>
              <a:ext cx="626472" cy="670149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F2FD01A0-E6FF-41CD-AEBD-279232B90D4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 rot="10800000">
            <a:off x="7990093" y="5372723"/>
            <a:ext cx="2088038" cy="719230"/>
            <a:chOff x="4532666" y="505937"/>
            <a:chExt cx="2981730" cy="1027064"/>
          </a:xfrm>
        </p:grpSpPr>
        <p:sp>
          <p:nvSpPr>
            <p:cNvPr id="21" name="Freeform 78">
              <a:extLst>
                <a:ext uri="{FF2B5EF4-FFF2-40B4-BE49-F238E27FC236}">
                  <a16:creationId xmlns:a16="http://schemas.microsoft.com/office/drawing/2014/main" xmlns="" id="{811C6308-5554-4129-8881-A95AF512C52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600114">
              <a:off x="4532666" y="754398"/>
              <a:ext cx="694205" cy="713383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2" name="Freeform 79">
              <a:extLst>
                <a:ext uri="{FF2B5EF4-FFF2-40B4-BE49-F238E27FC236}">
                  <a16:creationId xmlns:a16="http://schemas.microsoft.com/office/drawing/2014/main" xmlns="" id="{C28F3A03-B53B-433E-8DF7-6B13336D0A5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600114">
              <a:off x="5791465" y="505937"/>
              <a:ext cx="587404" cy="943792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3" name="Freeform 85">
              <a:extLst>
                <a:ext uri="{FF2B5EF4-FFF2-40B4-BE49-F238E27FC236}">
                  <a16:creationId xmlns:a16="http://schemas.microsoft.com/office/drawing/2014/main" xmlns="" id="{E990BBBC-E616-4D0E-9917-A6CA72AAEA4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600114">
              <a:off x="7087193" y="757585"/>
              <a:ext cx="427203" cy="775416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5747" y="1190330"/>
            <a:ext cx="5606290" cy="4210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444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09646535-AEF6-4883-A4F9-EEC1F8B431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54F3A7E8-6DA9-4C2B-ACC8-475F34DAEA1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5B21CDF0-4D24-4190-9285-9016C19C164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72F004-C29D-4385-8E7D-7ADAE2AC0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0000" y="1449388"/>
            <a:ext cx="5015638" cy="2075012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pPr algn="ctr"/>
            <a:r>
              <a:rPr lang="en-US" sz="5600" spc="-100"/>
              <a:t>Greeting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3C9AA14C-80A4-427C-A911-28CD20C56E5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 rot="10800000">
            <a:off x="7909203" y="317452"/>
            <a:ext cx="2117174" cy="588806"/>
            <a:chOff x="4549904" y="5078157"/>
            <a:chExt cx="3023338" cy="840818"/>
          </a:xfrm>
        </p:grpSpPr>
        <p:sp>
          <p:nvSpPr>
            <p:cNvPr id="16" name="Freeform 80">
              <a:extLst>
                <a:ext uri="{FF2B5EF4-FFF2-40B4-BE49-F238E27FC236}">
                  <a16:creationId xmlns:a16="http://schemas.microsoft.com/office/drawing/2014/main" xmlns="" id="{EF32CDAF-4619-4949-9516-1E042181EBF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690691" y="5352589"/>
              <a:ext cx="749228" cy="383544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7" name="Freeform 84">
              <a:extLst>
                <a:ext uri="{FF2B5EF4-FFF2-40B4-BE49-F238E27FC236}">
                  <a16:creationId xmlns:a16="http://schemas.microsoft.com/office/drawing/2014/main" xmlns="" id="{270C485D-6BA8-4BF7-B72C-2B14A43A664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6274527">
              <a:off x="6910134" y="5062687"/>
              <a:ext cx="647637" cy="678578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8" name="Freeform 87">
              <a:extLst>
                <a:ext uri="{FF2B5EF4-FFF2-40B4-BE49-F238E27FC236}">
                  <a16:creationId xmlns:a16="http://schemas.microsoft.com/office/drawing/2014/main" xmlns="" id="{79239B91-4327-43B3-AED5-CB9EC1653B4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4430858">
              <a:off x="4571743" y="5071596"/>
              <a:ext cx="626472" cy="670149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F2FD01A0-E6FF-41CD-AEBD-279232B90D4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 rot="10800000">
            <a:off x="7990093" y="5372723"/>
            <a:ext cx="2088038" cy="719230"/>
            <a:chOff x="4532666" y="505937"/>
            <a:chExt cx="2981730" cy="1027064"/>
          </a:xfrm>
        </p:grpSpPr>
        <p:sp>
          <p:nvSpPr>
            <p:cNvPr id="21" name="Freeform 78">
              <a:extLst>
                <a:ext uri="{FF2B5EF4-FFF2-40B4-BE49-F238E27FC236}">
                  <a16:creationId xmlns:a16="http://schemas.microsoft.com/office/drawing/2014/main" xmlns="" id="{811C6308-5554-4129-8881-A95AF512C52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600114">
              <a:off x="4532666" y="754398"/>
              <a:ext cx="694205" cy="713383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2" name="Freeform 79">
              <a:extLst>
                <a:ext uri="{FF2B5EF4-FFF2-40B4-BE49-F238E27FC236}">
                  <a16:creationId xmlns:a16="http://schemas.microsoft.com/office/drawing/2014/main" xmlns="" id="{C28F3A03-B53B-433E-8DF7-6B13336D0A5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600114">
              <a:off x="5791465" y="505937"/>
              <a:ext cx="587404" cy="943792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3" name="Freeform 85">
              <a:extLst>
                <a:ext uri="{FF2B5EF4-FFF2-40B4-BE49-F238E27FC236}">
                  <a16:creationId xmlns:a16="http://schemas.microsoft.com/office/drawing/2014/main" xmlns="" id="{E990BBBC-E616-4D0E-9917-A6CA72AAEA4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600114">
              <a:off x="7087193" y="757585"/>
              <a:ext cx="427203" cy="775416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6846" y="952177"/>
            <a:ext cx="6157683" cy="4353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140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05D1035C-3BF0-4FE0-B3A3-1062F86009C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70E3CF5-373B-459F-A56A-FD71FBD9E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0"/>
            <a:ext cx="4991961" cy="1477328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Answer the questions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B16E366-FC5D-4DF3-BC20-D0D2D3D6BE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2541600"/>
            <a:ext cx="4991962" cy="336205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en-US" sz="3200" b="1" dirty="0">
                <a:solidFill>
                  <a:schemeClr val="bg1">
                    <a:alpha val="58000"/>
                  </a:schemeClr>
                </a:solidFill>
              </a:rPr>
              <a:t>1.Did you enlarge your knowledge in </a:t>
            </a:r>
            <a:r>
              <a:rPr lang="en-US" sz="3200" b="1" dirty="0" smtClean="0">
                <a:solidFill>
                  <a:schemeClr val="bg1">
                    <a:alpha val="58000"/>
                  </a:schemeClr>
                </a:solidFill>
              </a:rPr>
              <a:t>the sphere of science?</a:t>
            </a:r>
            <a:endParaRPr lang="en-US" sz="3200" b="1" dirty="0">
              <a:solidFill>
                <a:schemeClr val="bg1">
                  <a:alpha val="58000"/>
                </a:schemeClr>
              </a:solidFill>
            </a:endParaRPr>
          </a:p>
          <a:p>
            <a:r>
              <a:rPr lang="en-US" sz="3200" b="1" dirty="0">
                <a:solidFill>
                  <a:schemeClr val="bg1">
                    <a:alpha val="58000"/>
                  </a:schemeClr>
                </a:solidFill>
              </a:rPr>
              <a:t>2.What new information did you get?</a:t>
            </a:r>
          </a:p>
          <a:p>
            <a:r>
              <a:rPr lang="en-US" sz="3200" b="1" dirty="0">
                <a:solidFill>
                  <a:schemeClr val="bg1">
                    <a:alpha val="58000"/>
                  </a:schemeClr>
                </a:solidFill>
              </a:rPr>
              <a:t>3.Would you like to connect your life with science?</a:t>
            </a:r>
          </a:p>
          <a:p>
            <a:endParaRPr lang="ru-RU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688174A-73BF-43FF-A471-066105BFA9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069"/>
          <a:stretch/>
        </p:blipFill>
        <p:spPr>
          <a:xfrm>
            <a:off x="6529065" y="10"/>
            <a:ext cx="5662937" cy="6857990"/>
          </a:xfrm>
          <a:custGeom>
            <a:avLst/>
            <a:gdLst/>
            <a:ahLst/>
            <a:cxnLst/>
            <a:rect l="l" t="t" r="r" b="b"/>
            <a:pathLst>
              <a:path w="5662937" h="6858000">
                <a:moveTo>
                  <a:pt x="598332" y="0"/>
                </a:moveTo>
                <a:lnTo>
                  <a:pt x="5662937" y="0"/>
                </a:lnTo>
                <a:lnTo>
                  <a:pt x="5662937" y="6858000"/>
                </a:lnTo>
                <a:lnTo>
                  <a:pt x="0" y="6858000"/>
                </a:lnTo>
                <a:lnTo>
                  <a:pt x="78957" y="6777438"/>
                </a:lnTo>
                <a:cubicBezTo>
                  <a:pt x="291624" y="6544265"/>
                  <a:pt x="490445" y="6275955"/>
                  <a:pt x="672224" y="5969316"/>
                </a:cubicBezTo>
                <a:cubicBezTo>
                  <a:pt x="914596" y="5515036"/>
                  <a:pt x="1066079" y="5030470"/>
                  <a:pt x="1217562" y="4515619"/>
                </a:cubicBezTo>
                <a:cubicBezTo>
                  <a:pt x="1338748" y="3970483"/>
                  <a:pt x="1399341" y="3516203"/>
                  <a:pt x="1399341" y="3061922"/>
                </a:cubicBezTo>
                <a:cubicBezTo>
                  <a:pt x="1399341" y="1948936"/>
                  <a:pt x="1190579" y="1021447"/>
                  <a:pt x="773055" y="27945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17745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C52E2836-9095-4D3C-85DB-A013CBD5136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A92B8916-626C-4C83-B808-82B7DF02CA3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xmlns="" id="{14DAEE6D-D7E7-4E31-9E45-96B6E2F6E0C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4896809 h 6858000"/>
              <a:gd name="connsiteX3" fmla="*/ 12035397 w 12192000"/>
              <a:gd name="connsiteY3" fmla="*/ 5061653 h 6858000"/>
              <a:gd name="connsiteX4" fmla="*/ 9984875 w 12192000"/>
              <a:gd name="connsiteY4" fmla="*/ 6788992 h 6858000"/>
              <a:gd name="connsiteX5" fmla="*/ 9851219 w 12192000"/>
              <a:gd name="connsiteY5" fmla="*/ 6858000 h 6858000"/>
              <a:gd name="connsiteX6" fmla="*/ 3573504 w 12192000"/>
              <a:gd name="connsiteY6" fmla="*/ 6858000 h 6858000"/>
              <a:gd name="connsiteX7" fmla="*/ 3556746 w 12192000"/>
              <a:gd name="connsiteY7" fmla="*/ 6850756 h 6858000"/>
              <a:gd name="connsiteX8" fmla="*/ 3261231 w 12192000"/>
              <a:gd name="connsiteY8" fmla="*/ 6719645 h 6858000"/>
              <a:gd name="connsiteX9" fmla="*/ 956496 w 12192000"/>
              <a:gd name="connsiteY9" fmla="*/ 4131559 h 6858000"/>
              <a:gd name="connsiteX10" fmla="*/ 26515 w 12192000"/>
              <a:gd name="connsiteY10" fmla="*/ 2316866 h 6858000"/>
              <a:gd name="connsiteX11" fmla="*/ 0 w 12192000"/>
              <a:gd name="connsiteY11" fmla="*/ 2231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4896809"/>
                </a:lnTo>
                <a:lnTo>
                  <a:pt x="12035397" y="5061653"/>
                </a:lnTo>
                <a:cubicBezTo>
                  <a:pt x="11302532" y="5870430"/>
                  <a:pt x="10648639" y="6426464"/>
                  <a:pt x="9984875" y="6788992"/>
                </a:cubicBezTo>
                <a:lnTo>
                  <a:pt x="9851219" y="6858000"/>
                </a:lnTo>
                <a:lnTo>
                  <a:pt x="3573504" y="6858000"/>
                </a:lnTo>
                <a:lnTo>
                  <a:pt x="3556746" y="6850756"/>
                </a:lnTo>
                <a:cubicBezTo>
                  <a:pt x="3450765" y="6804314"/>
                  <a:pt x="3352207" y="6760084"/>
                  <a:pt x="3261231" y="6719645"/>
                </a:cubicBezTo>
                <a:cubicBezTo>
                  <a:pt x="2573854" y="6234379"/>
                  <a:pt x="1765175" y="5425602"/>
                  <a:pt x="956496" y="4131559"/>
                </a:cubicBezTo>
                <a:cubicBezTo>
                  <a:pt x="552156" y="3565416"/>
                  <a:pt x="238793" y="2958833"/>
                  <a:pt x="26515" y="2316866"/>
                </a:cubicBezTo>
                <a:lnTo>
                  <a:pt x="0" y="2231000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993293-0152-498A-B421-F2FF6298F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1"/>
            <a:ext cx="3095626" cy="3238964"/>
          </a:xfrm>
        </p:spPr>
        <p:txBody>
          <a:bodyPr>
            <a:normAutofit/>
          </a:bodyPr>
          <a:lstStyle/>
          <a:p>
            <a:r>
              <a:rPr lang="en-US" dirty="0"/>
              <a:t>Complete the sentences</a:t>
            </a:r>
            <a:endParaRPr lang="ru-RU" dirty="0"/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xmlns="" id="{5D976E54-F014-4833-9EB7-2588113E1C0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15824556">
            <a:off x="607106" y="4045531"/>
            <a:ext cx="2158648" cy="2020521"/>
          </a:xfrm>
          <a:custGeom>
            <a:avLst/>
            <a:gdLst>
              <a:gd name="T0" fmla="*/ 43 w 250"/>
              <a:gd name="T1" fmla="*/ 167 h 234"/>
              <a:gd name="T2" fmla="*/ 70 w 250"/>
              <a:gd name="T3" fmla="*/ 133 h 234"/>
              <a:gd name="T4" fmla="*/ 48 w 250"/>
              <a:gd name="T5" fmla="*/ 134 h 234"/>
              <a:gd name="T6" fmla="*/ 19 w 250"/>
              <a:gd name="T7" fmla="*/ 130 h 234"/>
              <a:gd name="T8" fmla="*/ 6 w 250"/>
              <a:gd name="T9" fmla="*/ 123 h 234"/>
              <a:gd name="T10" fmla="*/ 1 w 250"/>
              <a:gd name="T11" fmla="*/ 103 h 234"/>
              <a:gd name="T12" fmla="*/ 11 w 250"/>
              <a:gd name="T13" fmla="*/ 81 h 234"/>
              <a:gd name="T14" fmla="*/ 23 w 250"/>
              <a:gd name="T15" fmla="*/ 76 h 234"/>
              <a:gd name="T16" fmla="*/ 81 w 250"/>
              <a:gd name="T17" fmla="*/ 78 h 234"/>
              <a:gd name="T18" fmla="*/ 65 w 250"/>
              <a:gd name="T19" fmla="*/ 49 h 234"/>
              <a:gd name="T20" fmla="*/ 57 w 250"/>
              <a:gd name="T21" fmla="*/ 27 h 234"/>
              <a:gd name="T22" fmla="*/ 67 w 250"/>
              <a:gd name="T23" fmla="*/ 12 h 234"/>
              <a:gd name="T24" fmla="*/ 85 w 250"/>
              <a:gd name="T25" fmla="*/ 1 h 234"/>
              <a:gd name="T26" fmla="*/ 101 w 250"/>
              <a:gd name="T27" fmla="*/ 8 h 234"/>
              <a:gd name="T28" fmla="*/ 107 w 250"/>
              <a:gd name="T29" fmla="*/ 15 h 234"/>
              <a:gd name="T30" fmla="*/ 120 w 250"/>
              <a:gd name="T31" fmla="*/ 37 h 234"/>
              <a:gd name="T32" fmla="*/ 131 w 250"/>
              <a:gd name="T33" fmla="*/ 60 h 234"/>
              <a:gd name="T34" fmla="*/ 164 w 250"/>
              <a:gd name="T35" fmla="*/ 25 h 234"/>
              <a:gd name="T36" fmla="*/ 187 w 250"/>
              <a:gd name="T37" fmla="*/ 11 h 234"/>
              <a:gd name="T38" fmla="*/ 205 w 250"/>
              <a:gd name="T39" fmla="*/ 19 h 234"/>
              <a:gd name="T40" fmla="*/ 214 w 250"/>
              <a:gd name="T41" fmla="*/ 34 h 234"/>
              <a:gd name="T42" fmla="*/ 203 w 250"/>
              <a:gd name="T43" fmla="*/ 57 h 234"/>
              <a:gd name="T44" fmla="*/ 166 w 250"/>
              <a:gd name="T45" fmla="*/ 100 h 234"/>
              <a:gd name="T46" fmla="*/ 217 w 250"/>
              <a:gd name="T47" fmla="*/ 98 h 234"/>
              <a:gd name="T48" fmla="*/ 244 w 250"/>
              <a:gd name="T49" fmla="*/ 104 h 234"/>
              <a:gd name="T50" fmla="*/ 249 w 250"/>
              <a:gd name="T51" fmla="*/ 115 h 234"/>
              <a:gd name="T52" fmla="*/ 247 w 250"/>
              <a:gd name="T53" fmla="*/ 129 h 234"/>
              <a:gd name="T54" fmla="*/ 245 w 250"/>
              <a:gd name="T55" fmla="*/ 134 h 234"/>
              <a:gd name="T56" fmla="*/ 241 w 250"/>
              <a:gd name="T57" fmla="*/ 141 h 234"/>
              <a:gd name="T58" fmla="*/ 227 w 250"/>
              <a:gd name="T59" fmla="*/ 147 h 234"/>
              <a:gd name="T60" fmla="*/ 187 w 250"/>
              <a:gd name="T61" fmla="*/ 151 h 234"/>
              <a:gd name="T62" fmla="*/ 160 w 250"/>
              <a:gd name="T63" fmla="*/ 148 h 234"/>
              <a:gd name="T64" fmla="*/ 168 w 250"/>
              <a:gd name="T65" fmla="*/ 168 h 234"/>
              <a:gd name="T66" fmla="*/ 176 w 250"/>
              <a:gd name="T67" fmla="*/ 194 h 234"/>
              <a:gd name="T68" fmla="*/ 176 w 250"/>
              <a:gd name="T69" fmla="*/ 211 h 234"/>
              <a:gd name="T70" fmla="*/ 170 w 250"/>
              <a:gd name="T71" fmla="*/ 221 h 234"/>
              <a:gd name="T72" fmla="*/ 156 w 250"/>
              <a:gd name="T73" fmla="*/ 230 h 234"/>
              <a:gd name="T74" fmla="*/ 130 w 250"/>
              <a:gd name="T75" fmla="*/ 226 h 234"/>
              <a:gd name="T76" fmla="*/ 122 w 250"/>
              <a:gd name="T77" fmla="*/ 213 h 234"/>
              <a:gd name="T78" fmla="*/ 110 w 250"/>
              <a:gd name="T79" fmla="*/ 169 h 234"/>
              <a:gd name="T80" fmla="*/ 92 w 250"/>
              <a:gd name="T81" fmla="*/ 192 h 234"/>
              <a:gd name="T82" fmla="*/ 87 w 250"/>
              <a:gd name="T83" fmla="*/ 197 h 234"/>
              <a:gd name="T84" fmla="*/ 84 w 250"/>
              <a:gd name="T85" fmla="*/ 201 h 234"/>
              <a:gd name="T86" fmla="*/ 65 w 250"/>
              <a:gd name="T87" fmla="*/ 212 h 234"/>
              <a:gd name="T88" fmla="*/ 50 w 250"/>
              <a:gd name="T89" fmla="*/ 204 h 234"/>
              <a:gd name="T90" fmla="*/ 44 w 250"/>
              <a:gd name="T91" fmla="*/ 198 h 234"/>
              <a:gd name="T92" fmla="*/ 38 w 250"/>
              <a:gd name="T93" fmla="*/ 185 h 234"/>
              <a:gd name="T94" fmla="*/ 43 w 250"/>
              <a:gd name="T95" fmla="*/ 167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50" h="234">
                <a:moveTo>
                  <a:pt x="43" y="167"/>
                </a:moveTo>
                <a:cubicBezTo>
                  <a:pt x="70" y="133"/>
                  <a:pt x="70" y="133"/>
                  <a:pt x="70" y="133"/>
                </a:cubicBezTo>
                <a:cubicBezTo>
                  <a:pt x="60" y="134"/>
                  <a:pt x="61" y="134"/>
                  <a:pt x="48" y="134"/>
                </a:cubicBezTo>
                <a:cubicBezTo>
                  <a:pt x="34" y="133"/>
                  <a:pt x="24" y="132"/>
                  <a:pt x="19" y="130"/>
                </a:cubicBezTo>
                <a:cubicBezTo>
                  <a:pt x="13" y="128"/>
                  <a:pt x="9" y="126"/>
                  <a:pt x="6" y="123"/>
                </a:cubicBezTo>
                <a:cubicBezTo>
                  <a:pt x="1" y="119"/>
                  <a:pt x="0" y="112"/>
                  <a:pt x="1" y="103"/>
                </a:cubicBezTo>
                <a:cubicBezTo>
                  <a:pt x="2" y="93"/>
                  <a:pt x="6" y="86"/>
                  <a:pt x="11" y="81"/>
                </a:cubicBezTo>
                <a:cubicBezTo>
                  <a:pt x="15" y="77"/>
                  <a:pt x="18" y="76"/>
                  <a:pt x="23" y="76"/>
                </a:cubicBezTo>
                <a:cubicBezTo>
                  <a:pt x="81" y="78"/>
                  <a:pt x="81" y="78"/>
                  <a:pt x="81" y="78"/>
                </a:cubicBezTo>
                <a:cubicBezTo>
                  <a:pt x="65" y="49"/>
                  <a:pt x="65" y="49"/>
                  <a:pt x="65" y="49"/>
                </a:cubicBezTo>
                <a:cubicBezTo>
                  <a:pt x="58" y="40"/>
                  <a:pt x="56" y="33"/>
                  <a:pt x="57" y="27"/>
                </a:cubicBezTo>
                <a:cubicBezTo>
                  <a:pt x="58" y="21"/>
                  <a:pt x="62" y="16"/>
                  <a:pt x="67" y="12"/>
                </a:cubicBezTo>
                <a:cubicBezTo>
                  <a:pt x="74" y="6"/>
                  <a:pt x="80" y="2"/>
                  <a:pt x="85" y="1"/>
                </a:cubicBezTo>
                <a:cubicBezTo>
                  <a:pt x="90" y="0"/>
                  <a:pt x="95" y="2"/>
                  <a:pt x="101" y="8"/>
                </a:cubicBezTo>
                <a:cubicBezTo>
                  <a:pt x="104" y="11"/>
                  <a:pt x="106" y="13"/>
                  <a:pt x="107" y="15"/>
                </a:cubicBezTo>
                <a:cubicBezTo>
                  <a:pt x="110" y="19"/>
                  <a:pt x="112" y="20"/>
                  <a:pt x="120" y="37"/>
                </a:cubicBezTo>
                <a:cubicBezTo>
                  <a:pt x="129" y="55"/>
                  <a:pt x="128" y="51"/>
                  <a:pt x="131" y="60"/>
                </a:cubicBezTo>
                <a:cubicBezTo>
                  <a:pt x="164" y="25"/>
                  <a:pt x="164" y="25"/>
                  <a:pt x="164" y="25"/>
                </a:cubicBezTo>
                <a:cubicBezTo>
                  <a:pt x="173" y="16"/>
                  <a:pt x="180" y="11"/>
                  <a:pt x="187" y="11"/>
                </a:cubicBezTo>
                <a:cubicBezTo>
                  <a:pt x="193" y="10"/>
                  <a:pt x="200" y="13"/>
                  <a:pt x="205" y="19"/>
                </a:cubicBezTo>
                <a:cubicBezTo>
                  <a:pt x="210" y="24"/>
                  <a:pt x="213" y="29"/>
                  <a:pt x="214" y="34"/>
                </a:cubicBezTo>
                <a:cubicBezTo>
                  <a:pt x="214" y="39"/>
                  <a:pt x="211" y="47"/>
                  <a:pt x="203" y="57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217" y="98"/>
                  <a:pt x="217" y="98"/>
                  <a:pt x="217" y="98"/>
                </a:cubicBezTo>
                <a:cubicBezTo>
                  <a:pt x="229" y="96"/>
                  <a:pt x="238" y="98"/>
                  <a:pt x="244" y="104"/>
                </a:cubicBezTo>
                <a:cubicBezTo>
                  <a:pt x="247" y="107"/>
                  <a:pt x="249" y="111"/>
                  <a:pt x="249" y="115"/>
                </a:cubicBezTo>
                <a:cubicBezTo>
                  <a:pt x="250" y="120"/>
                  <a:pt x="249" y="124"/>
                  <a:pt x="247" y="129"/>
                </a:cubicBezTo>
                <a:cubicBezTo>
                  <a:pt x="247" y="130"/>
                  <a:pt x="246" y="132"/>
                  <a:pt x="245" y="134"/>
                </a:cubicBezTo>
                <a:cubicBezTo>
                  <a:pt x="244" y="137"/>
                  <a:pt x="243" y="140"/>
                  <a:pt x="241" y="141"/>
                </a:cubicBezTo>
                <a:cubicBezTo>
                  <a:pt x="239" y="144"/>
                  <a:pt x="234" y="146"/>
                  <a:pt x="227" y="147"/>
                </a:cubicBezTo>
                <a:cubicBezTo>
                  <a:pt x="221" y="149"/>
                  <a:pt x="207" y="150"/>
                  <a:pt x="187" y="151"/>
                </a:cubicBezTo>
                <a:cubicBezTo>
                  <a:pt x="175" y="152"/>
                  <a:pt x="161" y="148"/>
                  <a:pt x="160" y="148"/>
                </a:cubicBezTo>
                <a:cubicBezTo>
                  <a:pt x="161" y="151"/>
                  <a:pt x="165" y="161"/>
                  <a:pt x="168" y="168"/>
                </a:cubicBezTo>
                <a:cubicBezTo>
                  <a:pt x="168" y="171"/>
                  <a:pt x="173" y="181"/>
                  <a:pt x="176" y="194"/>
                </a:cubicBezTo>
                <a:cubicBezTo>
                  <a:pt x="179" y="206"/>
                  <a:pt x="176" y="203"/>
                  <a:pt x="176" y="211"/>
                </a:cubicBezTo>
                <a:cubicBezTo>
                  <a:pt x="176" y="214"/>
                  <a:pt x="174" y="217"/>
                  <a:pt x="170" y="221"/>
                </a:cubicBezTo>
                <a:cubicBezTo>
                  <a:pt x="166" y="226"/>
                  <a:pt x="161" y="228"/>
                  <a:pt x="156" y="230"/>
                </a:cubicBezTo>
                <a:cubicBezTo>
                  <a:pt x="147" y="234"/>
                  <a:pt x="137" y="233"/>
                  <a:pt x="130" y="226"/>
                </a:cubicBezTo>
                <a:cubicBezTo>
                  <a:pt x="127" y="223"/>
                  <a:pt x="125" y="219"/>
                  <a:pt x="122" y="213"/>
                </a:cubicBezTo>
                <a:cubicBezTo>
                  <a:pt x="118" y="188"/>
                  <a:pt x="117" y="189"/>
                  <a:pt x="110" y="169"/>
                </a:cubicBezTo>
                <a:cubicBezTo>
                  <a:pt x="92" y="192"/>
                  <a:pt x="92" y="192"/>
                  <a:pt x="92" y="192"/>
                </a:cubicBezTo>
                <a:cubicBezTo>
                  <a:pt x="90" y="193"/>
                  <a:pt x="88" y="195"/>
                  <a:pt x="87" y="197"/>
                </a:cubicBezTo>
                <a:cubicBezTo>
                  <a:pt x="86" y="198"/>
                  <a:pt x="85" y="200"/>
                  <a:pt x="84" y="201"/>
                </a:cubicBezTo>
                <a:cubicBezTo>
                  <a:pt x="76" y="209"/>
                  <a:pt x="70" y="212"/>
                  <a:pt x="65" y="212"/>
                </a:cubicBezTo>
                <a:cubicBezTo>
                  <a:pt x="60" y="211"/>
                  <a:pt x="55" y="209"/>
                  <a:pt x="50" y="204"/>
                </a:cubicBezTo>
                <a:cubicBezTo>
                  <a:pt x="50" y="203"/>
                  <a:pt x="48" y="202"/>
                  <a:pt x="44" y="198"/>
                </a:cubicBezTo>
                <a:cubicBezTo>
                  <a:pt x="41" y="195"/>
                  <a:pt x="39" y="191"/>
                  <a:pt x="38" y="185"/>
                </a:cubicBezTo>
                <a:cubicBezTo>
                  <a:pt x="37" y="179"/>
                  <a:pt x="39" y="173"/>
                  <a:pt x="43" y="16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A516DC3-9CB6-417D-A411-3B2DB00AD6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8188" y="633600"/>
            <a:ext cx="6900137" cy="5135374"/>
          </a:xfrm>
          <a:solidFill>
            <a:srgbClr val="00B050"/>
          </a:solidFill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002060">
                    <a:alpha val="58000"/>
                  </a:srgbClr>
                </a:solidFill>
              </a:rPr>
              <a:t>1. Development of technology is…</a:t>
            </a:r>
          </a:p>
          <a:p>
            <a:r>
              <a:rPr lang="en-US" sz="2400" b="1" dirty="0">
                <a:solidFill>
                  <a:srgbClr val="002060">
                    <a:alpha val="58000"/>
                  </a:srgbClr>
                </a:solidFill>
              </a:rPr>
              <a:t>2.B. Franklin  proved lightning to be electricity…</a:t>
            </a:r>
          </a:p>
          <a:p>
            <a:r>
              <a:rPr lang="en-US" sz="2400" b="1" dirty="0">
                <a:solidFill>
                  <a:srgbClr val="002060">
                    <a:alpha val="58000"/>
                  </a:srgbClr>
                </a:solidFill>
              </a:rPr>
              <a:t>3. </a:t>
            </a:r>
            <a:r>
              <a:rPr lang="en-US" sz="2400" b="1" dirty="0" err="1">
                <a:solidFill>
                  <a:srgbClr val="002060">
                    <a:alpha val="58000"/>
                  </a:srgbClr>
                </a:solidFill>
              </a:rPr>
              <a:t>N.Tesla</a:t>
            </a:r>
            <a:r>
              <a:rPr lang="en-US" sz="2400" b="1" dirty="0">
                <a:solidFill>
                  <a:srgbClr val="002060">
                    <a:alpha val="58000"/>
                  </a:srgbClr>
                </a:solidFill>
              </a:rPr>
              <a:t> managed to do that as …</a:t>
            </a:r>
          </a:p>
          <a:p>
            <a:r>
              <a:rPr lang="en-US" sz="2400" b="1" dirty="0">
                <a:solidFill>
                  <a:srgbClr val="002060">
                    <a:alpha val="58000"/>
                  </a:srgbClr>
                </a:solidFill>
              </a:rPr>
              <a:t>4. </a:t>
            </a:r>
            <a:r>
              <a:rPr lang="en-US" sz="2400" b="1" dirty="0" err="1">
                <a:solidFill>
                  <a:srgbClr val="002060">
                    <a:alpha val="58000"/>
                  </a:srgbClr>
                </a:solidFill>
              </a:rPr>
              <a:t>Carrett</a:t>
            </a:r>
            <a:r>
              <a:rPr lang="en-US" sz="2400" b="1" dirty="0">
                <a:solidFill>
                  <a:srgbClr val="002060">
                    <a:alpha val="58000"/>
                  </a:srgbClr>
                </a:solidFill>
              </a:rPr>
              <a:t> Morgan experimented with …</a:t>
            </a:r>
          </a:p>
          <a:p>
            <a:r>
              <a:rPr lang="en-US" sz="2400" b="1" dirty="0">
                <a:solidFill>
                  <a:srgbClr val="002060">
                    <a:alpha val="58000"/>
                  </a:srgbClr>
                </a:solidFill>
              </a:rPr>
              <a:t>5. All their developments helped to …</a:t>
            </a:r>
          </a:p>
          <a:p>
            <a:r>
              <a:rPr lang="en-US" sz="2400" b="1" dirty="0">
                <a:solidFill>
                  <a:srgbClr val="002060">
                    <a:alpha val="58000"/>
                  </a:srgbClr>
                </a:solidFill>
              </a:rPr>
              <a:t>6. Many modern items we use in everyday life …</a:t>
            </a:r>
          </a:p>
          <a:p>
            <a:r>
              <a:rPr lang="en-US" sz="2400" b="1" dirty="0">
                <a:solidFill>
                  <a:srgbClr val="002060">
                    <a:alpha val="58000"/>
                  </a:srgbClr>
                </a:solidFill>
              </a:rPr>
              <a:t>7. He is the owner of not …</a:t>
            </a:r>
            <a:endParaRPr lang="ru-RU" sz="2400" b="1" dirty="0">
              <a:solidFill>
                <a:srgbClr val="002060">
                  <a:alpha val="58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424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xmlns="" id="{AFAE2A12-140C-4527-B721-72C1DD3FC66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A5B43FC7-6A19-4DF3-8506-485B555007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xmlns="" id="{7E689040-6301-4CD3-A20F-EA809EAD514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0344100 w 12192000"/>
              <a:gd name="connsiteY1" fmla="*/ 0 h 6858000"/>
              <a:gd name="connsiteX2" fmla="*/ 10628041 w 12192000"/>
              <a:gd name="connsiteY2" fmla="*/ 181981 h 6858000"/>
              <a:gd name="connsiteX3" fmla="*/ 10890786 w 12192000"/>
              <a:gd name="connsiteY3" fmla="*/ 404196 h 6858000"/>
              <a:gd name="connsiteX4" fmla="*/ 12140703 w 12192000"/>
              <a:gd name="connsiteY4" fmla="*/ 2501275 h 6858000"/>
              <a:gd name="connsiteX5" fmla="*/ 12192000 w 12192000"/>
              <a:gd name="connsiteY5" fmla="*/ 2695497 h 6858000"/>
              <a:gd name="connsiteX6" fmla="*/ 12192000 w 12192000"/>
              <a:gd name="connsiteY6" fmla="*/ 5699618 h 6858000"/>
              <a:gd name="connsiteX7" fmla="*/ 12152883 w 12192000"/>
              <a:gd name="connsiteY7" fmla="*/ 5839731 h 6858000"/>
              <a:gd name="connsiteX8" fmla="*/ 11693517 w 12192000"/>
              <a:gd name="connsiteY8" fmla="*/ 6719283 h 6858000"/>
              <a:gd name="connsiteX9" fmla="*/ 11571478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0344100" y="0"/>
                </a:lnTo>
                <a:lnTo>
                  <a:pt x="10628041" y="181981"/>
                </a:lnTo>
                <a:cubicBezTo>
                  <a:pt x="10728383" y="255277"/>
                  <a:pt x="10816544" y="329736"/>
                  <a:pt x="10890786" y="404196"/>
                </a:cubicBezTo>
                <a:cubicBezTo>
                  <a:pt x="11447593" y="962641"/>
                  <a:pt x="11888399" y="1637430"/>
                  <a:pt x="12140703" y="2501275"/>
                </a:cubicBezTo>
                <a:lnTo>
                  <a:pt x="12192000" y="2695497"/>
                </a:lnTo>
                <a:lnTo>
                  <a:pt x="12192000" y="5699618"/>
                </a:lnTo>
                <a:lnTo>
                  <a:pt x="12152883" y="5839731"/>
                </a:lnTo>
                <a:cubicBezTo>
                  <a:pt x="12041522" y="6174798"/>
                  <a:pt x="11888399" y="6467982"/>
                  <a:pt x="11693517" y="6719283"/>
                </a:cubicBezTo>
                <a:lnTo>
                  <a:pt x="11571478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F0F225F-6AD3-4175-8DBF-98BD98CDE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0"/>
            <a:ext cx="6923813" cy="1477328"/>
          </a:xfrm>
        </p:spPr>
        <p:txBody>
          <a:bodyPr>
            <a:normAutofit/>
          </a:bodyPr>
          <a:lstStyle/>
          <a:p>
            <a:r>
              <a:rPr lang="en-US" dirty="0"/>
              <a:t>Guess who it is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BAA404F-7E3C-4196-A81B-6564E7C268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653702"/>
            <a:ext cx="10716487" cy="4115273"/>
          </a:xfrm>
          <a:solidFill>
            <a:srgbClr val="00B050"/>
          </a:solidFill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002060">
                    <a:alpha val="58000"/>
                  </a:srgbClr>
                </a:solidFill>
                <a:latin typeface="Arial Nova" panose="020B0504020202020204" pitchFamily="34" charset="0"/>
              </a:rPr>
              <a:t>1.mass production principles</a:t>
            </a:r>
          </a:p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002060">
                    <a:alpha val="58000"/>
                  </a:srgbClr>
                </a:solidFill>
                <a:latin typeface="Arial Nova" panose="020B0504020202020204" pitchFamily="34" charset="0"/>
              </a:rPr>
              <a:t>2.hare care products, traffic  control device</a:t>
            </a:r>
          </a:p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002060">
                    <a:alpha val="58000"/>
                  </a:srgbClr>
                </a:solidFill>
                <a:latin typeface="Arial Nova" panose="020B0504020202020204" pitchFamily="34" charset="0"/>
              </a:rPr>
              <a:t>3.induction motor, a motorboat</a:t>
            </a:r>
          </a:p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002060">
                    <a:alpha val="58000"/>
                  </a:srgbClr>
                </a:solidFill>
                <a:latin typeface="Arial Nova" panose="020B0504020202020204" pitchFamily="34" charset="0"/>
              </a:rPr>
              <a:t>4.products made from peanuts</a:t>
            </a:r>
          </a:p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002060">
                    <a:alpha val="58000"/>
                  </a:srgbClr>
                </a:solidFill>
                <a:latin typeface="Arial Nova" panose="020B0504020202020204" pitchFamily="34" charset="0"/>
              </a:rPr>
              <a:t>5.the lightning rod, the principle of the refrigerator</a:t>
            </a:r>
          </a:p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002060">
                    <a:alpha val="58000"/>
                  </a:srgbClr>
                </a:solidFill>
                <a:latin typeface="Arial Nova" panose="020B0504020202020204" pitchFamily="34" charset="0"/>
              </a:rPr>
              <a:t>6.a history trivia game</a:t>
            </a:r>
          </a:p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002060">
                    <a:alpha val="58000"/>
                  </a:srgbClr>
                </a:solidFill>
                <a:latin typeface="Arial Nova" panose="020B0504020202020204" pitchFamily="34" charset="0"/>
              </a:rPr>
              <a:t>7.liquid paper</a:t>
            </a:r>
            <a:endParaRPr lang="ru-RU" sz="2400" b="1" dirty="0">
              <a:solidFill>
                <a:srgbClr val="002060">
                  <a:alpha val="58000"/>
                </a:srgbClr>
              </a:solidFill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985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4670" y="624015"/>
            <a:ext cx="6834660" cy="512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151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1038" y="471614"/>
            <a:ext cx="5936133" cy="5936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012272"/>
      </p:ext>
    </p:extLst>
  </p:cSld>
  <p:clrMapOvr>
    <a:masterClrMapping/>
  </p:clrMapOvr>
</p:sld>
</file>

<file path=ppt/theme/theme1.xml><?xml version="1.0" encoding="utf-8"?>
<a:theme xmlns:a="http://schemas.openxmlformats.org/drawingml/2006/main" name="BlobVTI">
  <a:themeElements>
    <a:clrScheme name="AnalogousFromDarkSeedLeftStep">
      <a:dk1>
        <a:srgbClr val="000000"/>
      </a:dk1>
      <a:lt1>
        <a:srgbClr val="FFFFFF"/>
      </a:lt1>
      <a:dk2>
        <a:srgbClr val="171734"/>
      </a:dk2>
      <a:lt2>
        <a:srgbClr val="F0F3F1"/>
      </a:lt2>
      <a:accent1>
        <a:srgbClr val="E729BA"/>
      </a:accent1>
      <a:accent2>
        <a:srgbClr val="B217D5"/>
      </a:accent2>
      <a:accent3>
        <a:srgbClr val="7529E7"/>
      </a:accent3>
      <a:accent4>
        <a:srgbClr val="292CD8"/>
      </a:accent4>
      <a:accent5>
        <a:srgbClr val="297BE7"/>
      </a:accent5>
      <a:accent6>
        <a:srgbClr val="17B8D5"/>
      </a:accent6>
      <a:hlink>
        <a:srgbClr val="3F61BF"/>
      </a:hlink>
      <a:folHlink>
        <a:srgbClr val="7F7F7F"/>
      </a:folHlink>
    </a:clrScheme>
    <a:fontScheme name="Blob">
      <a:majorFont>
        <a:latin typeface="Sagona Book"/>
        <a:ea typeface=""/>
        <a:cs typeface=""/>
      </a:majorFont>
      <a:minorFont>
        <a:latin typeface="Avenir Next LT Pr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obVTI" id="{06D3AACF-B619-4265-899F-5E2FB3A445D5}" vid="{F5918863-BA1A-4735-81A8-3E7BFBDA847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137</Words>
  <Application>Microsoft Office PowerPoint</Application>
  <PresentationFormat>Широкоэкранный</PresentationFormat>
  <Paragraphs>23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Arial Nova</vt:lpstr>
      <vt:lpstr>Avenir Next LT Pro</vt:lpstr>
      <vt:lpstr>Sagona Book</vt:lpstr>
      <vt:lpstr>The Hand Extrablack</vt:lpstr>
      <vt:lpstr>BlobVTI</vt:lpstr>
      <vt:lpstr>Science and Technology</vt:lpstr>
      <vt:lpstr>Greeting </vt:lpstr>
      <vt:lpstr>Greeting </vt:lpstr>
      <vt:lpstr>Answer the questions</vt:lpstr>
      <vt:lpstr>Complete the sentences</vt:lpstr>
      <vt:lpstr>Guess who it is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and Technology</dc:title>
  <dc:creator>Александр Алипатов</dc:creator>
  <cp:lastModifiedBy>Александр</cp:lastModifiedBy>
  <cp:revision>3</cp:revision>
  <dcterms:created xsi:type="dcterms:W3CDTF">2021-01-22T03:26:29Z</dcterms:created>
  <dcterms:modified xsi:type="dcterms:W3CDTF">2024-01-04T15:23:08Z</dcterms:modified>
</cp:coreProperties>
</file>