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0" r:id="rId6"/>
    <p:sldId id="261" r:id="rId7"/>
    <p:sldId id="262" r:id="rId8"/>
    <p:sldId id="258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6" y="1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2214554"/>
            <a:ext cx="6715140" cy="2857521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66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n-ea"/>
                <a:cs typeface="+mn-cs"/>
              </a:rPr>
              <a:t>Тест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n-ea"/>
                <a:cs typeface="+mn-cs"/>
              </a:rPr>
              <a:t>Русский язык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solidFill>
                  <a:srgbClr val="00CC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n-ea"/>
                <a:cs typeface="+mn-cs"/>
              </a:rPr>
              <a:t>«Неопределённая форма глагола»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solidFill>
                  <a:srgbClr val="0066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n-ea"/>
                <a:cs typeface="+mn-cs"/>
              </a:rPr>
              <a:t>4 класс</a:t>
            </a:r>
            <a:r>
              <a:rPr lang="ru-RU" dirty="0" smtClean="0">
                <a:solidFill>
                  <a:srgbClr val="0066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+mn-ea"/>
                <a:cs typeface="+mn-cs"/>
              </a:rPr>
              <a:t/>
            </a:r>
            <a:br>
              <a:rPr lang="ru-RU" dirty="0" smtClean="0">
                <a:solidFill>
                  <a:srgbClr val="0066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9. Прочитай текст. Сколько в нём глаголов в неопределённой форме?</a:t>
            </a:r>
            <a:endParaRPr lang="ru-RU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NR05324680c1994b447fd1a628eb6ea20d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43636" y="4691074"/>
            <a:ext cx="2166926" cy="2166926"/>
          </a:xfrm>
        </p:spPr>
      </p:pic>
      <p:sp>
        <p:nvSpPr>
          <p:cNvPr id="5" name="Содержимое 4"/>
          <p:cNvSpPr txBox="1">
            <a:spLocks/>
          </p:cNvSpPr>
          <p:nvPr/>
        </p:nvSpPr>
        <p:spPr>
          <a:xfrm>
            <a:off x="714348" y="1857364"/>
            <a:ext cx="7901014" cy="42687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***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32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Бэби сердито повернулся к вожаку, растопырил уши-лопухи </a:t>
            </a:r>
            <a:r>
              <a:rPr lang="ru-RU" sz="32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Symbol"/>
              </a:rPr>
              <a:t> и ни с места. Николай начал гладить Бэби, хлопать его по животу, чесать его за ухом, совать в рот морковь  ничто не помогало.</a:t>
            </a:r>
          </a:p>
          <a:p>
            <a:pPr marL="342900" lvl="0" indent="-342900" algn="r">
              <a:spcBef>
                <a:spcPct val="20000"/>
              </a:spcBef>
            </a:pPr>
            <a:r>
              <a:rPr lang="ru-RU" sz="32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Symbol"/>
              </a:rPr>
              <a:t>(По В. Дурову)</a:t>
            </a:r>
            <a:endParaRPr lang="ru-RU" sz="3200" b="1" spc="50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А) 6</a:t>
            </a:r>
            <a:r>
              <a:rPr kumimoji="0" lang="ru-RU" sz="3200" b="1" i="0" u="none" strike="noStrike" kern="1200" spc="50" normalizeH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глаголов</a:t>
            </a:r>
            <a:endParaRPr kumimoji="0" lang="ru-RU" sz="3200" b="1" i="0" u="none" strike="noStrike" kern="1200" spc="50" normalizeH="0" baseline="0" noProof="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Б) 5</a:t>
            </a:r>
            <a:r>
              <a:rPr kumimoji="0" lang="ru-RU" sz="3200" b="1" i="0" u="none" strike="noStrike" kern="1200" spc="50" normalizeH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глаголов</a:t>
            </a:r>
            <a:endParaRPr kumimoji="0" lang="ru-RU" sz="3200" b="1" i="0" u="none" strike="noStrike" kern="1200" spc="50" normalizeH="0" baseline="0" noProof="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В) 4</a:t>
            </a:r>
            <a:r>
              <a:rPr kumimoji="0" lang="ru-RU" sz="3200" b="1" i="0" u="none" strike="noStrike" kern="1200" spc="50" normalizeH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глагола</a:t>
            </a:r>
            <a:endParaRPr kumimoji="0" lang="ru-RU" sz="3200" b="1" i="0" u="none" strike="noStrike" kern="1200" spc="50" normalizeH="0" baseline="0" noProof="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10. Какой глагол является антонимом к слову стартовать.</a:t>
            </a:r>
            <a:endParaRPr lang="ru-RU" sz="32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mesh-0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4071942"/>
            <a:ext cx="2109666" cy="242889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Начинать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Финишировать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В) Соревноваться</a:t>
            </a:r>
            <a:endParaRPr lang="ru-RU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Проверка!</a:t>
            </a:r>
            <a:endParaRPr lang="ru-RU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mesh-0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4071942"/>
            <a:ext cx="2109666" cy="242889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1.А)              8.В)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2.В)              9.В)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3.Б)              10.Б)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4.Б)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5.Б)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6.В)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7.А)</a:t>
            </a:r>
          </a:p>
          <a:p>
            <a:pPr>
              <a:buNone/>
            </a:pPr>
            <a:endParaRPr lang="ru-RU" b="1" spc="5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spc="5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spc="5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spc="5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000372"/>
            <a:ext cx="5786478" cy="128588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 Вы справились с тестом!</a:t>
            </a:r>
            <a:endParaRPr lang="ru-RU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6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1. Укажите глагол в неопределённой форме.</a:t>
            </a:r>
            <a:endParaRPr lang="ru-RU" sz="36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Содержимое 3" descr="NR05324680c1994b447fd1a628eb6ea20d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72198" y="3786190"/>
            <a:ext cx="2809868" cy="2809868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1714488"/>
            <a:ext cx="8001056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А) С</a:t>
            </a:r>
            <a:r>
              <a:rPr lang="ru-RU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ушить</a:t>
            </a:r>
            <a:endParaRPr lang="ru-RU" sz="3200" b="1" spc="5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ru-RU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Б) </a:t>
            </a:r>
            <a:r>
              <a:rPr lang="ru-RU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Выращивают </a:t>
            </a:r>
            <a:endParaRPr lang="ru-RU" sz="3200" b="1" spc="5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ru-RU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В) </a:t>
            </a:r>
            <a:r>
              <a:rPr lang="ru-RU" sz="32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Купит </a:t>
            </a:r>
            <a:endParaRPr lang="ru-RU" sz="32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6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Укажите вопрос, на который отвечает глагол в неопределённой форме.</a:t>
            </a:r>
            <a:endParaRPr lang="ru-RU" sz="36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mesh-0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4071942"/>
            <a:ext cx="2109666" cy="242889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Что сделала?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Что сделают?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В) Что сделать?</a:t>
            </a:r>
            <a:endParaRPr lang="ru-RU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6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3.Какой глагол соответствует схеме?</a:t>
            </a:r>
            <a:br>
              <a:rPr lang="ru-RU" sz="36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</a:t>
            </a:r>
            <a:endParaRPr lang="ru-RU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mesh-0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3643314"/>
            <a:ext cx="2704795" cy="2903921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Лететь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Забежать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В) Прыгнуть</a:t>
            </a:r>
            <a:endParaRPr lang="ru-RU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1214422"/>
            <a:ext cx="38004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6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Прочитай пословицы. В какой из них глагол в неопределённой форме указан неправильно?</a:t>
            </a:r>
            <a:endParaRPr lang="ru-RU" sz="36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Smesh-015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786578" y="4786322"/>
            <a:ext cx="1801301" cy="1728854"/>
          </a:xfrm>
        </p:spPr>
      </p:pic>
      <p:sp>
        <p:nvSpPr>
          <p:cNvPr id="8" name="Содержимое 6"/>
          <p:cNvSpPr txBox="1">
            <a:spLocks/>
          </p:cNvSpPr>
          <p:nvPr/>
        </p:nvSpPr>
        <p:spPr>
          <a:xfrm>
            <a:off x="357158" y="207167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А) Хорошую</a:t>
            </a:r>
            <a:r>
              <a:rPr kumimoji="0" lang="ru-RU" sz="3200" b="1" i="0" u="none" strike="noStrike" kern="1200" spc="50" normalizeH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книгу читать не в тягость, а в радость.</a:t>
            </a:r>
            <a:endParaRPr kumimoji="0" lang="ru-RU" sz="3200" b="1" i="0" u="none" strike="noStrike" kern="1200" spc="50" normalizeH="0" baseline="0" noProof="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Б) Говорил</a:t>
            </a:r>
            <a:r>
              <a:rPr kumimoji="0" lang="ru-RU" sz="3200" b="1" i="0" u="none" strike="noStrike" kern="1200" spc="50" normalizeH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день до вечера, а слушать нечего.</a:t>
            </a:r>
            <a:endParaRPr kumimoji="0" lang="ru-RU" sz="3200" b="1" i="0" u="none" strike="noStrike" kern="1200" spc="50" normalizeH="0" baseline="0" noProof="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В) Плох</a:t>
            </a:r>
            <a:r>
              <a:rPr kumimoji="0" lang="ru-RU" sz="3200" b="1" i="0" u="none" strike="noStrike" kern="1200" spc="50" normalizeH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тот солдат, который не мечтает стать генералом.</a:t>
            </a:r>
            <a:endParaRPr kumimoji="0" lang="ru-RU" sz="3200" b="1" i="0" u="none" strike="noStrike" kern="1200" spc="50" normalizeH="0" baseline="0" noProof="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6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Прочитай глаголы. От какого из них нельзя образовать глагол с частицей </a:t>
            </a:r>
            <a:r>
              <a:rPr lang="ru-RU" sz="3600" b="1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ся</a:t>
            </a:r>
            <a:endParaRPr lang="ru-RU" sz="36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mesh-0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4357694"/>
            <a:ext cx="2342622" cy="2286016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Убирать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Думать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В) Защищаться</a:t>
            </a:r>
            <a:endParaRPr lang="ru-RU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 Какой глагол является синонимом к слову сражаться ?</a:t>
            </a:r>
            <a:endParaRPr lang="ru-RU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NR05324680c1994b447fd1a628eb6ea20d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72198" y="3786190"/>
            <a:ext cx="2809868" cy="2809868"/>
          </a:xfrm>
        </p:spPr>
      </p:pic>
      <p:sp>
        <p:nvSpPr>
          <p:cNvPr id="5" name="Содержимое 4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А) Сдаваться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Б) Отступать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В) Воевать</a:t>
            </a:r>
            <a:endParaRPr kumimoji="0" lang="ru-RU" sz="3200" b="1" i="0" u="none" strike="noStrike" kern="1200" spc="50" normalizeH="0" baseline="0" noProof="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643182"/>
            <a:ext cx="357190" cy="3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2643182"/>
            <a:ext cx="714380" cy="409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357298"/>
            <a:ext cx="1285884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2071678"/>
            <a:ext cx="42862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2071678"/>
            <a:ext cx="50006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2000240"/>
            <a:ext cx="71438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7" y="2071678"/>
            <a:ext cx="7143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4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7. Укажи, какой глагол разобран по составу неверно.</a:t>
            </a:r>
            <a:endParaRPr lang="ru-RU" sz="40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mesh-00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7950" y="4071942"/>
            <a:ext cx="2109666" cy="242889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Рисовать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Намокнуть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В) Бегать</a:t>
            </a:r>
            <a:endParaRPr lang="ru-RU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08" y="1571612"/>
            <a:ext cx="290330" cy="23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57422" y="1571612"/>
            <a:ext cx="285752" cy="22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643182"/>
            <a:ext cx="285752" cy="3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242889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r>
              <a:rPr lang="ru-RU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 Прочитай предложение. Укажи слово, к которому не ставится вопрос от глагола в неопределенной форме.</a:t>
            </a:r>
            <a:br>
              <a:rPr lang="ru-RU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Хорошо смотреть фильм в новом кинозале.</a:t>
            </a:r>
            <a:endParaRPr lang="ru-RU" sz="32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mesh-0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4357694"/>
            <a:ext cx="2342622" cy="2286016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Кинозале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Фильм</a:t>
            </a:r>
          </a:p>
          <a:p>
            <a:pPr>
              <a:buNone/>
            </a:pPr>
            <a:r>
              <a:rPr lang="ru-RU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В) Новом</a:t>
            </a:r>
            <a:endParaRPr lang="ru-RU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321</Words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Тест Русский язык «Неопределённая форма глагола» 4 класс </vt:lpstr>
      <vt:lpstr>1. Укажите глагол в неопределённой форме.</vt:lpstr>
      <vt:lpstr>2. Укажите вопрос, на который отвечает глагол в неопределённой форме.</vt:lpstr>
      <vt:lpstr>3.Какой глагол соответствует схеме?         </vt:lpstr>
      <vt:lpstr>4. Прочитай пословицы. В какой из них глагол в неопределённой форме указан неправильно?</vt:lpstr>
      <vt:lpstr>5. Прочитай глаголы. От какого из них нельзя образовать глагол с частицей ся</vt:lpstr>
      <vt:lpstr>6. Какой глагол является синонимом к слову сражаться ?</vt:lpstr>
      <vt:lpstr>7. Укажи, какой глагол разобран по составу неверно.</vt:lpstr>
      <vt:lpstr>8.  Прочитай предложение. Укажи слово, к которому не ставится вопрос от глагола в неопределенной форме.       Хорошо смотреть фильм в новом кинозале.</vt:lpstr>
      <vt:lpstr>9. Прочитай текст. Сколько в нём глаголов в неопределённой форме?</vt:lpstr>
      <vt:lpstr>10. Какой глагол является антонимом к слову стартовать.</vt:lpstr>
      <vt:lpstr>Проверка!</vt:lpstr>
      <vt:lpstr>Молодцы! Вы справились с тестом!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11</cp:revision>
  <dcterms:created xsi:type="dcterms:W3CDTF">2023-12-13T13:13:46Z</dcterms:created>
  <dcterms:modified xsi:type="dcterms:W3CDTF">2023-12-13T14:59:53Z</dcterms:modified>
</cp:coreProperties>
</file>