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3" r:id="rId4"/>
    <p:sldId id="275" r:id="rId5"/>
    <p:sldId id="271" r:id="rId6"/>
    <p:sldId id="279" r:id="rId7"/>
    <p:sldId id="270" r:id="rId8"/>
    <p:sldId id="278" r:id="rId9"/>
    <p:sldId id="276" r:id="rId10"/>
    <p:sldId id="280" r:id="rId11"/>
    <p:sldId id="282" r:id="rId12"/>
    <p:sldId id="281" r:id="rId13"/>
    <p:sldId id="267" r:id="rId14"/>
    <p:sldId id="268" r:id="rId15"/>
    <p:sldId id="277" r:id="rId16"/>
    <p:sldId id="28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5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22" autoAdjust="0"/>
    <p:restoredTop sz="94660"/>
  </p:normalViewPr>
  <p:slideViewPr>
    <p:cSldViewPr>
      <p:cViewPr varScale="1">
        <p:scale>
          <a:sx n="116" d="100"/>
          <a:sy n="116" d="100"/>
        </p:scale>
        <p:origin x="-37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9C46714-EA01-4BA8-B3F4-1804E1ADD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FFA0AC6-9EBA-40E1-BBC8-87B9F008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BDAAFA1-B9E1-4CF6-9E6D-876137767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2847870-C82B-4F62-91CF-02C2A8DE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9009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F60D616-074D-47B4-B726-E9928A98B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9EA2C6B-320E-404F-B8A0-821D10932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BFE942B-7393-4B73-A8D9-DB6C1218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3425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7CEB6D-ED6D-4526-81A8-6B48D4500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752732C-DB42-4FF4-B63F-BDB95C23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D427B4B-0BA1-4E32-AC35-3A7656175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8EFE849-CF36-4DF7-B3AA-B5613D278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0B612AF-149D-40FD-81B8-0BEF0CA2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86FBBA-6EDD-41C1-83F2-A92D6A1E1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5242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E0E3E9-2EA0-4F93-ACF3-69B3BFD81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8FF30DC-8368-4617-B796-6D8CD1AA93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90E88DC-1E9E-475D-B470-7C75BF6F8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651535-13B0-4736-B6E0-8114A25C3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85029B0-26CA-4FD7-8F74-A5910734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CFDCF4F-29F3-434F-93BF-7145496C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6503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119624-59D1-41E3-AEA2-748028B5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761F556-4960-4FFB-84B0-6DD9DECFF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F3852AA-44AB-40DE-ABB5-D989F49F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FF99121-21B5-44CE-A3CC-FB750D001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BA2C88A-CBD1-4F5D-AFDA-B87C66F4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9633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9D2C97F-DA00-4FE0-831A-7C4145CC8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9E203A0-4947-4CC0-B314-D5F901EC7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39999C7-CA6F-4918-9A59-E4F9979B2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7F7D328-60F9-4536-BF6F-A15329120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C5CB392-EC5F-4163-9BD2-AD0959FD7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844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CF96D8-8510-4EF3-B422-332DC57E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3007763-0BB5-4DD5-BC47-1C50AB65A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048DF2C-669A-4DCA-8793-1F7410D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933E309-0F6F-484F-98FA-46AB4551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806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79000"/>
            <a:ext cx="9144000" cy="13050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90464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D4EC29-EC9D-4966-9B2F-5A81BAAA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AF823D-AA6C-41CE-8369-D43088671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000" y="2034000"/>
            <a:ext cx="10515600" cy="4097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73379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79868787-4D25-4920-AC06-C685BEA5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17031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78A106-66FA-4DD6-BAB3-B8D8393A6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C6B7C11-BF9E-408C-887F-6B9BC1863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579E133-BC16-4FB3-9BC0-B6A568D98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95CB5E0-055B-4886-BB25-0C7618D30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410B8AC-7215-4E96-8E27-FC440628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950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456F72-33A8-4910-A853-F0EF915F0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3EF7DE8-23CA-4D99-8CC9-4903DDD55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8C177F8-D6AF-47A0-B490-1B3CDFEE6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B72E65B-AF1C-4F65-9941-D855AC96A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08AAEDA-38B0-46A7-BB17-DB378E2D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07335DD-857A-49BC-BF94-7878B3D9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4990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7FFB23-FD3E-408F-A23F-485521549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557B89F-6135-4F2B-893F-E89610007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995CA68-6719-40C1-95A2-F647EA7FA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A4B353A-0A39-4E56-A1C1-2DDA22C59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2A394CB-908A-4E67-874E-EA58FD2B2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A4D78FF-9BDC-47EE-AD08-F85FEF056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B64B697-85E0-44B7-99FA-9C7AC685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2D574AC-5168-4E22-8835-2D38CC2B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235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9317D4-8ACB-498D-8524-425777540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58D9979-8217-47E8-9E8D-B2D0F803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7BFD1B-2793-4D83-B874-8CE6EE8A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293DF3D-5BBD-49D4-B217-881FB138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8233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7ACF60-303D-438B-ADDF-FD8A00C5B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D57D61A-5D1E-48D1-8F9F-72DCC6131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6FE97FC-8D71-4940-B6BB-6862C7659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DCA0-1BB0-4A78-B9FD-CBA4791AF177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017A4A-6BE4-47CB-9CD4-A285E2D43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B2747D-D825-4A66-8A60-C4EE4BC74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25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49DE0BE0-A2C4-4428-86D8-D9DE377D54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1510" y="1571612"/>
            <a:ext cx="9863646" cy="23574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2E55D2"/>
                </a:solidFill>
              </a:rPr>
              <a:t>ВОСПИТАТЕЛЬНЫЕ РЕСУРСЫ УРОКА</a:t>
            </a:r>
            <a:endParaRPr lang="ru-RU" dirty="0">
              <a:solidFill>
                <a:srgbClr val="2E55D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24826" y="5072074"/>
            <a:ext cx="38576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solidFill>
                  <a:srgbClr val="2E55D2"/>
                </a:solidFill>
              </a:rPr>
              <a:t>Учитель </a:t>
            </a:r>
          </a:p>
          <a:p>
            <a:r>
              <a:rPr lang="ru-RU" sz="2000" b="1" dirty="0" smtClean="0">
                <a:solidFill>
                  <a:srgbClr val="2E55D2"/>
                </a:solidFill>
              </a:rPr>
              <a:t>МБОУ «Средняя школа №46 имени </a:t>
            </a:r>
            <a:r>
              <a:rPr lang="ru-RU" sz="2000" b="1" dirty="0" err="1" smtClean="0">
                <a:solidFill>
                  <a:srgbClr val="2E55D2"/>
                </a:solidFill>
              </a:rPr>
              <a:t>И.С.Полбина</a:t>
            </a:r>
            <a:r>
              <a:rPr lang="ru-RU" sz="2000" b="1" dirty="0" smtClean="0">
                <a:solidFill>
                  <a:srgbClr val="2E55D2"/>
                </a:solidFill>
              </a:rPr>
              <a:t>»</a:t>
            </a:r>
          </a:p>
          <a:p>
            <a:r>
              <a:rPr lang="ru-RU" sz="2000" b="1" dirty="0" smtClean="0">
                <a:solidFill>
                  <a:srgbClr val="2E55D2"/>
                </a:solidFill>
              </a:rPr>
              <a:t>Татьяна Юрьевна Уришова</a:t>
            </a:r>
            <a:endParaRPr lang="ru-RU" sz="2000" b="1" dirty="0">
              <a:solidFill>
                <a:srgbClr val="2E55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84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0-02-0a-5fd5e454642c8385129b494f51df48f48fb852ef8e234557fd91ac51aefe49b3_966106305d187e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2926" y="428604"/>
            <a:ext cx="3096744" cy="2295462"/>
          </a:xfrm>
          <a:prstGeom prst="rect">
            <a:avLst/>
          </a:prstGeom>
          <a:noFill/>
        </p:spPr>
      </p:pic>
      <p:pic>
        <p:nvPicPr>
          <p:cNvPr id="1027" name="Picture 3" descr="C:\Users\Админ\Desktop\0-02-0a-ff08b8805e1dd81fde388cf16193f74f4d1ca7e1b22906b4af5ddd41cf99bc8e_b2852b80e688dd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36" y="3381048"/>
            <a:ext cx="3714776" cy="2753578"/>
          </a:xfrm>
          <a:prstGeom prst="rect">
            <a:avLst/>
          </a:prstGeom>
          <a:noFill/>
        </p:spPr>
      </p:pic>
      <p:pic>
        <p:nvPicPr>
          <p:cNvPr id="1028" name="Picture 4" descr="C:\Users\Админ\Desktop\0-02-0a-e750e09201f14835deb95f40f52d536b146eef8a337136d77a289298cb1d0d8e_d294f519e8326f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9140" y="642918"/>
            <a:ext cx="3180344" cy="2357430"/>
          </a:xfrm>
          <a:prstGeom prst="rect">
            <a:avLst/>
          </a:prstGeom>
          <a:noFill/>
        </p:spPr>
      </p:pic>
      <p:pic>
        <p:nvPicPr>
          <p:cNvPr id="1029" name="Picture 5" descr="C:\Users\Админ\Desktop\0-02-0a-36377bdceb5ac26fe86c00e8e1d8b455a81cd9c2de70ceaf54e9d5c748ad7a0f_afdd41e22a8ca65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3836" y="1285860"/>
            <a:ext cx="3108266" cy="4193278"/>
          </a:xfrm>
          <a:prstGeom prst="rect">
            <a:avLst/>
          </a:prstGeom>
          <a:noFill/>
        </p:spPr>
      </p:pic>
      <p:pic>
        <p:nvPicPr>
          <p:cNvPr id="1030" name="Picture 6" descr="C:\Users\Админ\Desktop\170066433799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39206" y="3428999"/>
            <a:ext cx="2500330" cy="3320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\Desktop\17006643380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5406" y="3929066"/>
            <a:ext cx="1721217" cy="2285992"/>
          </a:xfrm>
          <a:prstGeom prst="rect">
            <a:avLst/>
          </a:prstGeom>
          <a:noFill/>
        </p:spPr>
      </p:pic>
      <p:pic>
        <p:nvPicPr>
          <p:cNvPr id="2051" name="Picture 3" descr="C:\Users\Админ\Desktop\1700664338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026" y="428604"/>
            <a:ext cx="1137936" cy="1511321"/>
          </a:xfrm>
          <a:prstGeom prst="rect">
            <a:avLst/>
          </a:prstGeom>
          <a:noFill/>
        </p:spPr>
      </p:pic>
      <p:pic>
        <p:nvPicPr>
          <p:cNvPr id="2052" name="Picture 4" descr="C:\Users\Админ\Desktop\1700664338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60" y="2285992"/>
            <a:ext cx="1643074" cy="2182207"/>
          </a:xfrm>
          <a:prstGeom prst="rect">
            <a:avLst/>
          </a:prstGeom>
          <a:noFill/>
        </p:spPr>
      </p:pic>
      <p:pic>
        <p:nvPicPr>
          <p:cNvPr id="2053" name="Picture 5" descr="C:\Users\Админ\Desktop\17006643380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09918" y="500042"/>
            <a:ext cx="1944794" cy="2582930"/>
          </a:xfrm>
          <a:prstGeom prst="rect">
            <a:avLst/>
          </a:prstGeom>
          <a:noFill/>
        </p:spPr>
      </p:pic>
      <p:pic>
        <p:nvPicPr>
          <p:cNvPr id="2054" name="Picture 6" descr="C:\Users\Админ\Desktop\17006643380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06" y="1428736"/>
            <a:ext cx="6677304" cy="5027617"/>
          </a:xfrm>
          <a:prstGeom prst="rect">
            <a:avLst/>
          </a:prstGeom>
          <a:noFill/>
        </p:spPr>
      </p:pic>
      <p:pic>
        <p:nvPicPr>
          <p:cNvPr id="2055" name="Picture 7" descr="C:\Users\Админ\Desktop\17006643380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480" y="3643314"/>
            <a:ext cx="1561053" cy="2073274"/>
          </a:xfrm>
          <a:prstGeom prst="rect">
            <a:avLst/>
          </a:prstGeom>
          <a:noFill/>
        </p:spPr>
      </p:pic>
      <p:pic>
        <p:nvPicPr>
          <p:cNvPr id="2056" name="Picture 8" descr="C:\Users\Админ\Desktop\170066433805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24034" y="1714488"/>
            <a:ext cx="1367414" cy="1816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\Desktop\1700664337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876" y="2106977"/>
            <a:ext cx="5786478" cy="4356877"/>
          </a:xfrm>
          <a:prstGeom prst="rect">
            <a:avLst/>
          </a:prstGeom>
          <a:noFill/>
        </p:spPr>
      </p:pic>
      <p:pic>
        <p:nvPicPr>
          <p:cNvPr id="3075" name="Picture 3" descr="C:\Users\Админ\Desktop\17006643379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60" y="428604"/>
            <a:ext cx="5787594" cy="4357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CF3881-357C-4FCA-874F-76CC57210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ситуации успеха на уроке</a:t>
            </a: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2E003569-579D-4285-B007-005B990FF1A5}"/>
              </a:ext>
            </a:extLst>
          </p:cNvPr>
          <p:cNvSpPr txBox="1">
            <a:spLocks/>
          </p:cNvSpPr>
          <p:nvPr/>
        </p:nvSpPr>
        <p:spPr>
          <a:xfrm>
            <a:off x="4536800" y="1944444"/>
            <a:ext cx="3330000" cy="346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F3E7C23D-71B6-49F0-B7A1-F2BDD3357A70}"/>
              </a:ext>
            </a:extLst>
          </p:cNvPr>
          <p:cNvSpPr txBox="1">
            <a:spLocks/>
          </p:cNvSpPr>
          <p:nvPr/>
        </p:nvSpPr>
        <p:spPr>
          <a:xfrm>
            <a:off x="8422600" y="1944000"/>
            <a:ext cx="3330000" cy="346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80960" y="1571612"/>
            <a:ext cx="11595640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2E55D2"/>
                </a:solidFill>
                <a:latin typeface="Calibri Light" pitchFamily="34" charset="0"/>
              </a:rPr>
              <a:t>Атмосфера доброжелательности на протяжении всего урока.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2E55D2"/>
                </a:solidFill>
                <a:latin typeface="Calibri Light" pitchFamily="34" charset="0"/>
              </a:rPr>
              <a:t>Высокая мотивация предлагаемых действий.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2E55D2"/>
                </a:solidFill>
                <a:latin typeface="Calibri Light" pitchFamily="34" charset="0"/>
              </a:rPr>
              <a:t>Реальная помощь в продвижении к успеху.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2E55D2"/>
                </a:solidFill>
                <a:latin typeface="Calibri Light" pitchFamily="34" charset="0"/>
              </a:rPr>
              <a:t>Краткое экспрессивное воздействие.</a:t>
            </a:r>
            <a:endParaRPr lang="ru-RU" sz="4800" b="1" dirty="0">
              <a:solidFill>
                <a:srgbClr val="2E55D2"/>
              </a:solidFill>
              <a:latin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852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000" y="642918"/>
            <a:ext cx="10342800" cy="1000132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2E55D2"/>
                </a:solidFill>
              </a:rPr>
              <a:t>Урок –это целая жизнь, проживание и осмысление её идёт </a:t>
            </a:r>
            <a:r>
              <a:rPr lang="ru-RU" sz="6700" dirty="0" smtClean="0">
                <a:solidFill>
                  <a:srgbClr val="C00000"/>
                </a:solidFill>
              </a:rPr>
              <a:t>здесь и сейчас.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:\Users\Админ\Desktop\0-02-05-596b6581e99dc4ef38ecb7c517f339b8e1b1a469328ef9cb3fdd373e0d0f49c6_24572a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026" y="2071678"/>
            <a:ext cx="521497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C:\Users\Админ\Desktop\4а 2020\фото 2 класс\0-02-05-e6e336f5b45cc557779595f7153a087ffc686e9043b5b5b6c5693d21bfc74734_9fc5343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3256" y="2571744"/>
            <a:ext cx="478634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809720" y="1857364"/>
            <a:ext cx="8286808" cy="378621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2E55D2"/>
                </a:solidFill>
                <a:latin typeface="Calibri Light" pitchFamily="34" charset="0"/>
              </a:rPr>
              <a:t>Дети должны жить в мире красоты, игры, сказки, музыки, рисунка, фантазии, творчества. 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2E55D2"/>
                </a:solidFill>
                <a:latin typeface="Calibri Light" pitchFamily="34" charset="0"/>
              </a:rPr>
              <a:t>                             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2E55D2"/>
                </a:solidFill>
                <a:latin typeface="Calibri Light" pitchFamily="34" charset="0"/>
              </a:rPr>
              <a:t>               В. А. Сухомлинский</a:t>
            </a:r>
            <a:endParaRPr lang="ru-RU" sz="4400" b="1" dirty="0">
              <a:solidFill>
                <a:srgbClr val="2E55D2"/>
              </a:solidFill>
              <a:latin typeface="Calibr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\Desktop\17006643380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150" y="3143248"/>
            <a:ext cx="3910008" cy="2944006"/>
          </a:xfrm>
          <a:prstGeom prst="rect">
            <a:avLst/>
          </a:prstGeom>
          <a:noFill/>
        </p:spPr>
      </p:pic>
      <p:pic>
        <p:nvPicPr>
          <p:cNvPr id="4100" name="Picture 4" descr="C:\Users\Админ\Desktop\17006643380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2530" y="571480"/>
            <a:ext cx="3183680" cy="2397124"/>
          </a:xfrm>
          <a:prstGeom prst="rect">
            <a:avLst/>
          </a:prstGeom>
          <a:noFill/>
        </p:spPr>
      </p:pic>
      <p:pic>
        <p:nvPicPr>
          <p:cNvPr id="4101" name="Picture 5" descr="C:\Users\Админ\Desktop\1700664338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1554" y="1000108"/>
            <a:ext cx="6854832" cy="5161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14290"/>
            <a:ext cx="9715536" cy="6000792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2E55D2"/>
                </a:solidFill>
              </a:rPr>
              <a:t>Воспитание </a:t>
            </a:r>
            <a:r>
              <a:rPr lang="ru-RU" sz="3600" dirty="0" smtClean="0">
                <a:solidFill>
                  <a:srgbClr val="2E55D2"/>
                </a:solidFill>
              </a:rPr>
              <a:t>является одной из важнейших составляющих образовательного процесса наряду с обучением</a:t>
            </a:r>
            <a:r>
              <a:rPr lang="ru-RU" sz="3600" dirty="0" smtClean="0">
                <a:solidFill>
                  <a:srgbClr val="2E55D2"/>
                </a:solidFill>
              </a:rPr>
              <a:t>.</a:t>
            </a:r>
            <a:br>
              <a:rPr lang="ru-RU" sz="3600" dirty="0" smtClean="0">
                <a:solidFill>
                  <a:srgbClr val="2E55D2"/>
                </a:solidFill>
              </a:rPr>
            </a:br>
            <a:r>
              <a:rPr lang="ru-RU" sz="3600" dirty="0" smtClean="0">
                <a:solidFill>
                  <a:srgbClr val="2E55D2"/>
                </a:solidFill>
              </a:rPr>
              <a:t/>
            </a:r>
            <a:br>
              <a:rPr lang="ru-RU" sz="3600" dirty="0" smtClean="0">
                <a:solidFill>
                  <a:srgbClr val="2E55D2"/>
                </a:solidFill>
              </a:rPr>
            </a:br>
            <a:r>
              <a:rPr lang="ru-RU" sz="3600" dirty="0" smtClean="0">
                <a:solidFill>
                  <a:srgbClr val="2E55D2"/>
                </a:solidFill>
              </a:rPr>
              <a:t> Обучение и воспитание служат единой цели: целостному развитию личности школьника</a:t>
            </a:r>
            <a:r>
              <a:rPr lang="ru-RU" sz="3600" dirty="0" smtClean="0">
                <a:solidFill>
                  <a:srgbClr val="2E55D2"/>
                </a:solidFill>
              </a:rPr>
              <a:t>.</a:t>
            </a:r>
            <a:br>
              <a:rPr lang="ru-RU" sz="3600" dirty="0" smtClean="0">
                <a:solidFill>
                  <a:srgbClr val="2E55D2"/>
                </a:solidFill>
              </a:rPr>
            </a:br>
            <a:r>
              <a:rPr lang="ru-RU" sz="3600" dirty="0" smtClean="0">
                <a:solidFill>
                  <a:srgbClr val="2E55D2"/>
                </a:solidFill>
              </a:rPr>
              <a:t> </a:t>
            </a:r>
            <a:r>
              <a:rPr lang="ru-RU" sz="3600" dirty="0" smtClean="0">
                <a:solidFill>
                  <a:srgbClr val="2E55D2"/>
                </a:solidFill>
              </a:rPr>
              <a:t/>
            </a:r>
            <a:br>
              <a:rPr lang="ru-RU" sz="3600" dirty="0" smtClean="0">
                <a:solidFill>
                  <a:srgbClr val="2E55D2"/>
                </a:solidFill>
              </a:rPr>
            </a:br>
            <a:r>
              <a:rPr lang="ru-RU" sz="3600" dirty="0" smtClean="0">
                <a:solidFill>
                  <a:srgbClr val="2E55D2"/>
                </a:solidFill>
              </a:rPr>
              <a:t>Современный урок </a:t>
            </a:r>
            <a:r>
              <a:rPr lang="ru-RU" sz="3600" dirty="0" smtClean="0">
                <a:solidFill>
                  <a:srgbClr val="2E55D2"/>
                </a:solidFill>
              </a:rPr>
              <a:t>– основная организационная </a:t>
            </a:r>
            <a:r>
              <a:rPr lang="ru-RU" sz="3600" dirty="0" smtClean="0">
                <a:solidFill>
                  <a:srgbClr val="2E55D2"/>
                </a:solidFill>
              </a:rPr>
              <a:t>форма учебно-воспитательного процесса в школе.</a:t>
            </a:r>
            <a:endParaRPr lang="ru-RU" sz="8000" dirty="0">
              <a:solidFill>
                <a:srgbClr val="2E55D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71546"/>
            <a:ext cx="9144000" cy="464347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2E55D2"/>
                </a:solidFill>
              </a:rPr>
              <a:t>Всё </a:t>
            </a:r>
            <a:r>
              <a:rPr lang="ru-RU" sz="5400" dirty="0" smtClean="0">
                <a:solidFill>
                  <a:srgbClr val="2E55D2"/>
                </a:solidFill>
              </a:rPr>
              <a:t>яснее вижу, что ключ </a:t>
            </a:r>
            <a:br>
              <a:rPr lang="ru-RU" sz="5400" dirty="0" smtClean="0">
                <a:solidFill>
                  <a:srgbClr val="2E55D2"/>
                </a:solidFill>
              </a:rPr>
            </a:br>
            <a:r>
              <a:rPr lang="ru-RU" sz="5400" dirty="0" smtClean="0">
                <a:solidFill>
                  <a:srgbClr val="2E55D2"/>
                </a:solidFill>
              </a:rPr>
              <a:t>ко всему – в воспитании. </a:t>
            </a:r>
            <a:br>
              <a:rPr lang="ru-RU" sz="5400" dirty="0" smtClean="0">
                <a:solidFill>
                  <a:srgbClr val="2E55D2"/>
                </a:solidFill>
              </a:rPr>
            </a:br>
            <a:r>
              <a:rPr lang="ru-RU" sz="5400" dirty="0" smtClean="0">
                <a:solidFill>
                  <a:srgbClr val="2E55D2"/>
                </a:solidFill>
              </a:rPr>
              <a:t>Там развязка всего. Это самый длинный, но верный путь.</a:t>
            </a:r>
            <a:br>
              <a:rPr lang="ru-RU" sz="5400" dirty="0" smtClean="0">
                <a:solidFill>
                  <a:srgbClr val="2E55D2"/>
                </a:solidFill>
              </a:rPr>
            </a:br>
            <a:r>
              <a:rPr lang="ru-RU" sz="5400" dirty="0" smtClean="0">
                <a:solidFill>
                  <a:srgbClr val="2E55D2"/>
                </a:solidFill>
              </a:rPr>
              <a:t/>
            </a:r>
            <a:br>
              <a:rPr lang="ru-RU" sz="5400" dirty="0" smtClean="0">
                <a:solidFill>
                  <a:srgbClr val="2E55D2"/>
                </a:solidFill>
              </a:rPr>
            </a:br>
            <a:r>
              <a:rPr lang="ru-RU" sz="5400" dirty="0" smtClean="0">
                <a:solidFill>
                  <a:srgbClr val="2E55D2"/>
                </a:solidFill>
              </a:rPr>
              <a:t>                             Л.Н.Толстой.</a:t>
            </a:r>
            <a:endParaRPr lang="ru-RU" sz="5400" dirty="0">
              <a:solidFill>
                <a:srgbClr val="2E55D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000" y="63255"/>
            <a:ext cx="10342800" cy="12226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Реализация воспитательного </a:t>
            </a:r>
            <a:r>
              <a:rPr lang="ru-RU" dirty="0" smtClean="0"/>
              <a:t>ресурса</a:t>
            </a:r>
            <a:r>
              <a:rPr lang="ru-RU" dirty="0" smtClean="0"/>
              <a:t> </a:t>
            </a:r>
            <a:r>
              <a:rPr lang="ru-RU" dirty="0" smtClean="0"/>
              <a:t>урока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0960" y="1571612"/>
            <a:ext cx="115729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2E55D2"/>
                </a:solidFill>
              </a:rPr>
              <a:t>при планировании урока учитывать диагностику уровня воспитанности ученика и класса в целом;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2E55D2"/>
                </a:solidFill>
              </a:rPr>
              <a:t> продумывать виды деятельности учащихся на каждом этапе урока в связи с поставленными целями;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2E55D2"/>
                </a:solidFill>
              </a:rPr>
              <a:t>осуществлять выбор оптимальных способов и приемов для начала урока;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2E55D2"/>
                </a:solidFill>
              </a:rPr>
              <a:t> использовать на этапе актуализации инновационные технологии;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2E55D2"/>
                </a:solidFill>
              </a:rPr>
              <a:t>использовать на уроке разные виды контроля;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2E55D2"/>
                </a:solidFill>
              </a:rPr>
              <a:t> применять разные способы оценивания;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2E55D2"/>
                </a:solidFill>
              </a:rPr>
              <a:t> проводить этап рефлексии на каждом уроке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2398" y="63255"/>
            <a:ext cx="11572956" cy="1325563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  Основные направления реализации                      воспитательного потенциала урока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1026" y="2000240"/>
            <a:ext cx="1000132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2E55D2"/>
                </a:solidFill>
                <a:latin typeface="Calibri Light" pitchFamily="34" charset="0"/>
              </a:rPr>
              <a:t>отбор содержания материала; </a:t>
            </a:r>
          </a:p>
          <a:p>
            <a:endParaRPr lang="ru-RU" sz="4000" b="1" dirty="0" smtClean="0">
              <a:solidFill>
                <a:srgbClr val="2E55D2"/>
              </a:solidFill>
              <a:latin typeface="Calibri Ligh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2E55D2"/>
                </a:solidFill>
                <a:latin typeface="Calibri Light" pitchFamily="34" charset="0"/>
              </a:rPr>
              <a:t>совершенствование структуры урока;</a:t>
            </a:r>
          </a:p>
          <a:p>
            <a:endParaRPr lang="ru-RU" sz="4000" b="1" dirty="0" smtClean="0">
              <a:solidFill>
                <a:srgbClr val="2E55D2"/>
              </a:solidFill>
              <a:latin typeface="Calibri Ligh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2E55D2"/>
                </a:solidFill>
                <a:latin typeface="Calibri Light" pitchFamily="34" charset="0"/>
              </a:rPr>
              <a:t> </a:t>
            </a:r>
            <a:r>
              <a:rPr lang="ru-RU" sz="4400" b="1" dirty="0" smtClean="0">
                <a:solidFill>
                  <a:srgbClr val="2E55D2"/>
                </a:solidFill>
                <a:latin typeface="Calibri Light" pitchFamily="34" charset="0"/>
              </a:rPr>
              <a:t>организация общения.</a:t>
            </a:r>
            <a:endParaRPr lang="ru-RU" sz="4000" b="1" dirty="0">
              <a:solidFill>
                <a:srgbClr val="2E55D2"/>
              </a:solidFill>
              <a:latin typeface="Calibr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 материала</a:t>
            </a:r>
            <a:endParaRPr lang="ru-RU" dirty="0"/>
          </a:p>
        </p:txBody>
      </p:sp>
      <p:pic>
        <p:nvPicPr>
          <p:cNvPr id="2051" name="Picture 3" descr="C:\Users\Админ\Desktop\17004939187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46" y="1714488"/>
            <a:ext cx="2786082" cy="4349686"/>
          </a:xfrm>
          <a:prstGeom prst="rect">
            <a:avLst/>
          </a:prstGeom>
          <a:noFill/>
        </p:spPr>
      </p:pic>
      <p:pic>
        <p:nvPicPr>
          <p:cNvPr id="2052" name="Picture 4" descr="C:\Users\Админ\Desktop\17004939187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1620" y="2285992"/>
            <a:ext cx="3193303" cy="4241106"/>
          </a:xfrm>
          <a:prstGeom prst="rect">
            <a:avLst/>
          </a:prstGeom>
          <a:noFill/>
        </p:spPr>
      </p:pic>
      <p:pic>
        <p:nvPicPr>
          <p:cNvPr id="2053" name="Picture 5" descr="C:\Users\Админ\Desktop\17004939187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3454" y="1571611"/>
            <a:ext cx="3540602" cy="4702363"/>
          </a:xfrm>
          <a:prstGeom prst="rect">
            <a:avLst/>
          </a:prstGeom>
          <a:noFill/>
        </p:spPr>
      </p:pic>
      <p:pic>
        <p:nvPicPr>
          <p:cNvPr id="2056" name="Picture 8" descr="C:\Users\Админ\Desktop\17004939187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52662" y="2428868"/>
            <a:ext cx="3214710" cy="4269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979000"/>
            <a:ext cx="9144000" cy="273601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2E55D2"/>
                </a:solidFill>
              </a:rPr>
              <a:t/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/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/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/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/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/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/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>"У учителя, умеющего воспитывать знаниями, эти знания... выступают как инструмент, с помощью которого ученики сознательно осуществляют новые шаги в познании мира". </a:t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>В.А.Сухомлинский</a:t>
            </a:r>
            <a:endParaRPr lang="ru-RU" sz="4800" dirty="0">
              <a:solidFill>
                <a:srgbClr val="2E55D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трудно, тогда и полезно</a:t>
            </a:r>
            <a:endParaRPr lang="ru-RU" dirty="0"/>
          </a:p>
        </p:txBody>
      </p:sp>
      <p:pic>
        <p:nvPicPr>
          <p:cNvPr id="1026" name="Picture 2" descr="C:\Users\Админ\Desktop\1700493765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246" y="1643050"/>
            <a:ext cx="3510508" cy="2643206"/>
          </a:xfrm>
          <a:prstGeom prst="rect">
            <a:avLst/>
          </a:prstGeom>
          <a:noFill/>
        </p:spPr>
      </p:pic>
      <p:pic>
        <p:nvPicPr>
          <p:cNvPr id="1027" name="Picture 3" descr="C:\Users\Админ\Desktop\17004937651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1422" y="3357562"/>
            <a:ext cx="4002075" cy="3013327"/>
          </a:xfrm>
          <a:prstGeom prst="rect">
            <a:avLst/>
          </a:prstGeom>
          <a:noFill/>
        </p:spPr>
      </p:pic>
      <p:pic>
        <p:nvPicPr>
          <p:cNvPr id="1028" name="Picture 4" descr="C:\Users\Админ\Desktop\17004937651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1950" y="2000240"/>
            <a:ext cx="370026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24000" y="2979000"/>
            <a:ext cx="9144000" cy="202163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2E55D2"/>
                </a:solidFill>
              </a:rPr>
              <a:t/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/>
            </a:r>
            <a:br>
              <a:rPr lang="ru-RU" sz="4800" dirty="0" smtClean="0">
                <a:solidFill>
                  <a:srgbClr val="2E55D2"/>
                </a:solidFill>
              </a:rPr>
            </a:br>
            <a:r>
              <a:rPr lang="ru-RU" sz="4800" dirty="0" smtClean="0">
                <a:solidFill>
                  <a:srgbClr val="2E55D2"/>
                </a:solidFill>
              </a:rPr>
              <a:t>Активная познавательная деятельность детей – важнейшее условие реализации воспитательного </a:t>
            </a:r>
            <a:r>
              <a:rPr lang="ru-RU" sz="4800" dirty="0" smtClean="0">
                <a:solidFill>
                  <a:srgbClr val="2E55D2"/>
                </a:solidFill>
              </a:rPr>
              <a:t>ресурс</a:t>
            </a:r>
            <a:r>
              <a:rPr lang="ru-RU" sz="4800" dirty="0" smtClean="0">
                <a:solidFill>
                  <a:srgbClr val="2E55D2"/>
                </a:solidFill>
              </a:rPr>
              <a:t>а </a:t>
            </a:r>
            <a:r>
              <a:rPr lang="ru-RU" sz="4800" dirty="0" smtClean="0">
                <a:solidFill>
                  <a:srgbClr val="2E55D2"/>
                </a:solidFill>
              </a:rPr>
              <a:t>современного урока</a:t>
            </a:r>
            <a:endParaRPr lang="ru-RU" sz="4800" dirty="0">
              <a:solidFill>
                <a:srgbClr val="2E55D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181</Words>
  <Application>Microsoft Office PowerPoint</Application>
  <PresentationFormat>Произвольный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ВОСПИТАТЕЛЬНЫЕ РЕСУРСЫ УРОКА</vt:lpstr>
      <vt:lpstr>Воспитание является одной из важнейших составляющих образовательного процесса наряду с обучением.   Обучение и воспитание служат единой цели: целостному развитию личности школьника.   Современный урок – основная организационная форма учебно-воспитательного процесса в школе.</vt:lpstr>
      <vt:lpstr>Всё яснее вижу, что ключ  ко всему – в воспитании.  Там развязка всего. Это самый длинный, но верный путь.                               Л.Н.Толстой.</vt:lpstr>
      <vt:lpstr>Реализация воспитательного ресурса урока</vt:lpstr>
      <vt:lpstr>  Основные направления реализации                      воспитательного потенциала урока</vt:lpstr>
      <vt:lpstr>Содержание материала</vt:lpstr>
      <vt:lpstr>       "У учителя, умеющего воспитывать знаниями, эти знания... выступают как инструмент, с помощью которого ученики сознательно осуществляют новые шаги в познании мира".  В.А.Сухомлинский</vt:lpstr>
      <vt:lpstr>Когда трудно, тогда и полезно</vt:lpstr>
      <vt:lpstr>  Активная познавательная деятельность детей – важнейшее условие реализации воспитательного ресурса современного урока</vt:lpstr>
      <vt:lpstr>Слайд 10</vt:lpstr>
      <vt:lpstr>Слайд 11</vt:lpstr>
      <vt:lpstr>Слайд 12</vt:lpstr>
      <vt:lpstr>Создание ситуации успеха на уроке</vt:lpstr>
      <vt:lpstr>Урок –это целая жизнь, проживание и осмысление её идёт здесь и сейчас.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Админ</cp:lastModifiedBy>
  <cp:revision>29</cp:revision>
  <dcterms:created xsi:type="dcterms:W3CDTF">2020-07-05T17:04:43Z</dcterms:created>
  <dcterms:modified xsi:type="dcterms:W3CDTF">2023-11-22T15:14:35Z</dcterms:modified>
</cp:coreProperties>
</file>