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12CBA-6AA3-4EAD-B3BE-08580373DFF5}" v="148" dt="2023-09-14T17:38:56.0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картина, рисунок, мифология,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EB9EA7DB-206D-D219-E65E-32A4509674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991" b="16074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FFFFFF"/>
                </a:solidFill>
                <a:latin typeface="Georgia"/>
              </a:rPr>
              <a:t>Былина «Вольга и Микула Селянинович»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облако, небо, млекопитающее, на открытом воздухе&#10;&#10;Автоматически созданное описание">
            <a:extLst>
              <a:ext uri="{FF2B5EF4-FFF2-40B4-BE49-F238E27FC236}">
                <a16:creationId xmlns:a16="http://schemas.microsoft.com/office/drawing/2014/main" id="{2A3090CC-CDE2-7A24-0F68-056F6AF16C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998" b="-2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13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11E48A-2535-5314-62C5-138B99255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9405" y="704818"/>
            <a:ext cx="5247447" cy="51354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200" dirty="0">
                <a:solidFill>
                  <a:schemeClr val="tx1">
                    <a:alpha val="80000"/>
                  </a:schemeClr>
                </a:solidFill>
                <a:latin typeface="Georgia"/>
              </a:rPr>
              <a:t>1. Что такое былина?</a:t>
            </a:r>
            <a:endParaRPr lang="ru-RU" sz="3200" dirty="0">
              <a:solidFill>
                <a:schemeClr val="tx1">
                  <a:alpha val="80000"/>
                </a:schemeClr>
              </a:solidFill>
              <a:cs typeface="Calibri" panose="020F0502020204030204"/>
            </a:endParaRPr>
          </a:p>
          <a:p>
            <a:r>
              <a:rPr lang="ru-RU" sz="3200" dirty="0">
                <a:solidFill>
                  <a:schemeClr val="tx1">
                    <a:alpha val="80000"/>
                  </a:schemeClr>
                </a:solidFill>
                <a:latin typeface="Georgia"/>
              </a:rPr>
              <a:t>2. Какие темы поднимались в былинах?</a:t>
            </a:r>
            <a:endParaRPr lang="ru-RU" sz="32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ru-RU" sz="3200" dirty="0">
                <a:solidFill>
                  <a:schemeClr val="tx1">
                    <a:alpha val="80000"/>
                  </a:schemeClr>
                </a:solidFill>
                <a:latin typeface="Georgia"/>
              </a:rPr>
              <a:t>3. Кто является героем былин?</a:t>
            </a:r>
            <a:endParaRPr lang="ru-RU" sz="32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ru-RU" sz="3200" dirty="0">
                <a:solidFill>
                  <a:schemeClr val="tx1">
                    <a:alpha val="80000"/>
                  </a:schemeClr>
                </a:solidFill>
                <a:latin typeface="Georgia"/>
              </a:rPr>
              <a:t>4. Кого называют богатырём?</a:t>
            </a:r>
            <a:endParaRPr lang="ru-RU" sz="32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>
              <a:buNone/>
            </a:pPr>
            <a:endParaRPr lang="ru-RU" sz="3200">
              <a:solidFill>
                <a:srgbClr val="000000">
                  <a:alpha val="80000"/>
                </a:srgbClr>
              </a:solidFill>
              <a:cs typeface="Calibri"/>
            </a:endParaRPr>
          </a:p>
        </p:txBody>
      </p:sp>
      <p:sp>
        <p:nvSpPr>
          <p:cNvPr id="17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9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777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EBFBF-4644-B08F-1D7C-551F0D31B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06" y="365125"/>
            <a:ext cx="5691343" cy="1807305"/>
          </a:xfrm>
        </p:spPr>
        <p:txBody>
          <a:bodyPr>
            <a:normAutofit/>
          </a:bodyPr>
          <a:lstStyle/>
          <a:p>
            <a:r>
              <a:rPr lang="ru-RU" dirty="0">
                <a:latin typeface="Georgia"/>
                <a:cs typeface="Calibri Light"/>
              </a:rPr>
              <a:t>Два типа былинных богатырей</a:t>
            </a:r>
            <a:endParaRPr lang="ru-RU" dirty="0">
              <a:latin typeface="Georgia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356EC4-1CFA-CA6C-E871-C6D0CC3AE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>
                <a:latin typeface="Georgia"/>
              </a:rPr>
              <a:t>“Старшие” – это воплощение стихий, титанических сил, которые уже получили очертания человеческого образа, но всё ещё остались силою мировою. </a:t>
            </a:r>
          </a:p>
          <a:p>
            <a:r>
              <a:rPr lang="ru-RU" sz="2000" dirty="0">
                <a:latin typeface="Georgia"/>
              </a:rPr>
              <a:t>“Младшие”. </a:t>
            </a:r>
            <a:endParaRPr lang="ru-RU" sz="2000" dirty="0">
              <a:latin typeface="Georgia"/>
              <a:cs typeface="Calibri"/>
            </a:endParaRPr>
          </a:p>
        </p:txBody>
      </p:sp>
      <p:pic>
        <p:nvPicPr>
          <p:cNvPr id="4" name="Рисунок 3" descr="Изображение выглядит как картина, млекопитающее, рисунок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8CB09D47-9E14-91C7-E1BC-B9CC2D9CC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77" r="4577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0530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877D8-6B40-A7C0-C7CE-CD9079C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>
                <a:latin typeface="Georgia"/>
              </a:rPr>
              <a:t>Вольга и Микула Селянинович</a:t>
            </a:r>
            <a:endParaRPr lang="en-US" sz="4800">
              <a:latin typeface="Georgia"/>
            </a:endParaRPr>
          </a:p>
        </p:txBody>
      </p:sp>
      <p:pic>
        <p:nvPicPr>
          <p:cNvPr id="5" name="Объект 4" descr="Изображение выглядит как одежда, картина, рисуно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306AD4CE-A1FC-A3ED-3DBC-87B9460B51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4305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A6A494-D92E-4BD4-1A1C-C0CE3E139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54296" y="2706624"/>
            <a:ext cx="6894576" cy="34838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latin typeface="Georgia"/>
              </a:rPr>
              <a:t>Обратите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внимание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на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заглавие</a:t>
            </a:r>
            <a:r>
              <a:rPr lang="en-US" dirty="0">
                <a:latin typeface="Georgia"/>
              </a:rPr>
              <a:t>. </a:t>
            </a:r>
            <a:r>
              <a:rPr lang="en-US" dirty="0" err="1">
                <a:latin typeface="Georgia"/>
              </a:rPr>
              <a:t>Что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необычно</a:t>
            </a:r>
            <a:r>
              <a:rPr lang="en-US" dirty="0">
                <a:latin typeface="Georgia"/>
              </a:rPr>
              <a:t>? </a:t>
            </a:r>
            <a:endParaRPr lang="en-US">
              <a:latin typeface="Georgia"/>
            </a:endParaRPr>
          </a:p>
          <a:p>
            <a:r>
              <a:rPr lang="en-US" dirty="0" err="1">
                <a:latin typeface="Georgia"/>
              </a:rPr>
              <a:t>Кого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можно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назвать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подлинным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героем</a:t>
            </a:r>
            <a:r>
              <a:rPr lang="en-US" dirty="0">
                <a:latin typeface="Georgia"/>
              </a:rPr>
              <a:t> </a:t>
            </a:r>
            <a:r>
              <a:rPr lang="en-US" dirty="0" err="1">
                <a:latin typeface="Georgia"/>
              </a:rPr>
              <a:t>былины</a:t>
            </a:r>
            <a:r>
              <a:rPr lang="en-US" dirty="0">
                <a:latin typeface="Georgia"/>
              </a:rPr>
              <a:t>?</a:t>
            </a:r>
            <a:endParaRPr lang="en-US" dirty="0">
              <a:latin typeface="Georgia"/>
              <a:cs typeface="Calibri"/>
            </a:endParaRPr>
          </a:p>
          <a:p>
            <a:endParaRPr lang="en-US">
              <a:latin typeface="Georgi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141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AAD6C38-EFB6-BE51-054C-C0EC2D108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383" y="1159730"/>
            <a:ext cx="5748028" cy="48215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>
                <a:latin typeface="Georgia"/>
              </a:rPr>
              <a:t>Эпический герой – </a:t>
            </a:r>
            <a:r>
              <a:rPr lang="ru-RU" dirty="0">
                <a:latin typeface="Georgia"/>
              </a:rPr>
              <a:t>герой былины, который действует в реальном историческом времени, обладает необыкновенной физической силой, воинской доблестью и мудростью.</a:t>
            </a:r>
            <a:endParaRPr lang="ru-RU" dirty="0">
              <a:cs typeface="Calibri"/>
            </a:endParaRPr>
          </a:p>
          <a:p>
            <a:endParaRPr lang="ru-RU">
              <a:cs typeface="Calibri"/>
            </a:endParaRPr>
          </a:p>
        </p:txBody>
      </p:sp>
      <p:pic>
        <p:nvPicPr>
          <p:cNvPr id="4" name="Рисунок 3" descr="Изображение выглядит как рисунок, картина, иллюстрация, фантастика&#10;&#10;Автоматически созданное описание">
            <a:extLst>
              <a:ext uri="{FF2B5EF4-FFF2-40B4-BE49-F238E27FC236}">
                <a16:creationId xmlns:a16="http://schemas.microsoft.com/office/drawing/2014/main" id="{4B609C61-A094-65F0-7163-B5AC38D3A0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22"/>
          <a:stretch/>
        </p:blipFill>
        <p:spPr>
          <a:xfrm>
            <a:off x="7270812" y="10"/>
            <a:ext cx="4921187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CE57D37-C2D0-066B-1AE3-6F4244344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24DCA44-89CF-872A-903F-96C50780E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B0CC4F5-AC85-FFFA-7EB5-33C4FCE90A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74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7ACE2-599A-E2E3-515A-2B91F8F89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56" y="770074"/>
            <a:ext cx="9984615" cy="15972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100" i="1">
                <a:latin typeface="Georgia"/>
              </a:rPr>
              <a:t>Характеристика русского богатыря</a:t>
            </a:r>
            <a:endParaRPr lang="en-US" sz="5100">
              <a:latin typeface="Georgia"/>
            </a:endParaRPr>
          </a:p>
        </p:txBody>
      </p:sp>
      <p:pic>
        <p:nvPicPr>
          <p:cNvPr id="7" name="Объект 6" descr="Изображение выглядит как рисунок, картина, зарисовка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6D91968E-F344-96B6-E6EB-08647C38CF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8944"/>
          <a:stretch/>
        </p:blipFill>
        <p:spPr>
          <a:xfrm>
            <a:off x="1123357" y="3018327"/>
            <a:ext cx="3533985" cy="272819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693A366-B8E4-1F57-46E0-1A0A6DC82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55260" y="2633377"/>
            <a:ext cx="6016630" cy="31038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Georgia"/>
              </a:rPr>
              <a:t>1) </a:t>
            </a:r>
            <a:r>
              <a:rPr lang="en-US" sz="3200" err="1">
                <a:latin typeface="Georgia"/>
              </a:rPr>
              <a:t>человек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недюжинной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силы</a:t>
            </a:r>
            <a:r>
              <a:rPr lang="en-US" sz="3200" dirty="0">
                <a:latin typeface="Georgia"/>
              </a:rPr>
              <a:t> </a:t>
            </a:r>
            <a:endParaRPr lang="en-US" sz="3200" i="1">
              <a:latin typeface="Georgia"/>
            </a:endParaRPr>
          </a:p>
          <a:p>
            <a:pPr marL="0" indent="0">
              <a:buNone/>
            </a:pPr>
            <a:r>
              <a:rPr lang="en-US" sz="3200" dirty="0">
                <a:latin typeface="Georgia"/>
              </a:rPr>
              <a:t>2) </a:t>
            </a:r>
            <a:r>
              <a:rPr lang="en-US" sz="3200" err="1">
                <a:latin typeface="Georgia"/>
              </a:rPr>
              <a:t>идеал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нравственности</a:t>
            </a:r>
            <a:r>
              <a:rPr lang="en-US" sz="3200" dirty="0">
                <a:latin typeface="Georgia"/>
              </a:rPr>
              <a:t> </a:t>
            </a:r>
            <a:endParaRPr lang="en-US" sz="3200" i="1">
              <a:latin typeface="Georgia"/>
            </a:endParaRPr>
          </a:p>
          <a:p>
            <a:pPr marL="0" indent="0">
              <a:buNone/>
            </a:pPr>
            <a:r>
              <a:rPr lang="en-US" sz="3200" dirty="0">
                <a:latin typeface="Georgia"/>
              </a:rPr>
              <a:t>3) </a:t>
            </a:r>
            <a:r>
              <a:rPr lang="en-US" sz="3200" err="1">
                <a:latin typeface="Georgia"/>
              </a:rPr>
              <a:t>истинный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патриот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родины</a:t>
            </a:r>
            <a:r>
              <a:rPr lang="en-US" sz="3200" dirty="0">
                <a:latin typeface="Georgia"/>
              </a:rPr>
              <a:t>, </a:t>
            </a:r>
            <a:r>
              <a:rPr lang="en-US" sz="3200" err="1">
                <a:latin typeface="Georgia"/>
              </a:rPr>
              <a:t>живущий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её</a:t>
            </a:r>
            <a:r>
              <a:rPr lang="en-US" sz="3200" dirty="0">
                <a:latin typeface="Georgia"/>
              </a:rPr>
              <a:t> </a:t>
            </a:r>
            <a:r>
              <a:rPr lang="en-US" sz="3200" err="1">
                <a:latin typeface="Georgia"/>
              </a:rPr>
              <a:t>интересами</a:t>
            </a:r>
            <a:r>
              <a:rPr lang="en-US" sz="3200" dirty="0">
                <a:latin typeface="Georgia"/>
              </a:rPr>
              <a:t>.</a:t>
            </a:r>
            <a:endParaRPr lang="en-US" sz="3200" i="1">
              <a:latin typeface="Georgia"/>
              <a:cs typeface="Calibri" panose="020F0502020204030204"/>
            </a:endParaRP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82821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Былина «Вольга и Микула Селянинович»</vt:lpstr>
      <vt:lpstr>Презентация PowerPoint</vt:lpstr>
      <vt:lpstr>Два типа былинных богатырей</vt:lpstr>
      <vt:lpstr>Вольга и Микула Селянинович</vt:lpstr>
      <vt:lpstr>Презентация PowerPoint</vt:lpstr>
      <vt:lpstr>Характеристика русского богатыря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Былина «Вольга и Микула Селянинович» </dc:title>
  <dc:creator/>
  <cp:lastModifiedBy/>
  <cp:revision>55</cp:revision>
  <dcterms:created xsi:type="dcterms:W3CDTF">2023-09-14T17:11:44Z</dcterms:created>
  <dcterms:modified xsi:type="dcterms:W3CDTF">2023-09-14T17:39:03Z</dcterms:modified>
</cp:coreProperties>
</file>