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FDEB0"/>
    <a:srgbClr val="502800"/>
    <a:srgbClr val="B18F13"/>
    <a:srgbClr val="E6BA1A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4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 userDrawn="1"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>
              <a:defRPr sz="6000" b="1" cap="none" spc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 </a:t>
            </a:r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>
              <a:buNone/>
              <a:defRPr sz="3200" b="1" cap="none" spc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0" name="Picture 2" descr="http://www.lenagold.ru/fon/clipart/u/ugol/ugol28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620000" cy="1620000"/>
          </a:xfrm>
          <a:prstGeom prst="rect">
            <a:avLst/>
          </a:prstGeom>
          <a:noFill/>
        </p:spPr>
      </p:pic>
      <p:pic>
        <p:nvPicPr>
          <p:cNvPr id="9" name="Picture 2" descr="http://www.lenagold.ru/fon/clipart/u/ugol/ugol28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7488504" y="0"/>
            <a:ext cx="1620000" cy="1620000"/>
          </a:xfrm>
          <a:prstGeom prst="rect">
            <a:avLst/>
          </a:prstGeom>
          <a:noFill/>
        </p:spPr>
      </p:pic>
      <p:pic>
        <p:nvPicPr>
          <p:cNvPr id="10" name="Picture 2" descr="http://www.lenagold.ru/fon/clipart/u/ugol/ugol28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 flipV="1">
            <a:off x="0" y="5238000"/>
            <a:ext cx="1620000" cy="1620000"/>
          </a:xfrm>
          <a:prstGeom prst="rect">
            <a:avLst/>
          </a:prstGeom>
          <a:noFill/>
        </p:spPr>
      </p:pic>
      <p:pic>
        <p:nvPicPr>
          <p:cNvPr id="11" name="Picture 2" descr="http://www.lenagold.ru/fon/clipart/u/ugol/ugol28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 flipH="1" flipV="1">
            <a:off x="7488504" y="5238000"/>
            <a:ext cx="1620000" cy="1620000"/>
          </a:xfrm>
          <a:prstGeom prst="rect">
            <a:avLst/>
          </a:prstGeom>
          <a:noFill/>
        </p:spPr>
      </p:pic>
      <p:grpSp>
        <p:nvGrpSpPr>
          <p:cNvPr id="27" name="Группа 26"/>
          <p:cNvGrpSpPr/>
          <p:nvPr userDrawn="1"/>
        </p:nvGrpSpPr>
        <p:grpSpPr>
          <a:xfrm>
            <a:off x="1439652" y="0"/>
            <a:ext cx="6264696" cy="656692"/>
            <a:chOff x="1439652" y="0"/>
            <a:chExt cx="6264696" cy="656692"/>
          </a:xfrm>
        </p:grpSpPr>
        <p:pic>
          <p:nvPicPr>
            <p:cNvPr id="25" name="Рисунок 24" descr="11.pn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 flipV="1">
              <a:off x="1439652" y="0"/>
              <a:ext cx="3132348" cy="656692"/>
            </a:xfrm>
            <a:prstGeom prst="rect">
              <a:avLst/>
            </a:prstGeom>
          </p:spPr>
        </p:pic>
        <p:pic>
          <p:nvPicPr>
            <p:cNvPr id="26" name="Рисунок 25" descr="11.pn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 flipV="1">
              <a:off x="4572000" y="0"/>
              <a:ext cx="3132348" cy="656692"/>
            </a:xfrm>
            <a:prstGeom prst="rect">
              <a:avLst/>
            </a:prstGeom>
          </p:spPr>
        </p:pic>
      </p:grpSp>
      <p:grpSp>
        <p:nvGrpSpPr>
          <p:cNvPr id="28" name="Группа 27"/>
          <p:cNvGrpSpPr/>
          <p:nvPr userDrawn="1"/>
        </p:nvGrpSpPr>
        <p:grpSpPr>
          <a:xfrm flipV="1">
            <a:off x="1439652" y="6201308"/>
            <a:ext cx="6264696" cy="656692"/>
            <a:chOff x="1439652" y="0"/>
            <a:chExt cx="6264696" cy="656692"/>
          </a:xfrm>
        </p:grpSpPr>
        <p:pic>
          <p:nvPicPr>
            <p:cNvPr id="29" name="Рисунок 28" descr="11.pn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 flipV="1">
              <a:off x="1439652" y="0"/>
              <a:ext cx="3132348" cy="656692"/>
            </a:xfrm>
            <a:prstGeom prst="rect">
              <a:avLst/>
            </a:prstGeom>
          </p:spPr>
        </p:pic>
        <p:pic>
          <p:nvPicPr>
            <p:cNvPr id="30" name="Рисунок 29" descr="11.pn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 flipV="1">
              <a:off x="4572000" y="0"/>
              <a:ext cx="3132348" cy="656692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20000" cy="742094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232756"/>
            <a:ext cx="7920000" cy="5112568"/>
          </a:xfrm>
        </p:spPr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611" y="4406900"/>
            <a:ext cx="74151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9611" y="2906713"/>
            <a:ext cx="74151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620" y="274638"/>
            <a:ext cx="7535180" cy="742094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51620" y="1600200"/>
            <a:ext cx="360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86800" y="1600200"/>
            <a:ext cx="360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620" y="274638"/>
            <a:ext cx="7535180" cy="74209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51620" y="1535113"/>
            <a:ext cx="360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51620" y="2174875"/>
            <a:ext cx="360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6800" y="1535113"/>
            <a:ext cx="360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86800" y="2174875"/>
            <a:ext cx="360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612" y="273050"/>
            <a:ext cx="238590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9612" y="1435100"/>
            <a:ext cx="238590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7420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232756"/>
            <a:ext cx="77152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Рисунок2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0" y="0"/>
            <a:ext cx="900499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5028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5028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5028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5028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rgbClr val="5028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rgbClr val="5028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Аленький цветочек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ТЕСТ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971600" y="228919"/>
            <a:ext cx="7920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71600" y="274638"/>
            <a:ext cx="7920000" cy="6070686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endParaRPr lang="ru-RU" sz="2600" b="1" dirty="0">
              <a:solidFill>
                <a:prstClr val="black"/>
              </a:solidFill>
              <a:latin typeface="Calibri" panose="020F0502020204030204"/>
            </a:endParaRPr>
          </a:p>
          <a:p>
            <a:pPr marL="514350" lvl="0" indent="-5143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ru-RU" sz="2600" b="1" dirty="0">
                <a:solidFill>
                  <a:prstClr val="black"/>
                </a:solidFill>
                <a:latin typeface="Georgia" panose="02040502050405020303" pitchFamily="18" charset="0"/>
              </a:rPr>
              <a:t>Кто автор сказки «Аленький цветочек»?</a:t>
            </a:r>
            <a:b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</a:b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А) В. Ф. Одоевский </a:t>
            </a:r>
            <a:b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</a:b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Б) С. Т. Аксаков </a:t>
            </a:r>
            <a:b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</a:b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В) П. П. Бажов</a:t>
            </a:r>
          </a:p>
          <a:p>
            <a:pPr marL="514350" lvl="0" indent="-5143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ru-RU" sz="2600" b="1" dirty="0">
                <a:solidFill>
                  <a:prstClr val="black"/>
                </a:solidFill>
                <a:latin typeface="Georgia" panose="02040502050405020303" pitchFamily="18" charset="0"/>
              </a:rPr>
              <a:t> Какими словами начинается эта сказка?</a:t>
            </a:r>
            <a:b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</a:b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А) «Три девицы под окном...» </a:t>
            </a:r>
            <a:b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</a:b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Б) «За горами, за лесами, за широкими морями...»</a:t>
            </a:r>
            <a:b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</a:b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В) «В некотором царстве, в некотором государстве...»</a:t>
            </a:r>
          </a:p>
          <a:p>
            <a:pPr marL="514350" lvl="0" indent="-5143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ru-RU" sz="2600" b="1" dirty="0">
                <a:solidFill>
                  <a:prstClr val="black"/>
                </a:solidFill>
                <a:latin typeface="Georgia" panose="02040502050405020303" pitchFamily="18" charset="0"/>
              </a:rPr>
              <a:t>Каким видом транспорта пользовался отец для своих торговых дел?</a:t>
            </a:r>
          </a:p>
          <a:p>
            <a:pPr marL="0" lvl="0" indent="0">
              <a:lnSpc>
                <a:spcPct val="110000"/>
              </a:lnSpc>
              <a:spcBef>
                <a:spcPts val="1000"/>
              </a:spcBef>
              <a:buNone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       А) Верблюдами</a:t>
            </a:r>
          </a:p>
          <a:p>
            <a:pPr marL="0" lvl="0" indent="0">
              <a:lnSpc>
                <a:spcPct val="110000"/>
              </a:lnSpc>
              <a:spcBef>
                <a:spcPts val="1000"/>
              </a:spcBef>
              <a:buNone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       Б) Торговыми кораблями</a:t>
            </a:r>
          </a:p>
          <a:p>
            <a:pPr marL="0" lvl="0" indent="0">
              <a:lnSpc>
                <a:spcPct val="110000"/>
              </a:lnSpc>
              <a:spcBef>
                <a:spcPts val="1000"/>
              </a:spcBef>
              <a:buNone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       В) Лошадьми</a:t>
            </a:r>
            <a:endParaRPr lang="ru-RU" dirty="0"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200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332656"/>
            <a:ext cx="7920000" cy="6012668"/>
          </a:xfrm>
        </p:spPr>
        <p:txBody>
          <a:bodyPr>
            <a:normAutofit fontScale="92500" lnSpcReduction="20000"/>
          </a:bodyPr>
          <a:lstStyle/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b="1" dirty="0">
                <a:solidFill>
                  <a:prstClr val="black"/>
                </a:solidFill>
                <a:latin typeface="Georgia" panose="02040502050405020303" pitchFamily="18" charset="0"/>
              </a:rPr>
              <a:t>4. Какими товарами торговал отец?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</a:rPr>
              <a:t>А) Золото, серебро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</a:rPr>
              <a:t>Б)Сибирские меха, уральские самоцветы и камни, жемчуг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</a:rPr>
              <a:t>В)Специи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b="1" dirty="0">
                <a:solidFill>
                  <a:prstClr val="black"/>
                </a:solidFill>
                <a:latin typeface="Georgia" panose="02040502050405020303" pitchFamily="18" charset="0"/>
              </a:rPr>
              <a:t>5. Что случилось с купцом во время путешествия?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</a:rPr>
              <a:t>А) На него напали разбойники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</a:rPr>
              <a:t>Б) Он потерял все свои богатства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</a:rPr>
              <a:t>В) Он заблудился в лесу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b="1" dirty="0">
                <a:solidFill>
                  <a:prstClr val="black"/>
                </a:solidFill>
                <a:latin typeface="Georgia" panose="02040502050405020303" pitchFamily="18" charset="0"/>
              </a:rPr>
              <a:t>6. Что увидел купец в лесу и стал от этого убегать?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</a:rPr>
              <a:t>А) Болото под ногами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</a:rPr>
              <a:t>Б) Зарево в небе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</a:rPr>
              <a:t>В) Дым средь тёмного леса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200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6258" y="643700"/>
            <a:ext cx="7920000" cy="5940660"/>
          </a:xfrm>
        </p:spPr>
        <p:txBody>
          <a:bodyPr>
            <a:normAutofit lnSpcReduction="10000"/>
          </a:bodyPr>
          <a:lstStyle/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Roboto"/>
              </a:rPr>
              <a:t>7.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Что сказала младшая дочь своему отцу, узнав про его случай?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</a:rPr>
              <a:t>А)«Для меня достал ты аленький цветочек, и мне надо выручить тебя»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</a:rPr>
              <a:t>Б)«Ну что же ты наделал, как же я у зверя буду жить без тебя?»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</a:rPr>
              <a:t>В)«Я у зверя заживу к счастью своему»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200" b="1" dirty="0">
                <a:solidFill>
                  <a:schemeClr val="tx1"/>
                </a:solidFill>
                <a:latin typeface="Georgia" panose="02040502050405020303" pitchFamily="18" charset="0"/>
              </a:rPr>
              <a:t>8. Как купец вернулся домой?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</a:rPr>
              <a:t>А) На ковре - самолёте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</a:rPr>
              <a:t>Б) На корабле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</a:rPr>
              <a:t>В) При помощи перстня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200" b="1" dirty="0">
                <a:solidFill>
                  <a:schemeClr val="tx1"/>
                </a:solidFill>
                <a:latin typeface="Georgia" panose="02040502050405020303" pitchFamily="18" charset="0"/>
              </a:rPr>
              <a:t>9. Что сделала младшая дочь с аленьким цветочком, оказавшись у зверя лесного?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</a:rPr>
              <a:t>А) Украсила им свои волосы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</a:rPr>
              <a:t>Б) Поставила его в свою опочивальню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</a:rPr>
              <a:t>В) Вернула его на прежнее место, где он был сорван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20000" cy="940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512676"/>
            <a:ext cx="7992380" cy="5832648"/>
          </a:xfrm>
        </p:spPr>
        <p:txBody>
          <a:bodyPr>
            <a:normAutofit fontScale="92500" lnSpcReduction="20000"/>
          </a:bodyPr>
          <a:lstStyle/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600" b="1" dirty="0">
                <a:solidFill>
                  <a:prstClr val="black"/>
                </a:solidFill>
                <a:latin typeface="Georgia" panose="02040502050405020303" pitchFamily="18" charset="0"/>
              </a:rPr>
              <a:t>10. На какой палец надевали перстень в сказке?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А) На левый указательный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Б) На правый мизинец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В) На средний правый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600" b="1" dirty="0">
                <a:solidFill>
                  <a:prstClr val="black"/>
                </a:solidFill>
                <a:latin typeface="Georgia" panose="02040502050405020303" pitchFamily="18" charset="0"/>
              </a:rPr>
              <a:t>11. Благодаря чему лесное чудище обрело образ прекрасного принца перед девицей?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А) Она полюбила его за душевные качества, не страшась внешнего вида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Б) Она поцеловала его и крепко обняла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В) Она была честна во всём</a:t>
            </a:r>
          </a:p>
          <a:p>
            <a:pPr marL="0" lvl="0" indent="0">
              <a:buNone/>
            </a:pPr>
            <a:r>
              <a:rPr lang="ru-RU" sz="2600" b="1" dirty="0">
                <a:solidFill>
                  <a:prstClr val="black"/>
                </a:solidFill>
                <a:latin typeface="Georgia" panose="02040502050405020303" pitchFamily="18" charset="0"/>
              </a:rPr>
              <a:t>12. Кто рассказал С. Т. Аксакову сказку про аленький цветочек?</a:t>
            </a:r>
          </a:p>
          <a:p>
            <a:pPr marL="0" lvl="0" indent="0">
              <a:buNone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А) Друг отца</a:t>
            </a:r>
          </a:p>
          <a:p>
            <a:pPr marL="0" lvl="0" indent="0">
              <a:buNone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Б)Ключница Пелагея</a:t>
            </a:r>
          </a:p>
          <a:p>
            <a:pPr marL="0" lvl="0" indent="0">
              <a:buNone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В)  Бабушка</a:t>
            </a:r>
          </a:p>
          <a:p>
            <a:pPr marL="0" indent="0">
              <a:buNone/>
            </a:pPr>
            <a:endParaRPr lang="ru-RU" sz="2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2A1500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393</Words>
  <Application>Microsoft Office PowerPoint</Application>
  <PresentationFormat>Экран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Georgia</vt:lpstr>
      <vt:lpstr>Roboto</vt:lpstr>
      <vt:lpstr>Wingdings</vt:lpstr>
      <vt:lpstr>Тема Office</vt:lpstr>
      <vt:lpstr>Аленький цветочек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Solaris</dc:creator>
  <cp:lastModifiedBy>Натали</cp:lastModifiedBy>
  <cp:revision>62</cp:revision>
  <dcterms:created xsi:type="dcterms:W3CDTF">2014-08-01T14:04:11Z</dcterms:created>
  <dcterms:modified xsi:type="dcterms:W3CDTF">2024-01-04T18:41:48Z</dcterms:modified>
</cp:coreProperties>
</file>