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2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7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3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0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381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26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1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5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6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27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5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CC87C20-B67F-42F3-A511-3776B184FB9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8619BD2-6F3B-4AA1-BA56-8039328F3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01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915845"/>
            <a:ext cx="9966960" cy="292608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Решение систем уравнений второй степени </a:t>
            </a:r>
            <a:endParaRPr lang="ru-RU" sz="6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16981" y="5541818"/>
            <a:ext cx="4201281" cy="1087581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Подготовил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учитель математики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err="1" smtClean="0">
                <a:latin typeface="Comic Sans MS" panose="030F0702030302020204" pitchFamily="66" charset="0"/>
              </a:rPr>
              <a:t>Саравас</a:t>
            </a:r>
            <a:r>
              <a:rPr lang="ru-RU" sz="2800" b="1" dirty="0" smtClean="0">
                <a:latin typeface="Comic Sans MS" panose="030F0702030302020204" pitchFamily="66" charset="0"/>
              </a:rPr>
              <a:t> Е.Ф.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8842" y="3649638"/>
            <a:ext cx="2549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9 класс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09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341418"/>
            <a:ext cx="11319162" cy="3241964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</a:t>
            </a:r>
            <a:r>
              <a:rPr lang="ru-RU" sz="4000" dirty="0">
                <a:latin typeface="Comic Sans MS" panose="030F0702030302020204" pitchFamily="66" charset="0"/>
              </a:rPr>
              <a:t>3</a:t>
            </a:r>
            <a:r>
              <a:rPr lang="ru-RU" sz="4000" dirty="0" smtClean="0">
                <a:latin typeface="Comic Sans MS" panose="030F0702030302020204" pitchFamily="66" charset="0"/>
              </a:rPr>
              <a:t>) решают ___________ уравнение ______ переменной;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0618" y="2547828"/>
            <a:ext cx="4890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получившееся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473" y="3462229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с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одной 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1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1648691"/>
            <a:ext cx="11319162" cy="3685309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4) подставляют значение _________ __________ в одно из уравнений и находят соответствующее значение ______ переменной.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8327" y="1841246"/>
            <a:ext cx="2840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найденной 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308" y="2783459"/>
            <a:ext cx="3283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переменной 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09163" y="3684605"/>
            <a:ext cx="1967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другой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04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079166" y="3940557"/>
            <a:ext cx="228631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925" y="0"/>
            <a:ext cx="8285019" cy="1356360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Выполните тестовые задания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61" y="1356360"/>
            <a:ext cx="11339945" cy="4038600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3600" dirty="0" smtClean="0">
                <a:latin typeface="Comic Sans MS" panose="030F0702030302020204" pitchFamily="66" charset="0"/>
              </a:rPr>
              <a:t>1) Укажите пару чисел, которая является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решением системы уравнений:</a:t>
            </a:r>
          </a:p>
          <a:p>
            <a:pPr marL="45720" indent="0">
              <a:buNone/>
            </a:pPr>
            <a:r>
              <a:rPr lang="ru-RU" sz="3600" dirty="0" smtClean="0"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а) (14; -7)     б) (24; 3)     в) (-19; -2)            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79166" y="4074591"/>
            <a:ext cx="24224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Comic Sans MS" panose="030F0702030302020204" pitchFamily="66" charset="0"/>
              </a:rPr>
              <a:t>г</a:t>
            </a:r>
            <a:r>
              <a:rPr lang="ru-RU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(19; -2)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10312"/>
          <a:stretch/>
        </p:blipFill>
        <p:spPr>
          <a:xfrm>
            <a:off x="7936388" y="2111964"/>
            <a:ext cx="2285556" cy="10729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786254" y="5445130"/>
            <a:ext cx="674901" cy="704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3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399" y="1356360"/>
            <a:ext cx="11339945" cy="4038600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3600" dirty="0" smtClean="0">
                <a:latin typeface="Comic Sans MS" panose="030F0702030302020204" pitchFamily="66" charset="0"/>
              </a:rPr>
              <a:t>2) Укажите пару чисел, которая является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решением системы уравнений:</a:t>
            </a:r>
          </a:p>
          <a:p>
            <a:pPr marL="45720" indent="0">
              <a:buNone/>
            </a:pPr>
            <a:r>
              <a:rPr lang="ru-RU" sz="3600" dirty="0" smtClean="0"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а) (0; 7)     б) (1; </a:t>
            </a:r>
            <a:r>
              <a:rPr lang="ru-RU" sz="3600" dirty="0">
                <a:latin typeface="Comic Sans MS" panose="030F0702030302020204" pitchFamily="66" charset="0"/>
              </a:rPr>
              <a:t>8</a:t>
            </a:r>
            <a:r>
              <a:rPr lang="ru-RU" sz="3600" dirty="0" smtClean="0">
                <a:latin typeface="Comic Sans MS" panose="030F0702030302020204" pitchFamily="66" charset="0"/>
              </a:rPr>
              <a:t>)                        г) (-8; -1)         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06291" y="4009507"/>
            <a:ext cx="228631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925" y="0"/>
            <a:ext cx="8285019" cy="1356360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Выполните тестовые задания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241" y="4143542"/>
            <a:ext cx="2156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в) (-1; 8)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8878"/>
          <a:stretch/>
        </p:blipFill>
        <p:spPr>
          <a:xfrm>
            <a:off x="8077201" y="2211222"/>
            <a:ext cx="2916520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97691" y="4066840"/>
            <a:ext cx="3931526" cy="13281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925" y="0"/>
            <a:ext cx="8285019" cy="1356360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Выполните тестовые задания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399" y="1356360"/>
            <a:ext cx="11339945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>
                <a:latin typeface="Comic Sans MS" panose="030F0702030302020204" pitchFamily="66" charset="0"/>
              </a:rPr>
              <a:t>3</a:t>
            </a:r>
            <a:r>
              <a:rPr lang="ru-RU" sz="3600" dirty="0" smtClean="0">
                <a:latin typeface="Comic Sans MS" panose="030F0702030302020204" pitchFamily="66" charset="0"/>
              </a:rPr>
              <a:t>) Для графического решения одной из  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указанных систем уравнений построены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графики, изображенные на рисунке. Выберите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эту систему.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8942" y="4407734"/>
            <a:ext cx="72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в)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51" y="3484621"/>
            <a:ext cx="3907875" cy="11644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07" y="4965876"/>
            <a:ext cx="3920068" cy="116443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6096" t="2051" r="1951" b="3934"/>
          <a:stretch/>
        </p:blipFill>
        <p:spPr>
          <a:xfrm>
            <a:off x="8763869" y="3006662"/>
            <a:ext cx="3097027" cy="312365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1796" y="4149220"/>
            <a:ext cx="3036071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51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7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079434" y="3402780"/>
            <a:ext cx="3046731" cy="13281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925" y="0"/>
            <a:ext cx="8285019" cy="1356360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Выполните тестовые задания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399" y="1356360"/>
            <a:ext cx="11339945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Comic Sans MS" panose="030F0702030302020204" pitchFamily="66" charset="0"/>
              </a:rPr>
              <a:t>4) Разница двух чисел х и у равна 5, а их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произведение – 84. С помощью какой из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приведенных систем  уравнений можно найти 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r>
              <a:rPr lang="ru-RU" sz="3600" dirty="0" smtClean="0">
                <a:latin typeface="Comic Sans MS" panose="030F0702030302020204" pitchFamily="66" charset="0"/>
              </a:rPr>
              <a:t>    эти числа?</a:t>
            </a:r>
            <a:br>
              <a:rPr lang="ru-RU" sz="3600" dirty="0" smtClean="0">
                <a:latin typeface="Comic Sans MS" panose="030F0702030302020204" pitchFamily="66" charset="0"/>
              </a:rPr>
            </a:b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79434" y="3397931"/>
            <a:ext cx="322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38" y="3439086"/>
            <a:ext cx="3237257" cy="13290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142" y="4996853"/>
            <a:ext cx="3243353" cy="1329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204" y="3375660"/>
            <a:ext cx="3231160" cy="132904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9203" y="4996853"/>
            <a:ext cx="3146961" cy="132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13559" y="3618172"/>
            <a:ext cx="3678586" cy="13281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925" y="0"/>
            <a:ext cx="8285019" cy="1356360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Выполните тестовые задания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61" y="1079151"/>
            <a:ext cx="11339945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>
                <a:latin typeface="Comic Sans MS" panose="030F0702030302020204" pitchFamily="66" charset="0"/>
              </a:rPr>
              <a:t>5</a:t>
            </a:r>
            <a:r>
              <a:rPr lang="ru-RU" sz="3600" dirty="0" smtClean="0">
                <a:latin typeface="Comic Sans MS" panose="030F0702030302020204" pitchFamily="66" charset="0"/>
              </a:rPr>
              <a:t>) С помощью какой из приведенных систем уравнений можно найти катеты прямоугольного треугольника АВС, изображенного на рисунке, если известно, что длина АС на 7 см больше, чем СВ? 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79434" y="3397931"/>
            <a:ext cx="322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67" y="3618172"/>
            <a:ext cx="3810330" cy="12314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67" y="5105307"/>
            <a:ext cx="3901778" cy="132904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683" y="3572447"/>
            <a:ext cx="3901778" cy="132294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7827" y="5059623"/>
            <a:ext cx="3883489" cy="1329043"/>
          </a:xfrm>
          <a:prstGeom prst="rect">
            <a:avLst/>
          </a:prstGeom>
        </p:spPr>
      </p:pic>
      <p:sp>
        <p:nvSpPr>
          <p:cNvPr id="19" name="Прямоугольный треугольник 18"/>
          <p:cNvSpPr/>
          <p:nvPr/>
        </p:nvSpPr>
        <p:spPr>
          <a:xfrm flipH="1">
            <a:off x="8728363" y="3618172"/>
            <a:ext cx="2762665" cy="2515178"/>
          </a:xfrm>
          <a:prstGeom prst="rtTriangle">
            <a:avLst/>
          </a:prstGeom>
          <a:noFill/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000509" y="5708073"/>
            <a:ext cx="490519" cy="42527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9485918" y="4413292"/>
            <a:ext cx="675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omic Sans MS" panose="030F0702030302020204" pitchFamily="66" charset="0"/>
              </a:rPr>
              <a:t>13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402183" y="3074765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В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86225" y="5920711"/>
            <a:ext cx="52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08595" y="5982908"/>
            <a:ext cx="463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453018" y="4477081"/>
            <a:ext cx="4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97137" y="5988332"/>
            <a:ext cx="42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omic Sans MS" panose="030F0702030302020204" pitchFamily="66" charset="0"/>
              </a:rPr>
              <a:t>у</a:t>
            </a:r>
          </a:p>
        </p:txBody>
      </p:sp>
    </p:spTree>
    <p:extLst>
      <p:ext uri="{BB962C8B-B14F-4D97-AF65-F5344CB8AC3E}">
        <p14:creationId xmlns:p14="http://schemas.microsoft.com/office/powerpoint/2010/main" val="284109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2" y="2417618"/>
            <a:ext cx="11236035" cy="2944091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Систему, составленную из одного уравнения второй степени и одного уравнения первой степени, всегда можно решить способом ___________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9309" y="5361709"/>
            <a:ext cx="4696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подстановки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636" y="437556"/>
            <a:ext cx="11457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                 Способ подстановки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09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6" y="748146"/>
            <a:ext cx="11457709" cy="4431294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Для этого поступают следующим образом: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   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   1) выражают из уравнения ______ степени одну переменную через ______;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1455" y="2759866"/>
            <a:ext cx="2244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первой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9345" y="3723409"/>
            <a:ext cx="2299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другую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21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1" y="1771220"/>
            <a:ext cx="11263744" cy="3812162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2) подставляют __________________ в уравнение ______ степени, в результате чего приходят к уравнению ______ переменной;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217" y="1991588"/>
            <a:ext cx="6774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п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олученное выражение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0509" y="2877627"/>
            <a:ext cx="2008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в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торой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0727" y="3782715"/>
            <a:ext cx="2175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 одной 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52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341418"/>
            <a:ext cx="11319162" cy="3241964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3) решают ___________ уравнение с _____ переменной;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2908" y="2535418"/>
            <a:ext cx="6774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получившееся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309" y="3448374"/>
            <a:ext cx="2008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одной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4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341418"/>
            <a:ext cx="11319162" cy="3241964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4) находят соответствующие значения ______ переменной.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873" y="3448374"/>
            <a:ext cx="1967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второй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94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249381"/>
            <a:ext cx="11319162" cy="6137563"/>
          </a:xfrm>
        </p:spPr>
        <p:txBody>
          <a:bodyPr>
            <a:noAutofit/>
          </a:bodyPr>
          <a:lstStyle/>
          <a:p>
            <a:pPr marL="45720" indent="0">
              <a:lnSpc>
                <a:spcPct val="130000"/>
              </a:lnSpc>
              <a:spcBef>
                <a:spcPts val="3000"/>
              </a:spcBef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 Выразите у из уравнения: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а) у – х = 3;                              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б) х – у = 5             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в) х + у = 7                               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г) </a:t>
            </a:r>
            <a:r>
              <a:rPr lang="ru-RU" sz="4000" dirty="0" err="1" smtClean="0">
                <a:latin typeface="Comic Sans MS" panose="030F0702030302020204" pitchFamily="66" charset="0"/>
              </a:rPr>
              <a:t>ху</a:t>
            </a:r>
            <a:r>
              <a:rPr lang="ru-RU" sz="4000" dirty="0" smtClean="0">
                <a:latin typeface="Comic Sans MS" panose="030F0702030302020204" pitchFamily="66" charset="0"/>
              </a:rPr>
              <a:t> = 8                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д) х – 3у = 2                            ________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е) 5х + у = 1          ________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ж) 2х + 4у = 3                     ____________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83236" y="1175031"/>
            <a:ext cx="2272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у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3 + х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95454" y="1944928"/>
            <a:ext cx="2272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у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х - 5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3236" y="2762028"/>
            <a:ext cx="2272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у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7 - х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53445" y="5109838"/>
            <a:ext cx="2556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у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1 – 5х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35091" y="5817724"/>
            <a:ext cx="462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у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= 0,75 – 0,5х </a:t>
            </a:r>
            <a:endParaRPr lang="ru-RU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855" y="3140358"/>
            <a:ext cx="2535381" cy="10912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130" y="3957458"/>
            <a:ext cx="2542252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8544" y="0"/>
            <a:ext cx="4516582" cy="13563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Способ сложения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824343"/>
            <a:ext cx="11568543" cy="6670965"/>
          </a:xfrm>
        </p:spPr>
        <p:txBody>
          <a:bodyPr>
            <a:normAutofit fontScale="62500" lnSpcReduction="20000"/>
          </a:bodyPr>
          <a:lstStyle/>
          <a:p>
            <a:pPr marL="45720" indent="0">
              <a:lnSpc>
                <a:spcPct val="170000"/>
              </a:lnSpc>
              <a:buNone/>
            </a:pPr>
            <a:r>
              <a:rPr lang="ru-RU" sz="5900" dirty="0" smtClean="0">
                <a:latin typeface="Comic Sans MS" panose="030F0702030302020204" pitchFamily="66" charset="0"/>
              </a:rPr>
              <a:t>  </a:t>
            </a:r>
            <a:r>
              <a:rPr lang="ru-RU" sz="4500" dirty="0" smtClean="0">
                <a:latin typeface="Comic Sans MS" panose="030F0702030302020204" pitchFamily="66" charset="0"/>
              </a:rPr>
              <a:t>При решении системы двух уравнений с двумя переменными способом сложения поступают следующим образом:</a:t>
            </a:r>
            <a:br>
              <a:rPr lang="ru-RU" sz="4500" dirty="0" smtClean="0">
                <a:latin typeface="Comic Sans MS" panose="030F0702030302020204" pitchFamily="66" charset="0"/>
              </a:rPr>
            </a:br>
            <a:r>
              <a:rPr lang="ru-RU" sz="4500" dirty="0" smtClean="0">
                <a:latin typeface="Comic Sans MS" panose="030F0702030302020204" pitchFamily="66" charset="0"/>
              </a:rPr>
              <a:t/>
            </a:r>
            <a:br>
              <a:rPr lang="ru-RU" sz="4500" dirty="0" smtClean="0">
                <a:latin typeface="Comic Sans MS" panose="030F0702030302020204" pitchFamily="66" charset="0"/>
              </a:rPr>
            </a:br>
            <a:r>
              <a:rPr lang="ru-RU" sz="5900" dirty="0" smtClean="0">
                <a:latin typeface="Comic Sans MS" panose="030F0702030302020204" pitchFamily="66" charset="0"/>
              </a:rPr>
              <a:t>1) умножают ________ уравнения системы, подбирая множители так, чтобы _____________</a:t>
            </a:r>
            <a:br>
              <a:rPr lang="ru-RU" sz="5900" dirty="0" smtClean="0">
                <a:latin typeface="Comic Sans MS" panose="030F0702030302020204" pitchFamily="66" charset="0"/>
              </a:rPr>
            </a:br>
            <a:r>
              <a:rPr lang="ru-RU" sz="5900" dirty="0" smtClean="0">
                <a:latin typeface="Comic Sans MS" panose="030F0702030302020204" pitchFamily="66" charset="0"/>
              </a:rPr>
              <a:t>при одной из переменных стали в уравнениях _________________ числами; </a:t>
            </a:r>
            <a:endParaRPr lang="ru-RU" sz="40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1289" y="3115866"/>
            <a:ext cx="2673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почленно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97091" y="3960993"/>
            <a:ext cx="4197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коэффициенты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927" y="5637392"/>
            <a:ext cx="5583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противоположными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0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341418"/>
            <a:ext cx="11319162" cy="3241964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4000" dirty="0" smtClean="0">
                <a:latin typeface="Comic Sans MS" panose="030F0702030302020204" pitchFamily="66" charset="0"/>
              </a:rPr>
              <a:t>  2) складывают </a:t>
            </a:r>
            <a:r>
              <a:rPr lang="ru-RU" sz="4000" dirty="0" err="1" smtClean="0">
                <a:latin typeface="Comic Sans MS" panose="030F0702030302020204" pitchFamily="66" charset="0"/>
              </a:rPr>
              <a:t>почленно</a:t>
            </a:r>
            <a:r>
              <a:rPr lang="ru-RU" sz="4000" dirty="0" smtClean="0">
                <a:latin typeface="Comic Sans MS" panose="030F0702030302020204" pitchFamily="66" charset="0"/>
              </a:rPr>
              <a:t> _____________ части уравнений системы;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01345" y="2547828"/>
            <a:ext cx="4890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л</a:t>
            </a:r>
            <a:r>
              <a:rPr 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евые и правые</a:t>
            </a:r>
            <a:r>
              <a:rPr lang="ru-RU" sz="4000" dirty="0" smtClean="0">
                <a:latin typeface="Comic Sans MS" panose="030F0702030302020204" pitchFamily="66" charset="0"/>
              </a:rPr>
              <a:t> 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181</TotalTime>
  <Words>293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Comic Sans MS</vt:lpstr>
      <vt:lpstr>Corbel</vt:lpstr>
      <vt:lpstr>Базис</vt:lpstr>
      <vt:lpstr>Решение систем уравнений второй степени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 сложения</vt:lpstr>
      <vt:lpstr>Презентация PowerPoint</vt:lpstr>
      <vt:lpstr>Презентация PowerPoint</vt:lpstr>
      <vt:lpstr>Презентация PowerPoint</vt:lpstr>
      <vt:lpstr>Выполните тестовые задания</vt:lpstr>
      <vt:lpstr>Выполните тестовые задания</vt:lpstr>
      <vt:lpstr>Выполните тестовые задания</vt:lpstr>
      <vt:lpstr>Выполните тестовые задания</vt:lpstr>
      <vt:lpstr>Выполните тестовые 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23</cp:revision>
  <dcterms:created xsi:type="dcterms:W3CDTF">2023-11-26T08:27:49Z</dcterms:created>
  <dcterms:modified xsi:type="dcterms:W3CDTF">2024-01-04T03:43:10Z</dcterms:modified>
</cp:coreProperties>
</file>