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306" r:id="rId3"/>
    <p:sldId id="276" r:id="rId4"/>
    <p:sldId id="307" r:id="rId5"/>
    <p:sldId id="308" r:id="rId6"/>
    <p:sldId id="309" r:id="rId7"/>
    <p:sldId id="312" r:id="rId8"/>
    <p:sldId id="310" r:id="rId9"/>
    <p:sldId id="311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5" r:id="rId22"/>
    <p:sldId id="32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8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H:\&#1072;&#1090;&#1090;&#1077;&#1089;&#1090;&#1072;&#1094;&#1080;&#1103;\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H:\&#1072;&#1090;&#1090;&#1077;&#1089;&#1090;&#1072;&#1094;&#1080;&#1103;\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'reportStudents (2)'!$C$45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'reportStudents (2)'!$B$46:$B$50</c:f>
              <c:strCache>
                <c:ptCount val="5"/>
                <c:pt idx="0">
                  <c:v>Высокий уровень</c:v>
                </c:pt>
                <c:pt idx="1">
                  <c:v>Выше среднего</c:v>
                </c:pt>
                <c:pt idx="2">
                  <c:v>Средний уровень</c:v>
                </c:pt>
                <c:pt idx="3">
                  <c:v>Ниже среднего</c:v>
                </c:pt>
                <c:pt idx="4">
                  <c:v>Низкий уровень</c:v>
                </c:pt>
              </c:strCache>
            </c:strRef>
          </c:cat>
          <c:val>
            <c:numRef>
              <c:f>'reportStudents (2)'!$C$46:$C$50</c:f>
              <c:numCache>
                <c:formatCode>0%</c:formatCode>
                <c:ptCount val="5"/>
                <c:pt idx="0">
                  <c:v>8.0000000000000057E-2</c:v>
                </c:pt>
                <c:pt idx="1">
                  <c:v>0.16000000000000009</c:v>
                </c:pt>
                <c:pt idx="2">
                  <c:v>0.48000000000000026</c:v>
                </c:pt>
                <c:pt idx="3">
                  <c:v>0.24000000000000013</c:v>
                </c:pt>
                <c:pt idx="4">
                  <c:v>4.0000000000000029E-2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81-41E2-A6B5-3D34DBE4BE01}"/>
            </c:ext>
          </c:extLst>
        </c:ser>
        <c:ser>
          <c:idx val="1"/>
          <c:order val="1"/>
          <c:tx>
            <c:strRef>
              <c:f>'reportStudents (2)'!$D$45</c:f>
              <c:strCache>
                <c:ptCount val="1"/>
                <c:pt idx="0">
                  <c:v>Конец года</c:v>
                </c:pt>
              </c:strCache>
            </c:strRef>
          </c:tx>
          <c:spPr>
            <a:solidFill>
              <a:schemeClr val="accent4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'reportStudents (2)'!$B$46:$B$50</c:f>
              <c:strCache>
                <c:ptCount val="5"/>
                <c:pt idx="0">
                  <c:v>Высокий уровень</c:v>
                </c:pt>
                <c:pt idx="1">
                  <c:v>Выше среднего</c:v>
                </c:pt>
                <c:pt idx="2">
                  <c:v>Средний уровень</c:v>
                </c:pt>
                <c:pt idx="3">
                  <c:v>Ниже среднего</c:v>
                </c:pt>
                <c:pt idx="4">
                  <c:v>Низкий уровень</c:v>
                </c:pt>
              </c:strCache>
            </c:strRef>
          </c:cat>
          <c:val>
            <c:numRef>
              <c:f>'reportStudents (2)'!$D$46:$D$50</c:f>
              <c:numCache>
                <c:formatCode>0%</c:formatCode>
                <c:ptCount val="5"/>
                <c:pt idx="0">
                  <c:v>0.12000000000000002</c:v>
                </c:pt>
                <c:pt idx="1">
                  <c:v>0.12000000000000002</c:v>
                </c:pt>
                <c:pt idx="2">
                  <c:v>0.64000000000000068</c:v>
                </c:pt>
                <c:pt idx="3">
                  <c:v>0.12000000000000002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81-41E2-A6B5-3D34DBE4BE0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2374656"/>
        <c:axId val="62376192"/>
      </c:barChart>
      <c:catAx>
        <c:axId val="623746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2376192"/>
        <c:crosses val="autoZero"/>
        <c:auto val="1"/>
        <c:lblAlgn val="ctr"/>
        <c:lblOffset val="100"/>
        <c:noMultiLvlLbl val="0"/>
      </c:catAx>
      <c:valAx>
        <c:axId val="62376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2374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'reportStudents (2)'!$C$29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'reportStudents (2)'!$A$30:$B$34</c:f>
              <c:strCache>
                <c:ptCount val="5"/>
                <c:pt idx="0">
                  <c:v>Высокий уровень</c:v>
                </c:pt>
                <c:pt idx="1">
                  <c:v>Выше среднего</c:v>
                </c:pt>
                <c:pt idx="2">
                  <c:v>Средний уровень</c:v>
                </c:pt>
                <c:pt idx="3">
                  <c:v>Ниже среднего</c:v>
                </c:pt>
                <c:pt idx="4">
                  <c:v>Низкий уровень</c:v>
                </c:pt>
              </c:strCache>
            </c:strRef>
          </c:cat>
          <c:val>
            <c:numRef>
              <c:f>'reportStudents (2)'!$C$30:$C$34</c:f>
              <c:numCache>
                <c:formatCode>0%</c:formatCode>
                <c:ptCount val="5"/>
                <c:pt idx="0">
                  <c:v>0.2</c:v>
                </c:pt>
                <c:pt idx="1">
                  <c:v>0.16</c:v>
                </c:pt>
                <c:pt idx="2">
                  <c:v>0.56000000000000005</c:v>
                </c:pt>
                <c:pt idx="3">
                  <c:v>8.0000000000000043E-2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1D-4BF2-A514-655165956AD8}"/>
            </c:ext>
          </c:extLst>
        </c:ser>
        <c:ser>
          <c:idx val="1"/>
          <c:order val="1"/>
          <c:tx>
            <c:strRef>
              <c:f>'reportStudents (2)'!$D$29</c:f>
              <c:strCache>
                <c:ptCount val="1"/>
                <c:pt idx="0">
                  <c:v>Конец года</c:v>
                </c:pt>
              </c:strCache>
            </c:strRef>
          </c:tx>
          <c:spPr>
            <a:solidFill>
              <a:schemeClr val="accent4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'reportStudents (2)'!$A$30:$B$34</c:f>
              <c:strCache>
                <c:ptCount val="5"/>
                <c:pt idx="0">
                  <c:v>Высокий уровень</c:v>
                </c:pt>
                <c:pt idx="1">
                  <c:v>Выше среднего</c:v>
                </c:pt>
                <c:pt idx="2">
                  <c:v>Средний уровень</c:v>
                </c:pt>
                <c:pt idx="3">
                  <c:v>Ниже среднего</c:v>
                </c:pt>
                <c:pt idx="4">
                  <c:v>Низкий уровень</c:v>
                </c:pt>
              </c:strCache>
            </c:strRef>
          </c:cat>
          <c:val>
            <c:numRef>
              <c:f>'reportStudents (2)'!$D$30:$D$34</c:f>
              <c:numCache>
                <c:formatCode>0%</c:formatCode>
                <c:ptCount val="5"/>
                <c:pt idx="0">
                  <c:v>0.21000000000000013</c:v>
                </c:pt>
                <c:pt idx="1">
                  <c:v>0.29000000000000026</c:v>
                </c:pt>
                <c:pt idx="2">
                  <c:v>0.46</c:v>
                </c:pt>
                <c:pt idx="3">
                  <c:v>4.0000000000000022E-2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1D-4BF2-A514-655165956AD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3053184"/>
        <c:axId val="63067264"/>
      </c:barChart>
      <c:catAx>
        <c:axId val="630531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3067264"/>
        <c:crosses val="autoZero"/>
        <c:auto val="1"/>
        <c:lblAlgn val="ctr"/>
        <c:lblOffset val="100"/>
        <c:noMultiLvlLbl val="0"/>
      </c:catAx>
      <c:valAx>
        <c:axId val="63067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3053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50017-838D-455F-B030-5C0377B70E5E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C26B6-C52D-43A4-A5AA-20D3A3747C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95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3831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7919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920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1103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8760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3791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0084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4112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7353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8482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712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0357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222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40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885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983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8363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451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5270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23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786478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2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2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hyperlink" Target="http://www.lerner.edu3000.ru/images/lerner_isaak_01.gi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media/image29.jpe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8000" y="367188"/>
            <a:ext cx="9180000" cy="2890543"/>
          </a:xfrm>
          <a:prstGeom prst="rect">
            <a:avLst/>
          </a:prstGeom>
          <a:solidFill>
            <a:schemeClr val="accent4">
              <a:lumMod val="40000"/>
              <a:lumOff val="60000"/>
              <a:alpha val="65000"/>
            </a:schemeClr>
          </a:solidFill>
          <a:ln w="31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79511" y="4757082"/>
            <a:ext cx="89054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ОБРАЗОВАНИЕ: ВЫСШЕЕ МГПИ ИМ. М.Е. ЕВСЕВЬЕВА</a:t>
            </a:r>
          </a:p>
          <a:p>
            <a:r>
              <a:rPr lang="ru-RU" sz="2000" b="1" dirty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СПЕЦИАЛЬНОСТЬ: УЧИТЕЛЬ МАТЕМАТИКИ, ИНФОРМАТИКИ</a:t>
            </a:r>
          </a:p>
          <a:p>
            <a:r>
              <a:rPr lang="ru-RU" sz="2000" b="1" dirty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СТАЖ: 9 ЛЕТ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175" y="3706050"/>
            <a:ext cx="905174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cap="all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Аксенова Юлия Александровна</a:t>
            </a:r>
          </a:p>
          <a:p>
            <a:pPr algn="ctr"/>
            <a:r>
              <a:rPr lang="ru-RU" sz="2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МБОУ «ШКОЛА №154»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492562" y="94169"/>
            <a:ext cx="3360793" cy="3240253"/>
          </a:xfrm>
          <a:prstGeom prst="ellipse">
            <a:avLst/>
          </a:prstGeom>
          <a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CDEB04-4BFF-4F2B-AC2E-BBDDB18B585C}"/>
              </a:ext>
            </a:extLst>
          </p:cNvPr>
          <p:cNvSpPr txBox="1"/>
          <p:nvPr/>
        </p:nvSpPr>
        <p:spPr>
          <a:xfrm>
            <a:off x="10235" y="477142"/>
            <a:ext cx="499381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Ни один наставник не должен забывать, что его главнейшая обязанность состоит в приучении воспитанников к умственному труду и что эта обязанность более важна, нежели передача самого предмета…</a:t>
            </a:r>
          </a:p>
          <a:p>
            <a:pPr indent="2952750" algn="r"/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К. Ушинский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12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2000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79052" y="657051"/>
            <a:ext cx="9015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Деятельностный</a:t>
            </a:r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 аспект личного вклада в развитие образования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1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0000" y="1796937"/>
            <a:ext cx="56530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66203" y="1850158"/>
            <a:ext cx="4246563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34" y="4544507"/>
            <a:ext cx="4225925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28141" y="4171444"/>
            <a:ext cx="3984625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" descr="http://www.mat-raskraska.ru/images/stories/Raskraski/Logicheskie-tsepochki/sharik-log-tsep-v-predelah20-big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93202" y="2974469"/>
            <a:ext cx="2568575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139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2000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79052" y="657051"/>
            <a:ext cx="9015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Деятельностный</a:t>
            </a:r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 аспект личного вклада в развитие образования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0000" y="1930422"/>
            <a:ext cx="5132387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C:\Users\Татьяна\Desktop\tal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9539" y="1753461"/>
            <a:ext cx="3730625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 descr="C:\Users\Татьяна\Desktop\skacha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9903" y="3910013"/>
            <a:ext cx="379412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C:\Users\Татьяна\Desktop\img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44355" y="3910013"/>
            <a:ext cx="373062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02025" y="2746332"/>
            <a:ext cx="5641975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26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2000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79052" y="657051"/>
            <a:ext cx="9015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Диапазон личного вклада в развитие образования и степень его новизны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8046" y="1692049"/>
            <a:ext cx="8806933" cy="50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321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2000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79052" y="657051"/>
            <a:ext cx="9015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Диапазон личного вклада в развитие образования и степень его новизны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Рисунок 6" descr="5 начало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1446" y="1707997"/>
            <a:ext cx="5747858" cy="5006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970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2000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79052" y="657051"/>
            <a:ext cx="9015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Диапазон личного вклада в развитие образования и степень его новизны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8" name="Рисунок 7" descr="5 конец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03931" y="1692049"/>
            <a:ext cx="5747117" cy="511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5278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2000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47004" y="472110"/>
            <a:ext cx="90157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Результативность профессиональной педагогической деятельности и достигнутые эффекты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837964438"/>
              </p:ext>
            </p:extLst>
          </p:nvPr>
        </p:nvGraphicFramePr>
        <p:xfrm>
          <a:off x="47004" y="2492896"/>
          <a:ext cx="4220666" cy="2485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591756299"/>
              </p:ext>
            </p:extLst>
          </p:nvPr>
        </p:nvGraphicFramePr>
        <p:xfrm>
          <a:off x="4427984" y="3659691"/>
          <a:ext cx="4139952" cy="2636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231984" y="2027874"/>
            <a:ext cx="43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/>
            <a:r>
              <a:rPr lang="ru-RU" cap="all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Сформированность</a:t>
            </a:r>
            <a:r>
              <a:rPr lang="ru-RU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УУД</a:t>
            </a:r>
            <a:endParaRPr lang="ru-RU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0085" y="4978147"/>
            <a:ext cx="2998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5 класс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26027" y="6302724"/>
            <a:ext cx="2998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6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класс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49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2000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47004" y="472110"/>
            <a:ext cx="90157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Результативность профессиональной педагогической деятельности и достигнутые эффекты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79163" y="2008974"/>
            <a:ext cx="6012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/>
            <a:r>
              <a:rPr lang="ru-RU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Качество знаний и успеваемость</a:t>
            </a:r>
            <a:endParaRPr lang="ru-RU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53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2000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47004" y="472110"/>
            <a:ext cx="90157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Результативность профессиональной педагогической деятельности и достигнутые эффекты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79163" y="2008974"/>
            <a:ext cx="6012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/>
            <a:r>
              <a:rPr lang="ru-RU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Результаты итоговой аттестации</a:t>
            </a:r>
            <a:endParaRPr lang="ru-RU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94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2000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47004" y="472110"/>
            <a:ext cx="90157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Результативность профессиональной педагогической деятельности и достигнутые эффекты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50246" y="2008974"/>
            <a:ext cx="68092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/>
            <a:r>
              <a:rPr lang="ru-RU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Участие во всероссийской олимпиаде</a:t>
            </a:r>
            <a:endParaRPr lang="ru-RU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42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2000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47004" y="472110"/>
            <a:ext cx="90157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Результативность профессиональной педагогической деятельности и достигнутые эффекты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35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6000" y="1556792"/>
            <a:ext cx="9180000" cy="2890543"/>
          </a:xfrm>
          <a:prstGeom prst="rect">
            <a:avLst/>
          </a:prstGeom>
          <a:solidFill>
            <a:schemeClr val="accent4">
              <a:lumMod val="40000"/>
              <a:lumOff val="60000"/>
              <a:alpha val="65000"/>
            </a:schemeClr>
          </a:solidFill>
          <a:ln w="31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28254" y="1886180"/>
            <a:ext cx="9051746" cy="2231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ФОРМИРОВАНИЕ УНИВЕРСАЛЬНЫХ УЧЕБНЫХ ДЕЙСТВИЙ НА УРОКАХ МАТЕМАТИКИ В 5-6 КЛАССАХ</a:t>
            </a:r>
            <a:endParaRPr lang="ru-RU" sz="3200" dirty="0">
              <a:solidFill>
                <a:schemeClr val="accent4">
                  <a:lumMod val="75000"/>
                </a:schemeClr>
              </a:solidFill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-22593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47004" y="472110"/>
            <a:ext cx="90157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Транслируемость</a:t>
            </a:r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 практических достижений профессиональной деятельности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27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735819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-22593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47004" y="472110"/>
            <a:ext cx="9015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Контакты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97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294332"/>
            <a:ext cx="8794980" cy="830412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-22593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47004" y="472110"/>
            <a:ext cx="9015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Литература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45175" y="1135387"/>
            <a:ext cx="8280400" cy="546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</a:rPr>
              <a:t> 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Асмолов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, А.Г. Формирование универсальных учебных действий в основной школе: от действия к мысли. Система заданий : пособие для учителя; 2-е изд. / А.Г.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Асмолов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, Г.В.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Бурменская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, И.А. Володарская, Н.Г.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Салмина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, С.В.Молчанов; под ред. А.Г.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Асмолова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. – М. : Просвещение, 2011. – 159 с.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Волкова Т.В. «Наука быть человеком» Волгоград, 2008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Воспитание личности в коллективе. – М.: Центр «Педагогический поиск», 2000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Егорова Л.И. Создание ситуации успеха на уроке.// Математика в школе. 1996, №6 с.3 – 5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Жутикова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Н.В, Психологические уроки обыденной жизни: Книга для учителей и родителей. - М., 1997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Загвязинский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, В.И. Теория обучения: Современная интерпретация / В.И.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Загвязинский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. – М. : Академия, 2001. – 192 с.,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c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. 72.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Математика 5 – 11 классы: нетрадиционные формы организации тематического контроля на уроках / авт.-сост. М.Е. Козина, О.М.Фадеева. – Волгоград: Учитель,2006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Сухомлинский В.А. О воспитании – М., 1979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Сухомлинский В.А. Сердце отдаю детям – Киев, 1974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Формирование универсальных учебных действий в основной школе.</a:t>
            </a:r>
            <a:b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Система заданий [Текст]: пособие для учителя / А. Г.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Асмолов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,</a:t>
            </a:r>
            <a:b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Г. В.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Бурменская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, И. А. Володарская [и др.]; под ред. А. Г.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Асмолова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. – 2-е</a:t>
            </a:r>
            <a:b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изд. – М. : Просвещение, 2011. – 159с. : ил. – (Стандарты второго</a:t>
            </a:r>
            <a:b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поколения).</a:t>
            </a:r>
          </a:p>
          <a:p>
            <a:pPr marL="342900" indent="-342900" algn="just" eaLnBrk="0" hangingPunct="0">
              <a:buFont typeface="+mj-lt"/>
              <a:buAutoNum type="arabicPeriod"/>
              <a:tabLst>
                <a:tab pos="1219200" algn="l"/>
              </a:tabLst>
              <a:defRPr/>
            </a:pPr>
            <a:endParaRPr lang="ru-RU" sz="13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599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2000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80000" y="2066177"/>
            <a:ext cx="2663807" cy="4531176"/>
            <a:chOff x="4716000" y="3022859"/>
            <a:chExt cx="4844299" cy="3280401"/>
          </a:xfrm>
        </p:grpSpPr>
        <p:sp>
          <p:nvSpPr>
            <p:cNvPr id="11" name="Прямоугольник с двумя скругленными соседними углами 10"/>
            <p:cNvSpPr/>
            <p:nvPr/>
          </p:nvSpPr>
          <p:spPr>
            <a:xfrm>
              <a:off x="4716000" y="3022859"/>
              <a:ext cx="4844299" cy="649141"/>
            </a:xfrm>
            <a:prstGeom prst="round2Same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716000" y="3669766"/>
              <a:ext cx="4844299" cy="263349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95250" indent="-95250">
                <a:buFont typeface="Arial" pitchFamily="34" charset="0"/>
                <a:buChar char="•"/>
              </a:pPr>
              <a:r>
                <a:rPr lang="ru-RU" sz="1600" dirty="0">
                  <a:solidFill>
                    <a:schemeClr val="accent4">
                      <a:lumMod val="75000"/>
                    </a:schemeClr>
                  </a:solidFill>
                  <a:latin typeface="Arial Black" pitchFamily="34" charset="0"/>
                </a:rPr>
                <a:t>и</a:t>
              </a:r>
              <a:r>
                <a:rPr lang="ru-RU" sz="1600" dirty="0" smtClean="0">
                  <a:solidFill>
                    <a:schemeClr val="accent4">
                      <a:lumMod val="75000"/>
                    </a:schemeClr>
                  </a:solidFill>
                  <a:latin typeface="Arial Black" pitchFamily="34" charset="0"/>
                </a:rPr>
                <a:t>зучение работ педагогов и философов;</a:t>
              </a:r>
            </a:p>
            <a:p>
              <a:pPr marL="95250" indent="-95250"/>
              <a:endPara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endParaRPr>
            </a:p>
            <a:p>
              <a:pPr marL="95250" indent="-95250">
                <a:buFont typeface="Arial" pitchFamily="34" charset="0"/>
                <a:buChar char="•"/>
              </a:pPr>
              <a:r>
                <a:rPr lang="ru-RU" sz="1600" dirty="0">
                  <a:solidFill>
                    <a:schemeClr val="accent4">
                      <a:lumMod val="75000"/>
                    </a:schemeClr>
                  </a:solidFill>
                  <a:latin typeface="Arial Black" pitchFamily="34" charset="0"/>
                </a:rPr>
                <a:t>и</a:t>
              </a:r>
              <a:r>
                <a:rPr lang="ru-RU" sz="1600" dirty="0" smtClean="0">
                  <a:solidFill>
                    <a:schemeClr val="accent4">
                      <a:lumMod val="75000"/>
                    </a:schemeClr>
                  </a:solidFill>
                  <a:latin typeface="Arial Black" pitchFamily="34" charset="0"/>
                </a:rPr>
                <a:t>нтерес к самообразованию;</a:t>
              </a:r>
            </a:p>
            <a:p>
              <a:pPr marL="95250" indent="-95250">
                <a:buFont typeface="Arial" pitchFamily="34" charset="0"/>
                <a:buChar char="•"/>
              </a:pPr>
              <a:endPara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endParaRPr>
            </a:p>
            <a:p>
              <a:pPr marL="95250" indent="-95250">
                <a:buFont typeface="Arial" pitchFamily="34" charset="0"/>
                <a:buChar char="•"/>
              </a:pPr>
              <a:r>
                <a:rPr lang="ru-RU" sz="1600" dirty="0">
                  <a:solidFill>
                    <a:schemeClr val="accent4">
                      <a:lumMod val="75000"/>
                    </a:schemeClr>
                  </a:solidFill>
                  <a:latin typeface="Arial Black" pitchFamily="34" charset="0"/>
                </a:rPr>
                <a:t>п</a:t>
              </a:r>
              <a:r>
                <a:rPr lang="ru-RU" sz="1600" dirty="0" smtClean="0">
                  <a:solidFill>
                    <a:schemeClr val="accent4">
                      <a:lumMod val="75000"/>
                    </a:schemeClr>
                  </a:solidFill>
                  <a:latin typeface="Arial Black" pitchFamily="34" charset="0"/>
                </a:rPr>
                <a:t>оиск научных источников.</a:t>
              </a:r>
              <a:endParaRPr lang="ru-RU" sz="16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endParaRPr>
            </a:p>
            <a:p>
              <a:endParaRPr lang="ru-RU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endParaRPr>
            </a:p>
            <a:p>
              <a:endParaRPr lang="ru-RU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endParaRPr>
            </a:p>
            <a:p>
              <a:endParaRPr lang="ru-RU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endParaRPr>
            </a:p>
            <a:p>
              <a:endParaRPr lang="ru-RU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endParaRPr>
            </a:p>
            <a:p>
              <a:endParaRPr lang="ru-RU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endParaRPr>
            </a:p>
            <a:p>
              <a:endParaRPr lang="ru-RU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endParaRPr>
            </a:p>
            <a:p>
              <a:endParaRPr lang="ru-RU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9052" y="657051"/>
            <a:ext cx="9015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УСЛОВИЯ ФОРМИРОВАНИЯ ЛИЧНОГО ВКЛАДА В РАЗВИТИЕ ОБРАЗОВАНИЯ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630" y="2098422"/>
            <a:ext cx="2960546" cy="861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Научно-исследовательские условия:</a:t>
            </a:r>
            <a:endParaRPr lang="ru-RU" sz="1600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8" name="Прямоугольник с двумя скругленными соседними углами 17"/>
          <p:cNvSpPr/>
          <p:nvPr/>
        </p:nvSpPr>
        <p:spPr>
          <a:xfrm>
            <a:off x="3167800" y="2063092"/>
            <a:ext cx="2663807" cy="896650"/>
          </a:xfrm>
          <a:prstGeom prst="round2Same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с двумя скругленными соседними углами 18"/>
          <p:cNvSpPr/>
          <p:nvPr/>
        </p:nvSpPr>
        <p:spPr>
          <a:xfrm>
            <a:off x="6245916" y="2063092"/>
            <a:ext cx="2663807" cy="896650"/>
          </a:xfrm>
          <a:prstGeom prst="round2Same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3167800" y="2231289"/>
            <a:ext cx="2663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Методические условия:</a:t>
            </a:r>
            <a:endParaRPr lang="ru-RU" sz="1600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43713" y="2128744"/>
            <a:ext cx="26638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Организационно-педагогические условия:</a:t>
            </a:r>
            <a:endParaRPr lang="ru-RU" sz="1600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167800" y="2984261"/>
            <a:ext cx="2663807" cy="3637612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95250" indent="-95250">
              <a:buFont typeface="Arial" pitchFamily="34" charset="0"/>
              <a:buChar char="•"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п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роблемное обучение;</a:t>
            </a:r>
          </a:p>
          <a:p>
            <a:pPr marL="95250" indent="-95250"/>
            <a:endParaRPr lang="ru-RU" sz="1600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marL="95250" indent="-95250">
              <a:buFont typeface="Arial" pitchFamily="34" charset="0"/>
              <a:buChar char="•"/>
            </a:pPr>
            <a:r>
              <a:rPr lang="ru-RU" sz="16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р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азноуровневое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обучение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;</a:t>
            </a:r>
          </a:p>
          <a:p>
            <a:pPr marL="95250" indent="-95250">
              <a:buFont typeface="Arial" pitchFamily="34" charset="0"/>
              <a:buChar char="•"/>
            </a:pPr>
            <a:endParaRPr lang="ru-RU" sz="1600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marL="95250" indent="-95250">
              <a:buFont typeface="Arial" pitchFamily="34" charset="0"/>
              <a:buChar char="•"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м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етод проектов;</a:t>
            </a:r>
          </a:p>
          <a:p>
            <a:pPr marL="95250" indent="-95250">
              <a:buFont typeface="Arial" pitchFamily="34" charset="0"/>
              <a:buChar char="•"/>
            </a:pP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marL="95250" indent="-95250">
              <a:buFont typeface="Arial" pitchFamily="34" charset="0"/>
              <a:buChar char="•"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бучение в сотрудничестве.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243712" y="2975938"/>
            <a:ext cx="2663807" cy="3637612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95250" indent="-95250">
              <a:buFont typeface="Arial" pitchFamily="34" charset="0"/>
              <a:buChar char="•"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у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частник школьной «недели точных наук»;</a:t>
            </a:r>
          </a:p>
          <a:p>
            <a:pPr marL="95250" indent="-95250"/>
            <a:endParaRPr lang="ru-RU" sz="1600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marL="95250" indent="-95250">
              <a:buFont typeface="Arial" pitchFamily="34" charset="0"/>
              <a:buChar char="•"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у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частник интернет портала «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Инфоурок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»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;</a:t>
            </a:r>
          </a:p>
          <a:p>
            <a:pPr marL="95250" indent="-95250">
              <a:buFont typeface="Arial" pitchFamily="34" charset="0"/>
              <a:buChar char="•"/>
            </a:pPr>
            <a:endParaRPr lang="ru-RU" sz="1600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marL="95250" indent="-95250">
              <a:buFont typeface="Arial" pitchFamily="34" charset="0"/>
              <a:buChar char="•"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у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частие в педсоветах;</a:t>
            </a:r>
          </a:p>
          <a:p>
            <a:pPr marL="95250" indent="-95250">
              <a:buFont typeface="Arial" pitchFamily="34" charset="0"/>
              <a:buChar char="•"/>
            </a:pP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marL="95250" indent="-95250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участие в методических объединениях.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25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2000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79052" y="657051"/>
            <a:ext cx="9015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актуализация ЛИЧНОГО ВКЛАДА</a:t>
            </a:r>
          </a:p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В РАЗВИТИЕ ОБРАЗОВАНИЯ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0000" y="1869988"/>
            <a:ext cx="879498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indent="-95250">
              <a:buFont typeface="Arial" pitchFamily="34" charset="0"/>
              <a:buChar char="•"/>
            </a:pPr>
            <a:r>
              <a:rPr lang="ru-RU" cap="all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п</a:t>
            </a:r>
            <a:r>
              <a:rPr lang="ru-RU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овышает мотивацию к обучению математике;</a:t>
            </a:r>
            <a:endParaRPr lang="ru-RU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marL="95250" indent="-95250"/>
            <a:endParaRPr lang="ru-RU" sz="1000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marL="95250" indent="-95250">
              <a:buFont typeface="Arial" pitchFamily="34" charset="0"/>
              <a:buChar char="•"/>
            </a:pPr>
            <a:r>
              <a:rPr lang="ru-RU" cap="all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п</a:t>
            </a:r>
            <a:r>
              <a:rPr lang="ru-RU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редполагает поиск новых инновационных подходов в образовании;</a:t>
            </a:r>
            <a:endParaRPr lang="ru-RU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marL="95250" indent="-95250">
              <a:buFont typeface="Arial" pitchFamily="34" charset="0"/>
              <a:buChar char="•"/>
            </a:pPr>
            <a:endParaRPr lang="ru-RU" sz="1000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marL="95250" indent="-95250">
              <a:buFont typeface="Arial" pitchFamily="34" charset="0"/>
              <a:buChar char="•"/>
            </a:pPr>
            <a:r>
              <a:rPr lang="ru-RU" cap="all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в</a:t>
            </a:r>
            <a:r>
              <a:rPr lang="ru-RU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ыполняет заказ государства как гражданина с активной жизненной позицией;</a:t>
            </a:r>
            <a:endParaRPr lang="ru-RU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marL="95250" indent="-95250">
              <a:buFont typeface="Arial" pitchFamily="34" charset="0"/>
              <a:buChar char="•"/>
            </a:pPr>
            <a:endParaRPr lang="ru-RU" sz="1000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marL="95250" indent="-95250">
              <a:buFont typeface="Arial" pitchFamily="34" charset="0"/>
              <a:buChar char="•"/>
            </a:pPr>
            <a:r>
              <a:rPr lang="ru-RU" cap="all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</a:t>
            </a:r>
            <a:r>
              <a:rPr lang="ru-RU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оздает условия для формирования личности и яркой индивидуальности.</a:t>
            </a:r>
            <a:endParaRPr lang="ru-RU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0000" y="4540916"/>
            <a:ext cx="2663808" cy="212844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292916" y="4571307"/>
            <a:ext cx="2663808" cy="212844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259560" y="4540916"/>
            <a:ext cx="2663808" cy="212844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179999" y="4540916"/>
            <a:ext cx="266380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u="sng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ЛИЧНОСТНЫЕ УУД</a:t>
            </a:r>
          </a:p>
          <a:p>
            <a:pPr algn="ctr"/>
            <a:endParaRPr lang="ru-RU" sz="1600" u="sng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САМООЦЕНКА,</a:t>
            </a:r>
          </a:p>
          <a:p>
            <a:pPr algn="ctr">
              <a:lnSpc>
                <a:spcPct val="150000"/>
              </a:lnSpc>
            </a:pPr>
            <a:r>
              <a:rPr lang="ru-RU" sz="1600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САМОКОНТРОЛЬ СВОИХ ДЕЙСТВИЙ</a:t>
            </a:r>
            <a:endParaRPr lang="ru-RU" sz="1600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82455" y="4571307"/>
            <a:ext cx="28246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u="sng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КОММУНИКАТИВНЫЕ УУД</a:t>
            </a:r>
          </a:p>
          <a:p>
            <a:pPr algn="ctr"/>
            <a:endParaRPr lang="ru-RU" sz="1600" u="sng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ФОРМУЛИРОВАНИЕ СОБСТВЕННЫХ МЫСЛЕЙ</a:t>
            </a:r>
            <a:endParaRPr lang="ru-RU" sz="1600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31826" y="4571307"/>
            <a:ext cx="280188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u="sng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РЕГУЛЯТИВНЫЕ УУД</a:t>
            </a:r>
          </a:p>
          <a:p>
            <a:pPr algn="ctr"/>
            <a:endParaRPr lang="ru-RU" sz="1600" u="sng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АДЕКВАТНАЯ ОЦЕНКА ДОСТИЖЕНИЙ. Осознание трудности</a:t>
            </a:r>
            <a:endParaRPr lang="ru-RU" sz="1600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18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2000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79052" y="657051"/>
            <a:ext cx="9015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Теоретическое обоснование личного вклада в развитие образования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80000" y="1811775"/>
            <a:ext cx="5256096" cy="975946"/>
          </a:xfrm>
          <a:prstGeom prst="round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«Если мы учим сегодня так, как учили вчера, мы крадем у наших детей завтра»</a:t>
            </a:r>
          </a:p>
          <a:p>
            <a:pPr algn="r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Ю. 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Дьюи</a:t>
            </a:r>
            <a:endParaRPr lang="ru-RU" sz="16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96647" y="2941373"/>
            <a:ext cx="5256096" cy="975946"/>
          </a:xfrm>
          <a:prstGeom prst="round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«Все, что я познаю, я знаю для чего мне это надо и где, и как я могу эти знания применить»</a:t>
            </a:r>
          </a:p>
          <a:p>
            <a:pPr algn="r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Е.С. 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Полат</a:t>
            </a:r>
            <a:endParaRPr lang="ru-RU" sz="1600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96647" y="4045421"/>
            <a:ext cx="5256096" cy="1455752"/>
          </a:xfrm>
          <a:prstGeom prst="round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«…оптимизация процесса обучения синтезирует различные формы и методы в определенном сочетании, каждый раз наилучшим образом для конкретной ситуации»</a:t>
            </a:r>
          </a:p>
          <a:p>
            <a:pPr algn="r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Ю.К. 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Бабанский</a:t>
            </a:r>
            <a:endParaRPr lang="ru-RU" sz="1600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96647" y="5632829"/>
            <a:ext cx="5256096" cy="975946"/>
          </a:xfrm>
          <a:prstGeom prst="round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«Единственный путь, ведущий к знаниям – это деятельность…»</a:t>
            </a:r>
          </a:p>
          <a:p>
            <a:pPr algn="r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Бернард Шоу</a:t>
            </a:r>
            <a:endParaRPr lang="ru-RU" sz="1600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997424" y="2280352"/>
            <a:ext cx="2952328" cy="382105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969628" y="2667385"/>
            <a:ext cx="296897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u="sng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Новые стандарты вносят изменения в систему образования: учитель координатор, </a:t>
            </a:r>
            <a:r>
              <a:rPr lang="ru-RU" sz="1600" u="sng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органицатор</a:t>
            </a:r>
            <a:r>
              <a:rPr lang="ru-RU" sz="1600" u="sng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, консультант, а ученик активный участник образовательного процесса, где создаются условия самоопределения саморазвития личности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480539" y="3429000"/>
            <a:ext cx="489089" cy="1656184"/>
          </a:xfrm>
          <a:prstGeom prst="rightArrow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76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2000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79052" y="657051"/>
            <a:ext cx="9015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Теоретическое обоснование личного вклада в развитие образования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5" name="Picture 5" descr="Картинка 1 из 4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lum bright="12000" contrast="24000"/>
            <a:grayscl/>
          </a:blip>
          <a:srcRect l="14040" t="3125" r="12808" b="25000"/>
          <a:stretch>
            <a:fillRect/>
          </a:stretch>
        </p:blipFill>
        <p:spPr bwMode="auto">
          <a:xfrm>
            <a:off x="683568" y="1876990"/>
            <a:ext cx="2232025" cy="310991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18" name="Picture 9" descr="skatki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18830" y="1876990"/>
            <a:ext cx="2232025" cy="309721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19" name="Рисунок 12" descr="Асмолов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11218" y="1876990"/>
            <a:ext cx="2478577" cy="310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83568" y="5054866"/>
            <a:ext cx="22320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Исаак Яковлевич 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Лернер</a:t>
            </a:r>
            <a:endParaRPr lang="ru-RU" sz="1600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(1917-1996)</a:t>
            </a:r>
            <a:endParaRPr lang="ru-RU" sz="1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21117" y="5054866"/>
            <a:ext cx="22297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Михаил Николаевич 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Скаткин</a:t>
            </a:r>
            <a:endParaRPr lang="ru-RU" sz="1600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(1900-1991)</a:t>
            </a:r>
            <a:endParaRPr lang="ru-RU" sz="16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120549" y="5054866"/>
            <a:ext cx="22320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Александр Григорьевич 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Асмолов</a:t>
            </a:r>
            <a:endParaRPr lang="ru-RU" sz="1600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(1949)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5333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2000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79052" y="657051"/>
            <a:ext cx="9015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Цели и задачи</a:t>
            </a:r>
          </a:p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Педагогической деятельности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180000" y="1761200"/>
            <a:ext cx="8642350" cy="365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539750"/>
            <a:r>
              <a:rPr lang="ru-RU" cap="all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ЦЕЛЬ: </a:t>
            </a:r>
            <a:r>
              <a:rPr lang="ru-RU" cap="all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ИЗУЧЕНИЕ </a:t>
            </a:r>
            <a:r>
              <a:rPr lang="ru-RU" cap="all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УНИВЕРСАЛЬНЫЕ УЧЕБНЫЕ ДЕЙСТВИЯ И ОСОБЕННОСТИ ИХ РЕАЛИЗАЦИИ НА УРОКАХ МАТЕМАТИКИ В ОСНОВНОЙ ШКОЛЕ</a:t>
            </a:r>
          </a:p>
          <a:p>
            <a:pPr indent="539750"/>
            <a:endParaRPr lang="ru-RU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indent="539750"/>
            <a:r>
              <a:rPr lang="ru-RU" cap="all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ЗАДАЧИ: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cap="all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ИЗУЧИТЬ </a:t>
            </a:r>
            <a:r>
              <a:rPr lang="ru-RU" cap="all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ПСИХОЛОГО-ПЕДАГОГИЧЕСКИХ И ТЕОРЕТИКО-МЕТОДОЛОГИЧЕСКИХ ОСНОВ ФОРМИРОВАНИЯ УУД;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cap="all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ОПРЕДЕЛЬТЬ </a:t>
            </a:r>
            <a:r>
              <a:rPr lang="ru-RU" cap="all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ХАРАКТЕРИСТИК ЛИЧНОСТНЫХ, РЕГУЛЯТИВНЫХ, ПОЗНАВАТЕЛЬНЫХ И КОММУНИКАТИВНЫХ УУД;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cap="all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ВЫЯВИТЬ </a:t>
            </a:r>
            <a:r>
              <a:rPr lang="ru-RU" cap="all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ОСОБЕННОСТЕЙ ФОРМИРОВАНИЯ УУД СРЕДСТВАМИ УРОКА МАТЕМАТИКИ</a:t>
            </a:r>
          </a:p>
          <a:p>
            <a:pPr indent="539750"/>
            <a:endParaRPr lang="ru-RU" dirty="0">
              <a:solidFill>
                <a:srgbClr val="083763"/>
              </a:solidFill>
              <a:latin typeface="Constantia" pitchFamily="18" charset="0"/>
            </a:endParaRPr>
          </a:p>
        </p:txBody>
      </p:sp>
      <p:pic>
        <p:nvPicPr>
          <p:cNvPr id="13" name="Рисунок 4" descr="IMG_124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25964" y="4869160"/>
            <a:ext cx="2449016" cy="183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951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2000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79052" y="657051"/>
            <a:ext cx="9015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Ведущая педагогическая идея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0825" y="1529251"/>
            <a:ext cx="8642350" cy="21482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cap="all" dirty="0">
              <a:solidFill>
                <a:srgbClr val="0F6FC6">
                  <a:lumMod val="50000"/>
                </a:srgbClr>
              </a:solidFill>
              <a:latin typeface="+mn-lt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rgbClr val="873624"/>
              </a:buClr>
              <a:defRPr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Организация учебной деятельности, где главное место отводится активной, разносторонней, познавательной в максимальной степени самостоятельной личности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cap="all" dirty="0">
              <a:solidFill>
                <a:srgbClr val="0F6FC6">
                  <a:lumMod val="50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cap="all" dirty="0">
              <a:solidFill>
                <a:srgbClr val="0F6FC6">
                  <a:lumMod val="50000"/>
                </a:srgbClr>
              </a:solidFill>
            </a:endParaRPr>
          </a:p>
          <a:p>
            <a:pPr indent="53975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22" name="Рисунок 3" descr="IMG_051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852738"/>
            <a:ext cx="4114800" cy="375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4" descr="IMG_058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62513" y="2917826"/>
            <a:ext cx="4030662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8561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документ 2"/>
          <p:cNvSpPr/>
          <p:nvPr/>
        </p:nvSpPr>
        <p:spPr>
          <a:xfrm>
            <a:off x="180000" y="388925"/>
            <a:ext cx="8794980" cy="1303124"/>
          </a:xfrm>
          <a:prstGeom prst="flowChartDocumen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2000"/>
            <a:ext cx="8954750" cy="3905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9552" y="72000"/>
            <a:ext cx="26868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МБОУ «Школа №154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79052" y="657051"/>
            <a:ext cx="9015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kern="0" cap="all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Деятельностный</a:t>
            </a:r>
            <a:r>
              <a:rPr lang="ru-RU" sz="2400" kern="0" cap="all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 аспект личного вклада в развитие образования</a:t>
            </a:r>
            <a:endParaRPr lang="ru-RU" sz="2400" kern="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80000" y="1832228"/>
            <a:ext cx="8794980" cy="829262"/>
          </a:xfrm>
          <a:prstGeom prst="roundRect">
            <a:avLst>
              <a:gd name="adj" fmla="val 1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0" name="Скругленный прямоугольник 9"/>
          <p:cNvSpPr/>
          <p:nvPr/>
        </p:nvSpPr>
        <p:spPr>
          <a:xfrm>
            <a:off x="178678" y="4724497"/>
            <a:ext cx="8794980" cy="829262"/>
          </a:xfrm>
          <a:prstGeom prst="roundRect">
            <a:avLst>
              <a:gd name="adj" fmla="val 1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1" name="Скругленный прямоугольник 10"/>
          <p:cNvSpPr/>
          <p:nvPr/>
        </p:nvSpPr>
        <p:spPr>
          <a:xfrm>
            <a:off x="194003" y="3755056"/>
            <a:ext cx="8794980" cy="829262"/>
          </a:xfrm>
          <a:prstGeom prst="roundRect">
            <a:avLst>
              <a:gd name="adj" fmla="val 1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2" name="Скругленный прямоугольник 11"/>
          <p:cNvSpPr/>
          <p:nvPr/>
        </p:nvSpPr>
        <p:spPr>
          <a:xfrm>
            <a:off x="178678" y="2785615"/>
            <a:ext cx="8794980" cy="829262"/>
          </a:xfrm>
          <a:prstGeom prst="roundRect">
            <a:avLst>
              <a:gd name="adj" fmla="val 1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3" name="Скругленный прямоугольник 12"/>
          <p:cNvSpPr/>
          <p:nvPr/>
        </p:nvSpPr>
        <p:spPr>
          <a:xfrm>
            <a:off x="187885" y="5677301"/>
            <a:ext cx="8794980" cy="1094251"/>
          </a:xfrm>
          <a:prstGeom prst="roundRect">
            <a:avLst>
              <a:gd name="adj" fmla="val 1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sp>
      <p:sp>
        <p:nvSpPr>
          <p:cNvPr id="15" name="Скругленный прямоугольник 14"/>
          <p:cNvSpPr/>
          <p:nvPr/>
        </p:nvSpPr>
        <p:spPr>
          <a:xfrm>
            <a:off x="197348" y="1832474"/>
            <a:ext cx="1296987" cy="819150"/>
          </a:xfrm>
          <a:prstGeom prst="roundRect">
            <a:avLst>
              <a:gd name="adj" fmla="val 10000"/>
            </a:avLst>
          </a:prstGeom>
          <a:blipFill rotWithShape="1">
            <a:blip r:embed="rId4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5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8" name="Picture 2" descr="H:\АТТЕСТАЦИЯ МОЯ 2016\НИРО\Аттестация МОЯ\Презентац Тема самообразов\ФОТО\IMG_20161130_13345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7348" y="2796751"/>
            <a:ext cx="1296987" cy="82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олилиния 11" descr="media\image29.jpeg"/>
          <p:cNvSpPr>
            <a:spLocks noChangeArrowheads="1"/>
          </p:cNvSpPr>
          <p:nvPr/>
        </p:nvSpPr>
        <p:spPr bwMode="auto">
          <a:xfrm>
            <a:off x="161628" y="3787216"/>
            <a:ext cx="1368425" cy="792162"/>
          </a:xfrm>
          <a:custGeom>
            <a:avLst/>
            <a:gdLst>
              <a:gd name="T0" fmla="*/ 594786 w 1573856"/>
              <a:gd name="T1" fmla="*/ 0 h 1017754"/>
              <a:gd name="T2" fmla="*/ 1189571 w 1573856"/>
              <a:gd name="T3" fmla="*/ 308258 h 1017754"/>
              <a:gd name="T4" fmla="*/ 594786 w 1573856"/>
              <a:gd name="T5" fmla="*/ 616516 h 1017754"/>
              <a:gd name="T6" fmla="*/ 0 w 1573856"/>
              <a:gd name="T7" fmla="*/ 308258 h 1017754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29810 w 1573856"/>
              <a:gd name="T13" fmla="*/ 29809 h 1017754"/>
              <a:gd name="T14" fmla="*/ 1544046 w 1573856"/>
              <a:gd name="T15" fmla="*/ 987945 h 10177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73856" h="1017754">
                <a:moveTo>
                  <a:pt x="101775" y="0"/>
                </a:moveTo>
                <a:lnTo>
                  <a:pt x="101774" y="0"/>
                </a:lnTo>
                <a:cubicBezTo>
                  <a:pt x="45566" y="0"/>
                  <a:pt x="0" y="45566"/>
                  <a:pt x="0" y="101774"/>
                </a:cubicBezTo>
                <a:lnTo>
                  <a:pt x="0" y="915979"/>
                </a:lnTo>
                <a:cubicBezTo>
                  <a:pt x="0" y="972187"/>
                  <a:pt x="45566" y="1017753"/>
                  <a:pt x="101774" y="1017754"/>
                </a:cubicBezTo>
                <a:lnTo>
                  <a:pt x="1472081" y="1017754"/>
                </a:lnTo>
                <a:cubicBezTo>
                  <a:pt x="1528289" y="1017753"/>
                  <a:pt x="1573856" y="972187"/>
                  <a:pt x="1573856" y="915979"/>
                </a:cubicBezTo>
                <a:lnTo>
                  <a:pt x="1573856" y="101775"/>
                </a:lnTo>
                <a:cubicBezTo>
                  <a:pt x="1573856" y="45566"/>
                  <a:pt x="1528289" y="0"/>
                  <a:pt x="1472081" y="0"/>
                </a:cubicBezTo>
                <a:close/>
              </a:path>
            </a:pathLst>
          </a:custGeom>
          <a:blipFill dpi="0" rotWithShape="1">
            <a:blip r:embed="rId6" r:link="rId7"/>
            <a:srcRect/>
            <a:stretch>
              <a:fillRect/>
            </a:stretch>
          </a:blipFill>
          <a:ln w="25402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05285" y="4751573"/>
            <a:ext cx="1289050" cy="812800"/>
          </a:xfrm>
          <a:prstGeom prst="roundRect">
            <a:avLst>
              <a:gd name="adj" fmla="val 10000"/>
            </a:avLst>
          </a:prstGeom>
          <a:blipFill rotWithShape="1">
            <a:blip r:embed="rId8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5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24" name="Рисунок 33" descr="IMG_0510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5152" y="5691460"/>
            <a:ext cx="1044480" cy="110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691680" y="1969905"/>
            <a:ext cx="5399019" cy="506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cap="all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ПРОБЛЕМНОЕ ОБУЧЕНИЕ</a:t>
            </a:r>
            <a:endParaRPr lang="ru-RU" sz="2000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91679" y="2917403"/>
            <a:ext cx="5399019" cy="506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cap="all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Разноуровневое</a:t>
            </a:r>
            <a:r>
              <a:rPr lang="ru-RU" sz="2000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обучение</a:t>
            </a:r>
            <a:endParaRPr lang="ru-RU" sz="2000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72813" y="3877725"/>
            <a:ext cx="5399019" cy="506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Метод проектов</a:t>
            </a:r>
            <a:endParaRPr lang="ru-RU" sz="2000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72812" y="4831400"/>
            <a:ext cx="5399019" cy="506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Обучение в сотрудничестве</a:t>
            </a:r>
            <a:endParaRPr lang="ru-RU" sz="2000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91679" y="5628803"/>
            <a:ext cx="72819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cap="all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Исследовательские методы на уроках и во внеурочной деятельности</a:t>
            </a:r>
            <a:endParaRPr lang="ru-RU" sz="2000" cap="all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92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1358</TotalTime>
  <Words>658</Words>
  <Application>Microsoft Office PowerPoint</Application>
  <PresentationFormat>Экран (4:3)</PresentationFormat>
  <Paragraphs>170</Paragraphs>
  <Slides>22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Arial Black</vt:lpstr>
      <vt:lpstr>Calibri</vt:lpstr>
      <vt:lpstr>Constantia</vt:lpstr>
      <vt:lpstr>Georgia</vt:lpstr>
      <vt:lpstr>Tahoma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пк</cp:lastModifiedBy>
  <cp:revision>179</cp:revision>
  <dcterms:created xsi:type="dcterms:W3CDTF">2021-10-31T04:25:13Z</dcterms:created>
  <dcterms:modified xsi:type="dcterms:W3CDTF">2022-11-28T18:05:30Z</dcterms:modified>
</cp:coreProperties>
</file>