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56" r:id="rId2"/>
    <p:sldId id="257" r:id="rId3"/>
    <p:sldId id="258" r:id="rId4"/>
    <p:sldId id="261" r:id="rId5"/>
    <p:sldId id="259" r:id="rId6"/>
    <p:sldId id="262" r:id="rId7"/>
    <p:sldId id="260" r:id="rId8"/>
    <p:sldId id="263" r:id="rId9"/>
    <p:sldId id="264" r:id="rId10"/>
    <p:sldId id="266" r:id="rId11"/>
    <p:sldId id="268" r:id="rId12"/>
    <p:sldId id="267" r:id="rId13"/>
    <p:sldId id="269" r:id="rId14"/>
    <p:sldId id="270" r:id="rId15"/>
    <p:sldId id="271" r:id="rId16"/>
    <p:sldId id="272" r:id="rId17"/>
    <p:sldId id="274" r:id="rId18"/>
    <p:sldId id="275" r:id="rId19"/>
    <p:sldId id="279" r:id="rId20"/>
    <p:sldId id="280" r:id="rId21"/>
    <p:sldId id="281" r:id="rId22"/>
    <p:sldId id="283" r:id="rId23"/>
    <p:sldId id="282" r:id="rId24"/>
    <p:sldId id="284" r:id="rId25"/>
    <p:sldId id="285" r:id="rId26"/>
    <p:sldId id="286" r:id="rId27"/>
    <p:sldId id="287" r:id="rId28"/>
  </p:sldIdLst>
  <p:sldSz cx="9144000" cy="6858000" type="screen4x3"/>
  <p:notesSz cx="6858000" cy="9144000"/>
  <p:embeddedFontLst>
    <p:embeddedFont>
      <p:font typeface="ArtScript"/>
      <p:regular r:id="rId29"/>
    </p:embeddedFont>
    <p:embeddedFont>
      <p:font typeface="Ampir Deco" charset="0"/>
      <p:regular r:id="rId30"/>
    </p:embeddedFont>
    <p:embeddedFont>
      <p:font typeface="Garamond" pitchFamily="18" charset="0"/>
      <p:regular r:id="rId31"/>
      <p:bold r:id="rId32"/>
      <p:italic r:id="rId33"/>
    </p:embeddedFont>
    <p:embeddedFont>
      <p:font typeface="Arial Black" pitchFamily="34" charset="0"/>
      <p:bold r:id="rId34"/>
    </p:embeddedFont>
    <p:embeddedFont>
      <p:font typeface="Franklin Gothic Medium" pitchFamily="34" charset="0"/>
      <p:regular r:id="rId35"/>
      <p:italic r:id="rId36"/>
    </p:embeddedFont>
    <p:embeddedFont>
      <p:font typeface="Wingdings 2" pitchFamily="18" charset="2"/>
      <p:regular r:id="rId37"/>
    </p:embeddedFont>
    <p:embeddedFont>
      <p:font typeface="Wingdings 3" pitchFamily="18" charset="2"/>
      <p:regular r:id="rId38"/>
    </p:embeddedFont>
    <p:embeddedFont>
      <p:font typeface="Lucida Sans" pitchFamily="34" charset="0"/>
      <p:regular r:id="rId39"/>
      <p:bold r:id="rId40"/>
      <p:italic r:id="rId41"/>
      <p:boldItalic r:id="rId42"/>
    </p:embeddedFont>
    <p:embeddedFont>
      <p:font typeface="Book Antiqua" pitchFamily="18" charset="0"/>
      <p:regular r:id="rId43"/>
      <p:bold r:id="rId44"/>
      <p:italic r:id="rId45"/>
      <p:boldItalic r:id="rId46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006600"/>
    <a:srgbClr val="A5002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4" y="-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42" Type="http://schemas.openxmlformats.org/officeDocument/2006/relationships/font" Target="fonts/font14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font" Target="fonts/font10.fntdata"/><Relationship Id="rId46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41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font" Target="fonts/font12.fntdata"/><Relationship Id="rId45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8.fntdata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4" Type="http://schemas.openxmlformats.org/officeDocument/2006/relationships/font" Target="fonts/font1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font" Target="fonts/font15.fntdata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51072-9FFC-4BED-AA93-82BF31A24D29}" type="datetimeFigureOut">
              <a:rPr lang="ru-RU" smtClean="0"/>
              <a:pPr/>
              <a:t>19.12.2012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41C58-F4F1-4816-9E43-C80124244F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51072-9FFC-4BED-AA93-82BF31A24D29}" type="datetimeFigureOut">
              <a:rPr lang="ru-RU" smtClean="0"/>
              <a:pPr/>
              <a:t>19.12.2012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41C58-F4F1-4816-9E43-C80124244F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51072-9FFC-4BED-AA93-82BF31A24D29}" type="datetimeFigureOut">
              <a:rPr lang="ru-RU" smtClean="0"/>
              <a:pPr/>
              <a:t>19.12.2012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41C58-F4F1-4816-9E43-C80124244F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51072-9FFC-4BED-AA93-82BF31A24D29}" type="datetimeFigureOut">
              <a:rPr lang="ru-RU" smtClean="0"/>
              <a:pPr/>
              <a:t>19.12.2012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41C58-F4F1-4816-9E43-C80124244F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51072-9FFC-4BED-AA93-82BF31A24D29}" type="datetimeFigureOut">
              <a:rPr lang="ru-RU" smtClean="0"/>
              <a:pPr/>
              <a:t>19.12.2012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E7341C58-F4F1-4816-9E43-C80124244F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51072-9FFC-4BED-AA93-82BF31A24D29}" type="datetimeFigureOut">
              <a:rPr lang="ru-RU" smtClean="0"/>
              <a:pPr/>
              <a:t>19.12.2012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41C58-F4F1-4816-9E43-C80124244F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51072-9FFC-4BED-AA93-82BF31A24D29}" type="datetimeFigureOut">
              <a:rPr lang="ru-RU" smtClean="0"/>
              <a:pPr/>
              <a:t>19.12.2012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41C58-F4F1-4816-9E43-C80124244F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51072-9FFC-4BED-AA93-82BF31A24D29}" type="datetimeFigureOut">
              <a:rPr lang="ru-RU" smtClean="0"/>
              <a:pPr/>
              <a:t>19.12.2012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41C58-F4F1-4816-9E43-C80124244F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51072-9FFC-4BED-AA93-82BF31A24D29}" type="datetimeFigureOut">
              <a:rPr lang="ru-RU" smtClean="0"/>
              <a:pPr/>
              <a:t>19.12.2012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41C58-F4F1-4816-9E43-C80124244F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51072-9FFC-4BED-AA93-82BF31A24D29}" type="datetimeFigureOut">
              <a:rPr lang="ru-RU" smtClean="0"/>
              <a:pPr/>
              <a:t>19.12.2012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41C58-F4F1-4816-9E43-C80124244F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51072-9FFC-4BED-AA93-82BF31A24D29}" type="datetimeFigureOut">
              <a:rPr lang="ru-RU" smtClean="0"/>
              <a:pPr/>
              <a:t>19.12.2012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41C58-F4F1-4816-9E43-C80124244F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0051072-9FFC-4BED-AA93-82BF31A24D29}" type="datetimeFigureOut">
              <a:rPr lang="ru-RU" smtClean="0"/>
              <a:pPr/>
              <a:t>19.12.2012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7341C58-F4F1-4816-9E43-C80124244F2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microsoft.com/office/2007/relationships/hdphoto" Target="../media/hdphoto1.wdp"/><Relationship Id="rId7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gif"/><Relationship Id="rId3" Type="http://schemas.openxmlformats.org/officeDocument/2006/relationships/image" Target="../media/image18.jpeg"/><Relationship Id="rId7" Type="http://schemas.openxmlformats.org/officeDocument/2006/relationships/image" Target="../media/image22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gif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499268" y="1218680"/>
            <a:ext cx="5094483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tScript" pitchFamily="34" charset="0"/>
              </a:rPr>
              <a:t>Классный час</a:t>
            </a:r>
          </a:p>
          <a:p>
            <a:pPr algn="ctr"/>
            <a:r>
              <a:rPr lang="ru-RU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tScript" pitchFamily="34" charset="0"/>
              </a:rPr>
              <a:t>н</a:t>
            </a:r>
            <a:r>
              <a:rPr lang="ru-RU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tScript" pitchFamily="34" charset="0"/>
              </a:rPr>
              <a:t>а тему:</a:t>
            </a:r>
          </a:p>
          <a:p>
            <a:pPr algn="ctr"/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tScript" pitchFamily="34" charset="0"/>
              </a:rPr>
              <a:t>«Берегите хлеба</a:t>
            </a:r>
          </a:p>
          <a:p>
            <a:pPr algn="ctr"/>
            <a:r>
              <a:rPr lang="ru-RU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tScript" pitchFamily="34" charset="0"/>
              </a:rPr>
              <a:t>каждую частичку!»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tScript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5324563"/>
            <a:ext cx="387894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400" b="1" dirty="0" smtClean="0">
                <a:ln w="127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Подготовила</a:t>
            </a:r>
          </a:p>
          <a:p>
            <a:r>
              <a:rPr lang="ru-RU" sz="2400" b="1" cap="none" spc="0" dirty="0" smtClean="0">
                <a:ln w="127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учитель начальных классов</a:t>
            </a:r>
          </a:p>
          <a:p>
            <a:r>
              <a:rPr lang="ru-RU" sz="2400" b="1" dirty="0" err="1" smtClean="0">
                <a:ln w="127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Левандовская</a:t>
            </a:r>
            <a:r>
              <a:rPr lang="ru-RU" sz="2400" b="1" dirty="0" smtClean="0">
                <a:ln w="127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Ю.В.</a:t>
            </a:r>
            <a:endParaRPr lang="ru-RU" sz="2400" b="1" cap="none" spc="0" dirty="0">
              <a:ln w="12700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6" name="Picture 2" descr="C:\Users\1\Desktop\работа\1329038303bread_artisa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7352" y="332656"/>
            <a:ext cx="4680520" cy="4284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33336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85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ДАЛЬШЕ ПУТЬ ЗЕРНА ЛЕЖИТ НА МЕЛЬНИЦУ. ТАМ ЗЕРНО ПЕРЕМАЛЫВАЮТ В МУКУ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" name="Содержимое 4" descr="407-1-254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251520" y="1772816"/>
            <a:ext cx="4529473" cy="21431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Содержимое 5" descr="P4100441.jpg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4788024" y="3033522"/>
            <a:ext cx="4038600" cy="30199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1500166" y="4143380"/>
            <a:ext cx="30718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А это разве мельница? </a:t>
            </a:r>
            <a:endParaRPr lang="ru-RU" sz="2000" b="1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250001" y="309383"/>
            <a:ext cx="8643998" cy="6239233"/>
            <a:chOff x="250001" y="309383"/>
            <a:chExt cx="8643998" cy="6239233"/>
          </a:xfrm>
        </p:grpSpPr>
        <p:pic>
          <p:nvPicPr>
            <p:cNvPr id="9" name="Рисунок 8" descr="1247186275_32953_1.jpg"/>
            <p:cNvPicPr>
              <a:picLocks noChangeAspect="1"/>
            </p:cNvPicPr>
            <p:nvPr/>
          </p:nvPicPr>
          <p:blipFill>
            <a:blip r:embed="rId5"/>
            <a:srcRect l="2075" r="5933"/>
            <a:stretch>
              <a:fillRect/>
            </a:stretch>
          </p:blipFill>
          <p:spPr>
            <a:xfrm>
              <a:off x="250001" y="309383"/>
              <a:ext cx="8643998" cy="6239233"/>
            </a:xfrm>
            <a:prstGeom prst="round2DiagRect">
              <a:avLst>
                <a:gd name="adj1" fmla="val 20184"/>
                <a:gd name="adj2" fmla="val 0"/>
              </a:avLst>
            </a:prstGeom>
            <a:ln w="88900" cap="sq">
              <a:solidFill>
                <a:schemeClr val="tx1">
                  <a:lumMod val="65000"/>
                </a:schemeClr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3" name="Прямоугольник 2"/>
            <p:cNvSpPr/>
            <p:nvPr/>
          </p:nvSpPr>
          <p:spPr>
            <a:xfrm>
              <a:off x="4355976" y="620688"/>
              <a:ext cx="4357475" cy="107721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dirty="0" smtClean="0">
                  <a:ln w="18415" cmpd="sng">
                    <a:solidFill>
                      <a:srgbClr val="FF0000"/>
                    </a:solidFill>
                    <a:prstDash val="solid"/>
                  </a:ln>
                  <a:solidFill>
                    <a:srgbClr val="FFC00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В сказках вы </a:t>
              </a:r>
            </a:p>
            <a:p>
              <a:pPr algn="ctr"/>
              <a:r>
                <a:rPr lang="ru-RU" sz="3200" b="0" cap="none" spc="0" dirty="0" smtClean="0">
                  <a:ln w="18415" cmpd="sng">
                    <a:solidFill>
                      <a:srgbClr val="FF0000"/>
                    </a:solidFill>
                    <a:prstDash val="solid"/>
                  </a:ln>
                  <a:solidFill>
                    <a:srgbClr val="FFC00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видели такие мельницы</a:t>
              </a:r>
              <a:endParaRPr lang="ru-RU" sz="3200" b="0" cap="none" spc="0" dirty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xmlns="" val="39273169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06094.jpg"/>
          <p:cNvPicPr>
            <a:picLocks noGrp="1" noChangeAspect="1"/>
          </p:cNvPicPr>
          <p:nvPr>
            <p:ph idx="1"/>
          </p:nvPr>
        </p:nvPicPr>
        <p:blipFill>
          <a:blip r:embed="rId3"/>
          <a:srcRect t="8694" b="17409"/>
          <a:stretch>
            <a:fillRect/>
          </a:stretch>
        </p:blipFill>
        <p:spPr>
          <a:xfrm>
            <a:off x="293700" y="1928802"/>
            <a:ext cx="8636018" cy="47863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28312"/>
            <a:ext cx="8215370" cy="1500198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Далее муку везут на хлебозавод </a:t>
            </a:r>
            <a:br>
              <a:rPr lang="ru-RU" sz="36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</a:br>
            <a:r>
              <a:rPr lang="ru-RU" sz="36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в специальных машинах.</a:t>
            </a:r>
            <a:endParaRPr lang="ru-RU" sz="3600" b="1" dirty="0">
              <a:solidFill>
                <a:schemeClr val="accent2">
                  <a:lumMod val="60000"/>
                  <a:lumOff val="40000"/>
                </a:schemeClr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756998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329560" y="99789"/>
            <a:ext cx="8567602" cy="6515313"/>
            <a:chOff x="329560" y="99789"/>
            <a:chExt cx="8567602" cy="6515313"/>
          </a:xfrm>
        </p:grpSpPr>
        <p:pic>
          <p:nvPicPr>
            <p:cNvPr id="5122" name="Picture 2" descr="D:\работа\DSC_7125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5576" y="1484784"/>
              <a:ext cx="7715571" cy="51303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Прямоугольник 1"/>
            <p:cNvSpPr/>
            <p:nvPr/>
          </p:nvSpPr>
          <p:spPr>
            <a:xfrm>
              <a:off x="329560" y="99789"/>
              <a:ext cx="8567602" cy="138499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2800" b="1" cap="none" spc="0" dirty="0" smtClean="0">
                  <a:ln w="50800"/>
                  <a:solidFill>
                    <a:schemeClr val="bg1">
                      <a:shade val="50000"/>
                    </a:schemeClr>
                  </a:solidFill>
                  <a:effectLst/>
                </a:rPr>
                <a:t>На </a:t>
              </a:r>
              <a:r>
                <a:rPr lang="ru-RU" sz="2800" b="1" cap="none" spc="0" dirty="0" err="1" smtClean="0">
                  <a:ln w="50800"/>
                  <a:solidFill>
                    <a:schemeClr val="bg1">
                      <a:shade val="50000"/>
                    </a:schemeClr>
                  </a:solidFill>
                  <a:effectLst/>
                </a:rPr>
                <a:t>хлебокомбинате</a:t>
              </a:r>
              <a:r>
                <a:rPr lang="ru-RU" sz="2800" b="1" cap="none" spc="0" dirty="0" smtClean="0">
                  <a:ln w="50800"/>
                  <a:solidFill>
                    <a:schemeClr val="bg1">
                      <a:shade val="50000"/>
                    </a:schemeClr>
                  </a:solidFill>
                  <a:effectLst/>
                </a:rPr>
                <a:t> из всех необходимых продуктов</a:t>
              </a:r>
            </a:p>
            <a:p>
              <a:pPr algn="ctr"/>
              <a:r>
                <a:rPr lang="ru-RU" sz="2800" b="1" cap="none" spc="0" dirty="0" smtClean="0">
                  <a:ln w="50800"/>
                  <a:solidFill>
                    <a:schemeClr val="bg1">
                      <a:shade val="50000"/>
                    </a:schemeClr>
                  </a:solidFill>
                  <a:effectLst/>
                </a:rPr>
                <a:t>(мука, вода, дрожжи, соль, сахар и т.д.) </a:t>
              </a:r>
            </a:p>
            <a:p>
              <a:pPr algn="ctr"/>
              <a:r>
                <a:rPr lang="ru-RU" sz="2800" b="1" cap="none" spc="0" dirty="0" smtClean="0">
                  <a:ln w="50800"/>
                  <a:solidFill>
                    <a:schemeClr val="bg1">
                      <a:shade val="50000"/>
                    </a:schemeClr>
                  </a:solidFill>
                  <a:effectLst/>
                </a:rPr>
                <a:t>замешивают тесто</a:t>
              </a:r>
              <a:endParaRPr lang="ru-RU" sz="2800" b="1" cap="none" spc="0" dirty="0">
                <a:ln w="50800"/>
                <a:solidFill>
                  <a:schemeClr val="bg1">
                    <a:shade val="50000"/>
                  </a:schemeClr>
                </a:solidFill>
                <a:effectLst/>
              </a:endParaRPr>
            </a:p>
          </p:txBody>
        </p:sp>
      </p:grpSp>
      <p:pic>
        <p:nvPicPr>
          <p:cNvPr id="5123" name="Picture 3" descr="D:\работа\DSC_714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548680"/>
            <a:ext cx="3702511" cy="5567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D:\работа\DSC_714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72682" y="2348880"/>
            <a:ext cx="4704690" cy="3128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107922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работа\DSC_71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80" y="404664"/>
            <a:ext cx="4695666" cy="3122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220072" y="404664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Обкатка</a:t>
            </a:r>
            <a:endParaRPr lang="ru-RU" dirty="0"/>
          </a:p>
        </p:txBody>
      </p:sp>
      <p:pic>
        <p:nvPicPr>
          <p:cNvPr id="6147" name="Picture 3" descr="D:\работа\DSC_714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57600" y="3212976"/>
            <a:ext cx="5246160" cy="3488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195736" y="4725144"/>
            <a:ext cx="9941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Конвеер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194983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D:\работа\DSC_71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4704691" cy="3128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75656" y="4223319"/>
            <a:ext cx="28083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Укладывают и распределяют</a:t>
            </a:r>
            <a:endParaRPr lang="ru-RU" sz="2400" b="1" dirty="0"/>
          </a:p>
        </p:txBody>
      </p:sp>
      <p:pic>
        <p:nvPicPr>
          <p:cNvPr id="7172" name="Picture 4" descr="D:\работа\DSC_715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00227" y="1484784"/>
            <a:ext cx="3312368" cy="497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55335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D:\работа\DSC_716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260648"/>
            <a:ext cx="2880320" cy="4328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54941" y="62068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/>
              <a:t>здесь приобретается окончательная форма продукта</a:t>
            </a:r>
          </a:p>
        </p:txBody>
      </p:sp>
      <p:pic>
        <p:nvPicPr>
          <p:cNvPr id="8196" name="Picture 4" descr="D:\работа\DSC_716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0309" y="3789040"/>
            <a:ext cx="3946632" cy="2624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811488" y="2945376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/>
              <a:t>Затем хлеб отправляют в печи и выпекают 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xmlns="" val="22571142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работа\DSC_717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692696"/>
            <a:ext cx="8338639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98113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работа\0_88214_8fae51bf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65915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3316" y="548680"/>
            <a:ext cx="9252519" cy="43396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ru-RU" sz="9600" b="1" cap="none" spc="0" dirty="0" smtClean="0">
                <a:ln w="11430"/>
                <a:solidFill>
                  <a:srgbClr val="0066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aramond" pitchFamily="18" charset="0"/>
              </a:rPr>
              <a:t>Станция </a:t>
            </a:r>
          </a:p>
          <a:p>
            <a:pPr algn="ctr">
              <a:lnSpc>
                <a:spcPct val="150000"/>
              </a:lnSpc>
            </a:pPr>
            <a:r>
              <a:rPr lang="ru-RU" sz="8800" b="1" dirty="0" smtClean="0">
                <a:ln w="11430"/>
                <a:solidFill>
                  <a:srgbClr val="0066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aramond" pitchFamily="18" charset="0"/>
              </a:rPr>
              <a:t>БЕРЕЖЛИВЫХ</a:t>
            </a:r>
            <a:endParaRPr lang="ru-RU" sz="8800" b="1" cap="none" spc="0" dirty="0">
              <a:ln w="11430"/>
              <a:solidFill>
                <a:srgbClr val="00660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807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49932" y="188640"/>
            <a:ext cx="5105400" cy="647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491728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43000"/>
            <a:ext cx="8354888" cy="1143000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l"/>
            <a:r>
              <a:rPr lang="ru-RU" sz="32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….О, ночное воющее небо,</a:t>
            </a:r>
            <a:br>
              <a:rPr lang="ru-RU" sz="32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32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дрожь земли, обвал невдалеке, </a:t>
            </a:r>
            <a:br>
              <a:rPr lang="ru-RU" sz="32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32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бедный ленинградский ломтик хлеба </a:t>
            </a:r>
            <a:r>
              <a:rPr lang="ru-RU" sz="32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-</a:t>
            </a:r>
            <a:r>
              <a:rPr lang="ru-RU" sz="32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z="32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32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он почти не весит на руке… </a:t>
            </a: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endParaRPr lang="ru-RU" sz="3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" name="Рисунок 5" descr="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700" y="3022412"/>
            <a:ext cx="3470900" cy="31795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s_2329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8600" y="2718841"/>
            <a:ext cx="4761827" cy="36819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7974815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работа\0_3e181_fbe32e27_XL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68560" y="0"/>
            <a:ext cx="1023582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1\Desktop\работа\d9f1cd013146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1\Desktop\работа\0c022dbc24a947dc3dfbf7229c55fa5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1842" y="571499"/>
            <a:ext cx="7630157" cy="5728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1\Desktop\работа\7240.bulki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5259" y="476672"/>
            <a:ext cx="8143322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1\Desktop\работа\b_5837_2011_08_01_05_22_27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5259" y="486335"/>
            <a:ext cx="8143322" cy="6107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1\Desktop\работа\bulka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" y="520700"/>
            <a:ext cx="9131300" cy="581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1\Desktop\работа\post-34659-1303280838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35310" y="-130656"/>
            <a:ext cx="10235821" cy="7119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244440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" presetClass="exit" presetSubtype="1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50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0"/>
                            </p:stCondLst>
                            <p:childTnLst>
                              <p:par>
                                <p:cTn id="23" presetID="6" presetClass="entr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3000"/>
                            </p:stCondLst>
                            <p:childTnLst>
                              <p:par>
                                <p:cTn id="27" presetID="18" presetClass="exit" presetSubtype="1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8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8" presetClass="exit" presetSubtype="1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1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8" presetClass="exit" presetSubtype="1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4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21" presetClass="exit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heel(8)">
                                      <p:cBhvr>
                                        <p:cTn id="42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1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n37n-s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9513" y="1700808"/>
            <a:ext cx="7188671" cy="4940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71800" y="457200"/>
            <a:ext cx="5943600" cy="114300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itchFamily="34" charset="0"/>
              </a:rPr>
              <a:t>С 20 ноября 1941 г.рабочие стали получать по 250 граммов хлеба в день, </a:t>
            </a:r>
            <a:br>
              <a:rPr lang="ru-RU" sz="2400" dirty="0" smtClean="0">
                <a:solidFill>
                  <a:schemeClr val="tx1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itchFamily="34" charset="0"/>
              </a:rPr>
            </a:br>
            <a:r>
              <a:rPr lang="ru-RU" sz="2400" dirty="0" smtClean="0">
                <a:solidFill>
                  <a:schemeClr val="tx1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itchFamily="34" charset="0"/>
              </a:rPr>
              <a:t>а все остальные — по 125 граммов. </a:t>
            </a:r>
            <a:endParaRPr lang="ru-RU" sz="2400" dirty="0">
              <a:solidFill>
                <a:schemeClr val="tx1"/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Medium" pitchFamily="34" charset="0"/>
            </a:endParaRPr>
          </a:p>
        </p:txBody>
      </p:sp>
      <p:pic>
        <p:nvPicPr>
          <p:cNvPr id="6" name="Рисунок 5" descr="ил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457200"/>
            <a:ext cx="2889085" cy="22141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918616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работа\лл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680" y="-18964"/>
            <a:ext cx="5328592" cy="7136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работа\29154425_hl_sepi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350" y="88900"/>
            <a:ext cx="8877300" cy="668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работа\blokadnii-hleb-norm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09269" y="5774"/>
            <a:ext cx="10808303" cy="7239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Группа 2"/>
          <p:cNvGrpSpPr/>
          <p:nvPr/>
        </p:nvGrpSpPr>
        <p:grpSpPr>
          <a:xfrm>
            <a:off x="-738190" y="64136"/>
            <a:ext cx="11176520" cy="7376503"/>
            <a:chOff x="-738190" y="64136"/>
            <a:chExt cx="11176520" cy="7376503"/>
          </a:xfrm>
        </p:grpSpPr>
        <p:pic>
          <p:nvPicPr>
            <p:cNvPr id="1029" name="Picture 5" descr="D:\работа\23-300x198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38190" y="64136"/>
              <a:ext cx="11176520" cy="73765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Прямоугольник 1"/>
            <p:cNvSpPr/>
            <p:nvPr/>
          </p:nvSpPr>
          <p:spPr>
            <a:xfrm>
              <a:off x="1942918" y="548680"/>
              <a:ext cx="525817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">
                  <a:rot lat="0" lon="0" rev="18900000"/>
                </a:lightRig>
              </a:scene3d>
              <a:sp3d extrusionH="31750" contourW="6350" prstMaterial="powder">
                <a:bevelT w="19050" h="19050" prst="angle"/>
                <a:contourClr>
                  <a:schemeClr val="accent3">
                    <a:tint val="100000"/>
                    <a:shade val="100000"/>
                    <a:satMod val="100000"/>
                    <a:hueMod val="100000"/>
                  </a:schemeClr>
                </a:contourClr>
              </a:sp3d>
            </a:bodyPr>
            <a:lstStyle/>
            <a:p>
              <a:pPr algn="ctr"/>
              <a:r>
                <a:rPr lang="ru-RU" sz="5400" b="1" cap="none" spc="0" dirty="0" smtClean="0">
                  <a:ln/>
                  <a:solidFill>
                    <a:schemeClr val="accent3"/>
                  </a:solidFill>
                  <a:effectLst>
                    <a:glow rad="228600">
                      <a:schemeClr val="accent5">
                        <a:satMod val="175000"/>
                        <a:alpha val="40000"/>
                      </a:schemeClr>
                    </a:glow>
                  </a:effectLst>
                </a:rPr>
                <a:t>Берегите хлеб!!!</a:t>
              </a:r>
              <a:endParaRPr lang="ru-RU" sz="5400" b="1" cap="none" spc="0" dirty="0">
                <a:ln/>
                <a:solidFill>
                  <a:schemeClr val="accent3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653783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3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1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работа\0_88214_8fae51bf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65915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3315" y="836712"/>
            <a:ext cx="9252519" cy="39703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ru-RU" sz="9600" b="1" cap="none" spc="0" dirty="0" smtClean="0">
                <a:ln w="11430"/>
                <a:solidFill>
                  <a:srgbClr val="0066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aramond" pitchFamily="18" charset="0"/>
              </a:rPr>
              <a:t>Станция </a:t>
            </a:r>
          </a:p>
          <a:p>
            <a:pPr algn="ctr">
              <a:lnSpc>
                <a:spcPct val="150000"/>
              </a:lnSpc>
            </a:pPr>
            <a:r>
              <a:rPr lang="ru-RU" sz="7200" b="1" dirty="0" smtClean="0">
                <a:ln w="11430"/>
                <a:solidFill>
                  <a:srgbClr val="0066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aramond" pitchFamily="18" charset="0"/>
              </a:rPr>
              <a:t>ЗАНИМАТЕЛЬНАЯ</a:t>
            </a:r>
            <a:endParaRPr lang="ru-RU" sz="7200" b="1" cap="none" spc="0" dirty="0">
              <a:ln w="11430"/>
              <a:solidFill>
                <a:srgbClr val="00660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52165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539552" y="1202270"/>
            <a:ext cx="8352928" cy="4247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charset="0"/>
              </a:rPr>
              <a:t>Покуда есть хлеб да вода-</a:t>
            </a:r>
            <a:r>
              <a:rPr lang="ru-RU" sz="3600" b="1" dirty="0" smtClean="0">
                <a:cs typeface="Arial" charset="0"/>
              </a:rPr>
              <a:t>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charset="0"/>
              </a:rPr>
              <a:t>все не беда. 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charset="0"/>
              </a:rPr>
              <a:t>Хлеб-батюшка, вода- матушка. 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3600" b="1" dirty="0"/>
              <a:t>Хлеб в закромах – счастье в домах.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3600" b="1" dirty="0"/>
              <a:t>Гречневая каша - матушка наша, </a:t>
            </a:r>
            <a:endParaRPr lang="ru-RU" sz="3600" b="1" dirty="0" smtClean="0"/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/>
              <a:t>    а </a:t>
            </a:r>
            <a:r>
              <a:rPr lang="ru-RU" sz="3600" b="1" dirty="0"/>
              <a:t>хлебец ржаной - отец наш родной.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5559" y="677940"/>
            <a:ext cx="81928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Пословицы и поговорки: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4549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55367" y="2967335"/>
            <a:ext cx="5633273" cy="132343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contrasting" dir="t">
              <a:rot lat="0" lon="0" rev="4500000"/>
            </a:lightRig>
          </a:scene3d>
          <a:sp3d>
            <a:bevelT/>
          </a:sp3d>
        </p:spPr>
        <p:txBody>
          <a:bodyPr wrap="none" lIns="91440" tIns="45720" rIns="91440" bIns="45720">
            <a:spAutoFit/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cap="all" spc="0" dirty="0" smtClean="0">
                <a:ln w="0"/>
                <a:gradFill flip="none" rotWithShape="1">
                  <a:gsLst>
                    <a:gs pos="0">
                      <a:srgbClr val="FFFF00">
                        <a:shade val="30000"/>
                        <a:satMod val="115000"/>
                      </a:srgbClr>
                    </a:gs>
                    <a:gs pos="50000">
                      <a:srgbClr val="FFFF00">
                        <a:shade val="67500"/>
                        <a:satMod val="115000"/>
                      </a:srgbClr>
                    </a:gs>
                    <a:gs pos="100000">
                      <a:srgbClr val="FFFF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reflection blurRad="12700" stA="50000" endPos="50000" dist="5000" dir="5400000" sy="-100000" rotWithShape="0"/>
                </a:effectLst>
                <a:latin typeface="Arial Black" pitchFamily="34" charset="0"/>
              </a:rPr>
              <a:t>ЗАГАДКИ</a:t>
            </a:r>
            <a:endParaRPr lang="ru-RU" sz="8000" b="1" cap="all" spc="0" dirty="0">
              <a:ln w="0"/>
              <a:gradFill flip="none" rotWithShape="1">
                <a:gsLst>
                  <a:gs pos="0">
                    <a:srgbClr val="FFFF00">
                      <a:shade val="30000"/>
                      <a:satMod val="115000"/>
                    </a:srgbClr>
                  </a:gs>
                  <a:gs pos="50000">
                    <a:srgbClr val="FFFF00">
                      <a:shade val="67500"/>
                      <a:satMod val="115000"/>
                    </a:srgbClr>
                  </a:gs>
                  <a:gs pos="100000">
                    <a:srgbClr val="FFFF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effectLst>
                <a:reflection blurRad="12700" stA="50000" endPos="50000" dist="5000" dir="5400000" sy="-100000" rotWithShape="0"/>
              </a:effectLst>
              <a:latin typeface="Arial Black" pitchFamily="34" charset="0"/>
            </a:endParaRPr>
          </a:p>
        </p:txBody>
      </p:sp>
      <p:pic>
        <p:nvPicPr>
          <p:cNvPr id="3074" name="Picture 2" descr="D:\работа\1c8f2b59c1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работа\3980367_910efa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15085" cy="6836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работа\161873_image_larg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760" y="0"/>
            <a:ext cx="9247956" cy="717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D:\работа\0_611ba_4f761ed8_XL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7867" y="0"/>
            <a:ext cx="9564554" cy="717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D:\работа\76338274_9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88367" y="543"/>
            <a:ext cx="9691684" cy="726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D:\работа\06feb264881b58868b5ac6f1742f5a0a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7867" y="33793"/>
            <a:ext cx="9661184" cy="716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D:\работа\1267291845_refrns.ru-bxp64683h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7868" y="0"/>
            <a:ext cx="9372533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88617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0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работа\%CA%E0%F0%E0%E2%E0%E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637" y="548680"/>
            <a:ext cx="8640961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45636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D:\работа\login-b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56592" y="-34601"/>
            <a:ext cx="12603614" cy="6892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144656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работа\0_6e1eb_5e9f3c7_or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37273"/>
            <a:ext cx="6120680" cy="6409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245768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 dir="l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esktop\работа\gallery_f2b295c30169ebaa4d6345b6543a45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4544" y="0"/>
            <a:ext cx="9468544" cy="6853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192790" y="1649108"/>
            <a:ext cx="918331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ru-RU" sz="5400" b="1" spc="50" dirty="0" smtClean="0">
                <a:ln w="11430"/>
                <a:gradFill>
                  <a:gsLst>
                    <a:gs pos="58000">
                      <a:srgbClr val="A50021"/>
                    </a:gs>
                    <a:gs pos="16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 scaled="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mpir Deco" pitchFamily="2" charset="0"/>
              </a:rPr>
              <a:t>  </a:t>
            </a:r>
            <a:r>
              <a:rPr lang="ru-RU" sz="5400" b="1" spc="50" dirty="0" smtClean="0">
                <a:ln w="11430"/>
                <a:solidFill>
                  <a:srgbClr val="7030A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mpir Deco" pitchFamily="2" charset="0"/>
              </a:rPr>
              <a:t>Берегите хлеба</a:t>
            </a:r>
          </a:p>
          <a:p>
            <a:pPr algn="ctr">
              <a:lnSpc>
                <a:spcPct val="150000"/>
              </a:lnSpc>
            </a:pPr>
            <a:r>
              <a:rPr lang="ru-RU" sz="5400" b="1" cap="none" spc="50" dirty="0" smtClean="0">
                <a:ln w="11430"/>
                <a:solidFill>
                  <a:srgbClr val="7030A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mpir Deco" pitchFamily="2" charset="0"/>
              </a:rPr>
              <a:t>       каждую крупицу!</a:t>
            </a:r>
            <a:endParaRPr lang="ru-RU" sz="5400" b="1" cap="none" spc="50" dirty="0">
              <a:ln w="11430"/>
              <a:solidFill>
                <a:srgbClr val="7030A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mpir Dec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7032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работа\0_88214_8fae51bf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13563" y="-8947"/>
            <a:ext cx="965915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91679" y="980728"/>
            <a:ext cx="6048672" cy="43159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ru-RU" sz="9600" b="1" cap="none" spc="0" dirty="0" smtClean="0">
                <a:ln w="11430"/>
                <a:solidFill>
                  <a:srgbClr val="0066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aramond" pitchFamily="18" charset="0"/>
              </a:rPr>
              <a:t>Станция ЛЕГЕНД</a:t>
            </a:r>
            <a:endParaRPr lang="ru-RU" sz="9600" b="1" cap="none" spc="0" dirty="0">
              <a:ln w="11430"/>
              <a:solidFill>
                <a:srgbClr val="00660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0241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работа\143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658" y="-1035496"/>
            <a:ext cx="9166793" cy="8616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работа\1324399799_sisk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368254"/>
            <a:ext cx="7084494" cy="5809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работа\11wh6pqx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658" y="188640"/>
            <a:ext cx="9510849" cy="5292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работа\Хлеб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82" t="1038" r="-1743" b="-1038"/>
          <a:stretch/>
        </p:blipFill>
        <p:spPr bwMode="auto">
          <a:xfrm>
            <a:off x="-183713" y="277102"/>
            <a:ext cx="9657904" cy="660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9723825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79191E-6 L -0.22188 -0.2182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94" y="-109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2000" fill="hold"/>
                                        <p:tgtEl>
                                          <p:spTgt spid="205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97 0.03144 L 0.18854 -0.16532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26" y="-98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2000" fill="hold"/>
                                        <p:tgtEl>
                                          <p:spTgt spid="205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2.89017E-7 L 0.00278 0.1385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" y="69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работа\0_88214_8fae51bf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65915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1233" y="65338"/>
            <a:ext cx="9252519" cy="67403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ru-RU" sz="9600" b="1" cap="none" spc="0" dirty="0" smtClean="0">
                <a:ln w="11430"/>
                <a:solidFill>
                  <a:srgbClr val="0066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aramond" pitchFamily="18" charset="0"/>
              </a:rPr>
              <a:t>Станция </a:t>
            </a:r>
          </a:p>
          <a:p>
            <a:pPr algn="ctr">
              <a:lnSpc>
                <a:spcPct val="150000"/>
              </a:lnSpc>
            </a:pPr>
            <a:r>
              <a:rPr lang="ru-RU" sz="9600" b="1" dirty="0" smtClean="0">
                <a:ln w="11430"/>
                <a:solidFill>
                  <a:srgbClr val="0066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aramond" pitchFamily="18" charset="0"/>
              </a:rPr>
              <a:t>ГОРЯЧИЙ ХЛЕБ</a:t>
            </a:r>
            <a:endParaRPr lang="ru-RU" sz="9600" b="1" cap="none" spc="0" dirty="0">
              <a:ln w="11430"/>
              <a:solidFill>
                <a:srgbClr val="00660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26900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работа\bkg_Q60_109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71500" y="-100013"/>
            <a:ext cx="10287000" cy="7058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работа\Varititan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79756" y="354726"/>
            <a:ext cx="9503511" cy="6335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работа\prontodc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872" y="206260"/>
            <a:ext cx="9144871" cy="6751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D:\работа\images_q-Winter_wheat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88591" y="-216115"/>
            <a:ext cx="9720307" cy="7290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D:\работа\75657922_4068804_74959893_729489qnt6unsdgw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386028">
            <a:off x="-613459" y="132534"/>
            <a:ext cx="10743634" cy="5344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D:\работа\solnyishko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4173"/>
            <a:ext cx="4818112" cy="3649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D:\работа\bkg_Q60_109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19100" y="52387"/>
            <a:ext cx="10287000" cy="7058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1216618733_d0b6d0b0d182d0b2d0b0400.gif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288591" y="-24"/>
            <a:ext cx="9549692" cy="711752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7127735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 tmFilter="0, 0; .2, .5; .8, .5; 1, 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500" autoRev="1" fill="hold"/>
                                        <p:tgtEl>
                                          <p:spTgt spid="30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работа\0008-008-Zernyshki-dostajut-iz-koloskov-obmolachivaju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033352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_3_1_3.jpg"/>
          <p:cNvPicPr>
            <a:picLocks noChangeAspect="1"/>
          </p:cNvPicPr>
          <p:nvPr/>
        </p:nvPicPr>
        <p:blipFill>
          <a:blip r:embed="rId2"/>
          <a:srcRect l="2298"/>
          <a:stretch>
            <a:fillRect/>
          </a:stretch>
        </p:blipFill>
        <p:spPr>
          <a:xfrm>
            <a:off x="196646" y="250021"/>
            <a:ext cx="8750708" cy="6357958"/>
          </a:xfrm>
          <a:prstGeom prst="round2DiagRect">
            <a:avLst>
              <a:gd name="adj1" fmla="val 1888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642942" y="357166"/>
            <a:ext cx="692945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В ЭТИХ БАШНЯХ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 ХРАНИТСЯ ЗЕРНО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85918" y="5429264"/>
            <a:ext cx="4429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Они огромные!!!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04002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225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6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2.1|4.3|4.2|3.7|5.5|5.2|2.4|3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4|3.7|5.7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420</TotalTime>
  <Words>176</Words>
  <Application>Microsoft Office PowerPoint</Application>
  <PresentationFormat>Экран (4:3)</PresentationFormat>
  <Paragraphs>43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40" baseType="lpstr">
      <vt:lpstr>Arial</vt:lpstr>
      <vt:lpstr>ArtScript</vt:lpstr>
      <vt:lpstr>Times New Roman</vt:lpstr>
      <vt:lpstr>Ampir Deco</vt:lpstr>
      <vt:lpstr>Garamond</vt:lpstr>
      <vt:lpstr>Arial Black</vt:lpstr>
      <vt:lpstr>Franklin Gothic Medium</vt:lpstr>
      <vt:lpstr>Wingdings 2</vt:lpstr>
      <vt:lpstr>Wingdings</vt:lpstr>
      <vt:lpstr>Wingdings 3</vt:lpstr>
      <vt:lpstr>Lucida Sans</vt:lpstr>
      <vt:lpstr>Book Antiqua</vt:lpstr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ДАЛЬШЕ ПУТЬ ЗЕРНА ЛЕЖИТ НА МЕЛЬНИЦУ. ТАМ ЗЕРНО ПЕРЕМАЛЫВАЮТ В МУКУ.</vt:lpstr>
      <vt:lpstr>Далее муку везут на хлебозавод  в специальных машинах.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….О, ночное воющее небо, дрожь земли, обвал невдалеке,  бедный ленинградский ломтик хлеба - он почти не весит на руке…  </vt:lpstr>
      <vt:lpstr>С 20 ноября 1941 г.рабочие стали получать по 250 граммов хлеба в день,  а все остальные — по 125 граммов. 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Company>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Андрей</cp:lastModifiedBy>
  <cp:revision>14</cp:revision>
  <dcterms:created xsi:type="dcterms:W3CDTF">2012-12-15T20:11:11Z</dcterms:created>
  <dcterms:modified xsi:type="dcterms:W3CDTF">2012-12-19T14:30:33Z</dcterms:modified>
</cp:coreProperties>
</file>