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6" r:id="rId4"/>
    <p:sldId id="258" r:id="rId5"/>
    <p:sldId id="261" r:id="rId6"/>
    <p:sldId id="264" r:id="rId7"/>
    <p:sldId id="267" r:id="rId8"/>
    <p:sldId id="268" r:id="rId9"/>
    <p:sldId id="27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DFEC"/>
    <a:srgbClr val="6E4885"/>
    <a:srgbClr val="E7A5CB"/>
    <a:srgbClr val="F7AC5B"/>
    <a:srgbClr val="F282A8"/>
    <a:srgbClr val="BBB627"/>
    <a:srgbClr val="DFC9BB"/>
    <a:srgbClr val="B9C0EA"/>
    <a:srgbClr val="000000"/>
    <a:srgbClr val="F072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09" autoAdjust="0"/>
    <p:restoredTop sz="94364" autoAdjust="0"/>
  </p:normalViewPr>
  <p:slideViewPr>
    <p:cSldViewPr snapToGrid="0" showGuides="1">
      <p:cViewPr>
        <p:scale>
          <a:sx n="80" d="100"/>
          <a:sy n="80" d="100"/>
        </p:scale>
        <p:origin x="96" y="-126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DA67-D46E-4AFD-A209-BB604F4AFEF0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DF79D-2EA3-4A3D-BAED-FD0152DFE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924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DA67-D46E-4AFD-A209-BB604F4AFEF0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DF79D-2EA3-4A3D-BAED-FD0152DFE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030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DA67-D46E-4AFD-A209-BB604F4AFEF0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DF79D-2EA3-4A3D-BAED-FD0152DFE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808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DA67-D46E-4AFD-A209-BB604F4AFEF0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DF79D-2EA3-4A3D-BAED-FD0152DFE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668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DA67-D46E-4AFD-A209-BB604F4AFEF0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DF79D-2EA3-4A3D-BAED-FD0152DFE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017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DA67-D46E-4AFD-A209-BB604F4AFEF0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DF79D-2EA3-4A3D-BAED-FD0152DFE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099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DA67-D46E-4AFD-A209-BB604F4AFEF0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DF79D-2EA3-4A3D-BAED-FD0152DFE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895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DA67-D46E-4AFD-A209-BB604F4AFEF0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DF79D-2EA3-4A3D-BAED-FD0152DFE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32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DA67-D46E-4AFD-A209-BB604F4AFEF0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DF79D-2EA3-4A3D-BAED-FD0152DFE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514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DA67-D46E-4AFD-A209-BB604F4AFEF0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DF79D-2EA3-4A3D-BAED-FD0152DFE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08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DA67-D46E-4AFD-A209-BB604F4AFEF0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DF79D-2EA3-4A3D-BAED-FD0152DFE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125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C9BB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1DA67-D46E-4AFD-A209-BB604F4AFEF0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DF79D-2EA3-4A3D-BAED-FD0152DFE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9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isk.yandex.ru/d/MDAQSyAxsE4G1Q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</a14:imgLayer>
                </a14:imgProps>
              </a:ext>
            </a:extLst>
          </a:blip>
          <a:srcRect r="16031"/>
          <a:stretch/>
        </p:blipFill>
        <p:spPr>
          <a:xfrm>
            <a:off x="6154239" y="-76756"/>
            <a:ext cx="5842144" cy="695996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528" y="-66039"/>
            <a:ext cx="6957477" cy="695996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696" l="0" r="100000">
                        <a14:backgroundMark x1="3743" y1="1522" x2="3743" y2="1522"/>
                        <a14:backgroundMark x1="1961" y1="7763" x2="1961" y2="7763"/>
                        <a14:backgroundMark x1="1604" y1="14003" x2="1604" y2="14003"/>
                        <a14:backgroundMark x1="2139" y1="19178" x2="2139" y2="19178"/>
                        <a14:backgroundMark x1="2139" y1="25266" x2="2139" y2="25266"/>
                        <a14:backgroundMark x1="1961" y1="37291" x2="1961" y2="37291"/>
                        <a14:backgroundMark x1="1961" y1="30289" x2="1961" y2="30289"/>
                        <a14:backgroundMark x1="3387" y1="42161" x2="3387" y2="42161"/>
                        <a14:backgroundMark x1="2139" y1="47032" x2="2139" y2="47032"/>
                        <a14:backgroundMark x1="3030" y1="53577" x2="3030" y2="53577"/>
                        <a14:backgroundMark x1="1426" y1="59665" x2="1426" y2="59665"/>
                        <a14:backgroundMark x1="2674" y1="65449" x2="2674" y2="65449"/>
                        <a14:backgroundMark x1="1961" y1="70015" x2="1961" y2="70015"/>
                        <a14:backgroundMark x1="2317" y1="76712" x2="2317" y2="76712"/>
                        <a14:backgroundMark x1="2317" y1="82192" x2="2317" y2="82192"/>
                        <a14:backgroundMark x1="1604" y1="87976" x2="1604" y2="87976"/>
                        <a14:backgroundMark x1="1604" y1="97108" x2="1604" y2="97108"/>
                        <a14:backgroundMark x1="98217" y1="1826" x2="98217" y2="182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18267" y="78109"/>
            <a:ext cx="6165972" cy="66502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19842" y="3955931"/>
            <a:ext cx="4533901" cy="1116654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rgbClr val="42584C"/>
                </a:solidFill>
              </a:rPr>
              <a:t>Бондаренко Екатерина Андреевна</a:t>
            </a:r>
            <a:endParaRPr lang="ru-RU" sz="2800" dirty="0">
              <a:solidFill>
                <a:srgbClr val="42584C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12212" y="5137601"/>
            <a:ext cx="4041531" cy="1655762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/>
              <a:t>Учитель математики МАОУ СОШ №7 г. Калининграда</a:t>
            </a:r>
            <a:endParaRPr lang="ru-RU" sz="2000" dirty="0"/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6236419" y="1614144"/>
            <a:ext cx="584782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000" b="1" dirty="0" smtClean="0">
                <a:solidFill>
                  <a:srgbClr val="E7A5CB"/>
                </a:solidFill>
              </a:rPr>
              <a:t>Портфолио участника конкурса «Навигаторы детства 3.0»</a:t>
            </a:r>
            <a:endParaRPr lang="ru-RU" sz="4000" b="1" dirty="0">
              <a:solidFill>
                <a:srgbClr val="E7A5CB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908404" y="973258"/>
            <a:ext cx="4072608" cy="4640252"/>
            <a:chOff x="977207" y="1521836"/>
            <a:chExt cx="4072608" cy="4640252"/>
          </a:xfrm>
        </p:grpSpPr>
        <p:pic>
          <p:nvPicPr>
            <p:cNvPr id="2050" name="Picture 2" descr="Заметки, Заметки png | PNGEg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768" b="92444" l="10000" r="90000">
                          <a14:foregroundMark x1="52778" y1="11093" x2="52778" y2="11093"/>
                          <a14:foregroundMark x1="54222" y1="12058" x2="40333" y2="14309"/>
                          <a14:backgroundMark x1="52111" y1="6109" x2="52111" y2="6109"/>
                          <a14:backgroundMark x1="56000" y1="5627" x2="56000" y2="5627"/>
                          <a14:backgroundMark x1="47556" y1="8039" x2="47556" y2="8039"/>
                          <a14:backgroundMark x1="39556" y1="10129" x2="39556" y2="10129"/>
                          <a14:backgroundMark x1="42111" y1="9968" x2="42111" y2="996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96" r="19347"/>
            <a:stretch/>
          </p:blipFill>
          <p:spPr bwMode="auto">
            <a:xfrm rot="20245429">
              <a:off x="977207" y="1521836"/>
              <a:ext cx="4072608" cy="46402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Заголовок 1"/>
            <p:cNvSpPr txBox="1">
              <a:spLocks/>
            </p:cNvSpPr>
            <p:nvPr/>
          </p:nvSpPr>
          <p:spPr>
            <a:xfrm rot="20365355">
              <a:off x="1178095" y="2701580"/>
              <a:ext cx="3557079" cy="270371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ru-RU" sz="2400" b="1" dirty="0" smtClean="0">
                  <a:solidFill>
                    <a:srgbClr val="6E4885"/>
                  </a:solidFill>
                </a:rPr>
                <a:t>Муниципальное автономное общеобразовательное  учреждение средняя общеобразовательная школа №7 </a:t>
              </a:r>
              <a:endParaRPr lang="ru-RU" sz="2400" b="1" dirty="0">
                <a:solidFill>
                  <a:srgbClr val="6E4885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7979797" y="184622"/>
            <a:ext cx="2361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E7A5CB"/>
                </a:solidFill>
              </a:rPr>
              <a:t>2023 год</a:t>
            </a:r>
            <a:endParaRPr lang="ru-RU" dirty="0">
              <a:solidFill>
                <a:srgbClr val="E7A5CB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9257">
                        <a14:foregroundMark x1="7807" y1="84402" x2="7807" y2="84402"/>
                        <a14:foregroundMark x1="94796" y1="13675" x2="94796" y2="13675"/>
                        <a14:foregroundMark x1="42751" y1="42094" x2="42751" y2="42094"/>
                        <a14:foregroundMark x1="43494" y1="65812" x2="43494" y2="65812"/>
                        <a14:foregroundMark x1="61338" y1="67521" x2="61338" y2="67521"/>
                        <a14:foregroundMark x1="31599" y1="66026" x2="31599" y2="66026"/>
                        <a14:foregroundMark x1="64312" y1="64530" x2="64312" y2="64530"/>
                        <a14:foregroundMark x1="57621" y1="60684" x2="57621" y2="60684"/>
                        <a14:foregroundMark x1="69888" y1="67521" x2="69888" y2="67521"/>
                        <a14:foregroundMark x1="70260" y1="67521" x2="35316" y2="651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0" y="-18742"/>
            <a:ext cx="1161045" cy="2020917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33750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</a14:imgLayer>
                </a14:imgProps>
              </a:ext>
            </a:extLst>
          </a:blip>
          <a:srcRect l="4720" t="3769" r="2300" b="7403"/>
          <a:stretch>
            <a:fillRect/>
          </a:stretch>
        </p:blipFill>
        <p:spPr>
          <a:xfrm>
            <a:off x="5793472" y="160338"/>
            <a:ext cx="6469040" cy="6182436"/>
          </a:xfrm>
          <a:custGeom>
            <a:avLst/>
            <a:gdLst>
              <a:gd name="connsiteX0" fmla="*/ 3234520 w 6469040"/>
              <a:gd name="connsiteY0" fmla="*/ 0 h 6182436"/>
              <a:gd name="connsiteX1" fmla="*/ 6469040 w 6469040"/>
              <a:gd name="connsiteY1" fmla="*/ 3091218 h 6182436"/>
              <a:gd name="connsiteX2" fmla="*/ 3234520 w 6469040"/>
              <a:gd name="connsiteY2" fmla="*/ 6182436 h 6182436"/>
              <a:gd name="connsiteX3" fmla="*/ 0 w 6469040"/>
              <a:gd name="connsiteY3" fmla="*/ 3091218 h 6182436"/>
              <a:gd name="connsiteX4" fmla="*/ 3234520 w 6469040"/>
              <a:gd name="connsiteY4" fmla="*/ 0 h 618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69040" h="6182436">
                <a:moveTo>
                  <a:pt x="3234520" y="0"/>
                </a:moveTo>
                <a:cubicBezTo>
                  <a:pt x="5020896" y="0"/>
                  <a:pt x="6469040" y="1383985"/>
                  <a:pt x="6469040" y="3091218"/>
                </a:cubicBezTo>
                <a:cubicBezTo>
                  <a:pt x="6469040" y="4798451"/>
                  <a:pt x="5020896" y="6182436"/>
                  <a:pt x="3234520" y="6182436"/>
                </a:cubicBezTo>
                <a:cubicBezTo>
                  <a:pt x="1448144" y="6182436"/>
                  <a:pt x="0" y="4798451"/>
                  <a:pt x="0" y="3091218"/>
                </a:cubicBezTo>
                <a:cubicBezTo>
                  <a:pt x="0" y="1383985"/>
                  <a:pt x="1448144" y="0"/>
                  <a:pt x="3234520" y="0"/>
                </a:cubicBezTo>
                <a:close/>
              </a:path>
            </a:pathLst>
          </a:cu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307975" y="4558352"/>
            <a:ext cx="8352429" cy="1869744"/>
          </a:xfrm>
          <a:prstGeom prst="roundRect">
            <a:avLst/>
          </a:prstGeom>
          <a:solidFill>
            <a:srgbClr val="B9C0EA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B9C0EA"/>
              </a:solidFill>
            </a:endParaRPr>
          </a:p>
        </p:txBody>
      </p:sp>
      <p:sp>
        <p:nvSpPr>
          <p:cNvPr id="7" name="Объект 2"/>
          <p:cNvSpPr txBox="1">
            <a:spLocks noGrp="1"/>
          </p:cNvSpPr>
          <p:nvPr>
            <p:ph idx="1"/>
          </p:nvPr>
        </p:nvSpPr>
        <p:spPr>
          <a:xfrm>
            <a:off x="669279" y="4517409"/>
            <a:ext cx="6436116" cy="1910687"/>
          </a:xfrm>
          <a:prstGeom prst="rect">
            <a:avLst/>
          </a:prstGeom>
          <a:noFill/>
          <a:effectLst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b="1" dirty="0">
              <a:solidFill>
                <a:srgbClr val="6E4885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6E4885"/>
                </a:solidFill>
              </a:rPr>
              <a:t>Делать нужно только то от чего у тебя внутри </a:t>
            </a:r>
            <a:r>
              <a:rPr lang="ru-RU" b="1" dirty="0" err="1" smtClean="0">
                <a:solidFill>
                  <a:srgbClr val="6E4885"/>
                </a:solidFill>
              </a:rPr>
              <a:t>дзынькает</a:t>
            </a:r>
            <a:r>
              <a:rPr lang="ru-RU" b="1" dirty="0" smtClean="0">
                <a:solidFill>
                  <a:srgbClr val="6E4885"/>
                </a:solidFill>
              </a:rPr>
              <a:t>.</a:t>
            </a:r>
          </a:p>
          <a:p>
            <a:pPr marL="0" indent="0" algn="r">
              <a:buNone/>
            </a:pPr>
            <a:r>
              <a:rPr lang="ru-RU" sz="1800" b="1" dirty="0" smtClean="0">
                <a:solidFill>
                  <a:srgbClr val="6E4885"/>
                </a:solidFill>
              </a:rPr>
              <a:t>(Вячеслав Полунин)</a:t>
            </a:r>
            <a:endParaRPr lang="ru-RU" sz="1800" b="1" dirty="0">
              <a:solidFill>
                <a:srgbClr val="6E4885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684662" y="1253331"/>
            <a:ext cx="541133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b="1" dirty="0" smtClean="0">
                <a:solidFill>
                  <a:srgbClr val="E7A5CB"/>
                </a:solidFill>
              </a:rPr>
              <a:t>Бондаренко Екатерина Андреевна </a:t>
            </a:r>
            <a:r>
              <a:rPr lang="ru-RU" sz="3200" dirty="0" smtClean="0">
                <a:solidFill>
                  <a:srgbClr val="F0725C"/>
                </a:solidFill>
              </a:rPr>
              <a:t>– молодой специалист, учитель математики и информатики, классный руководитель</a:t>
            </a:r>
            <a:endParaRPr lang="ru-RU" sz="2000" dirty="0">
              <a:solidFill>
                <a:srgbClr val="F0725C"/>
              </a:solidFill>
            </a:endParaRPr>
          </a:p>
        </p:txBody>
      </p:sp>
      <p:sp>
        <p:nvSpPr>
          <p:cNvPr id="11" name="AutoShape 4" descr="blob:https://web.telegram.org/7234f52f-baff-447b-8275-f141b9cb045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451" y="-464901"/>
            <a:ext cx="4955275" cy="7432913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</a14:imgLayer>
                </a14:imgProps>
              </a:ext>
            </a:extLst>
          </a:blip>
          <a:srcRect l="2243" t="3769" r="2300" b="7403"/>
          <a:stretch/>
        </p:blipFill>
        <p:spPr>
          <a:xfrm>
            <a:off x="-1555845" y="-1132764"/>
            <a:ext cx="3032978" cy="2823380"/>
          </a:xfrm>
          <a:custGeom>
            <a:avLst/>
            <a:gdLst>
              <a:gd name="connsiteX0" fmla="*/ 3234520 w 6469040"/>
              <a:gd name="connsiteY0" fmla="*/ 0 h 6182436"/>
              <a:gd name="connsiteX1" fmla="*/ 6469040 w 6469040"/>
              <a:gd name="connsiteY1" fmla="*/ 3091218 h 6182436"/>
              <a:gd name="connsiteX2" fmla="*/ 3234520 w 6469040"/>
              <a:gd name="connsiteY2" fmla="*/ 6182436 h 6182436"/>
              <a:gd name="connsiteX3" fmla="*/ 0 w 6469040"/>
              <a:gd name="connsiteY3" fmla="*/ 3091218 h 6182436"/>
              <a:gd name="connsiteX4" fmla="*/ 3234520 w 6469040"/>
              <a:gd name="connsiteY4" fmla="*/ 0 h 618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69040" h="6182436">
                <a:moveTo>
                  <a:pt x="3234520" y="0"/>
                </a:moveTo>
                <a:cubicBezTo>
                  <a:pt x="5020896" y="0"/>
                  <a:pt x="6469040" y="1383985"/>
                  <a:pt x="6469040" y="3091218"/>
                </a:cubicBezTo>
                <a:cubicBezTo>
                  <a:pt x="6469040" y="4798451"/>
                  <a:pt x="5020896" y="6182436"/>
                  <a:pt x="3234520" y="6182436"/>
                </a:cubicBezTo>
                <a:cubicBezTo>
                  <a:pt x="1448144" y="6182436"/>
                  <a:pt x="0" y="4798451"/>
                  <a:pt x="0" y="3091218"/>
                </a:cubicBezTo>
                <a:cubicBezTo>
                  <a:pt x="0" y="1383985"/>
                  <a:pt x="1448144" y="0"/>
                  <a:pt x="323452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658257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uiExpand="1" build="p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B9C0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Личная карта участника</a:t>
            </a:r>
            <a:endParaRPr lang="ru-RU" sz="4800" b="1" dirty="0">
              <a:solidFill>
                <a:srgbClr val="B9C0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4035" y="1869188"/>
            <a:ext cx="10515600" cy="489637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6E4885"/>
                </a:solidFill>
              </a:rPr>
              <a:t>ФИО:</a:t>
            </a:r>
            <a:r>
              <a:rPr lang="ru-RU" b="1" dirty="0" smtClean="0">
                <a:solidFill>
                  <a:srgbClr val="E7A5CB"/>
                </a:solidFill>
              </a:rPr>
              <a:t> Бондаренко Екатерина Андреевна</a:t>
            </a:r>
          </a:p>
          <a:p>
            <a:r>
              <a:rPr lang="ru-RU" b="1" dirty="0" smtClean="0">
                <a:solidFill>
                  <a:srgbClr val="6E4885"/>
                </a:solidFill>
              </a:rPr>
              <a:t>Дата рождения: </a:t>
            </a:r>
            <a:r>
              <a:rPr lang="ru-RU" b="1" dirty="0" smtClean="0">
                <a:solidFill>
                  <a:srgbClr val="E7A5CB"/>
                </a:solidFill>
              </a:rPr>
              <a:t>01.09.1999</a:t>
            </a:r>
          </a:p>
          <a:p>
            <a:r>
              <a:rPr lang="ru-RU" b="1" dirty="0" smtClean="0">
                <a:solidFill>
                  <a:srgbClr val="6E4885"/>
                </a:solidFill>
              </a:rPr>
              <a:t>Образование: </a:t>
            </a:r>
            <a:r>
              <a:rPr lang="ru-RU" b="1" dirty="0" smtClean="0">
                <a:solidFill>
                  <a:srgbClr val="E7A5CB"/>
                </a:solidFill>
              </a:rPr>
              <a:t>высшее (</a:t>
            </a:r>
            <a:r>
              <a:rPr lang="ru-RU" b="1" dirty="0" err="1" smtClean="0">
                <a:solidFill>
                  <a:srgbClr val="E7A5CB"/>
                </a:solidFill>
              </a:rPr>
              <a:t>бакалавриат</a:t>
            </a:r>
            <a:r>
              <a:rPr lang="ru-RU" b="1" dirty="0" smtClean="0">
                <a:solidFill>
                  <a:srgbClr val="E7A5CB"/>
                </a:solidFill>
              </a:rPr>
              <a:t>), Оренбургский государственный университет (2022 г.)</a:t>
            </a:r>
          </a:p>
          <a:p>
            <a:r>
              <a:rPr lang="ru-RU" b="1" dirty="0">
                <a:solidFill>
                  <a:srgbClr val="6E4885"/>
                </a:solidFill>
              </a:rPr>
              <a:t>Специальность: </a:t>
            </a:r>
            <a:r>
              <a:rPr lang="ru-RU" b="1" dirty="0">
                <a:solidFill>
                  <a:srgbClr val="E7A5CB"/>
                </a:solidFill>
              </a:rPr>
              <a:t>Педагогическое образование (с двумя профилями) «Математика</a:t>
            </a:r>
            <a:r>
              <a:rPr lang="ru-RU" b="1" dirty="0" smtClean="0">
                <a:solidFill>
                  <a:srgbClr val="E7A5CB"/>
                </a:solidFill>
              </a:rPr>
              <a:t>. Физика</a:t>
            </a:r>
            <a:r>
              <a:rPr lang="ru-RU" b="1" dirty="0">
                <a:solidFill>
                  <a:srgbClr val="E7A5CB"/>
                </a:solidFill>
              </a:rPr>
              <a:t>»</a:t>
            </a:r>
            <a:endParaRPr lang="ru-RU" b="1" dirty="0" smtClean="0">
              <a:solidFill>
                <a:srgbClr val="E7A5CB"/>
              </a:solidFill>
            </a:endParaRPr>
          </a:p>
          <a:p>
            <a:r>
              <a:rPr lang="ru-RU" b="1" dirty="0" smtClean="0">
                <a:solidFill>
                  <a:srgbClr val="6E4885"/>
                </a:solidFill>
              </a:rPr>
              <a:t>Место работы: </a:t>
            </a:r>
            <a:r>
              <a:rPr lang="ru-RU" b="1" dirty="0" smtClean="0">
                <a:solidFill>
                  <a:srgbClr val="E7A5CB"/>
                </a:solidFill>
              </a:rPr>
              <a:t>Средняя общеобразовательная школа №7 (г. Калининград)</a:t>
            </a:r>
          </a:p>
          <a:p>
            <a:r>
              <a:rPr lang="ru-RU" b="1" dirty="0" smtClean="0">
                <a:solidFill>
                  <a:srgbClr val="6E4885"/>
                </a:solidFill>
              </a:rPr>
              <a:t>Должность:</a:t>
            </a:r>
            <a:r>
              <a:rPr lang="ru-RU" b="1" dirty="0" smtClean="0">
                <a:solidFill>
                  <a:srgbClr val="E7A5CB"/>
                </a:solidFill>
              </a:rPr>
              <a:t> учитель математики и информатики</a:t>
            </a:r>
          </a:p>
          <a:p>
            <a:r>
              <a:rPr lang="ru-RU" b="1" dirty="0" smtClean="0">
                <a:solidFill>
                  <a:srgbClr val="6E4885"/>
                </a:solidFill>
              </a:rPr>
              <a:t>Стаж</a:t>
            </a:r>
            <a:r>
              <a:rPr lang="ru-RU" b="1" dirty="0" smtClean="0">
                <a:solidFill>
                  <a:srgbClr val="E7A5CB"/>
                </a:solidFill>
              </a:rPr>
              <a:t> педагогической деятельности - 1 год, работа вожатым, руководителем творческой студии – 20 месяцев, руководитель молодежной организации – 2 года </a:t>
            </a:r>
          </a:p>
          <a:p>
            <a:r>
              <a:rPr lang="ru-RU" b="1" dirty="0" smtClean="0">
                <a:solidFill>
                  <a:srgbClr val="6E4885"/>
                </a:solidFill>
              </a:rPr>
              <a:t>Внеурочная работа: </a:t>
            </a:r>
            <a:r>
              <a:rPr lang="ru-RU" b="1" dirty="0" smtClean="0">
                <a:solidFill>
                  <a:srgbClr val="E7A5CB"/>
                </a:solidFill>
              </a:rPr>
              <a:t>курсы внеурочной деятельности «Математическая грамотность», «Разговоры о важном», «Проектно-исследовательская деятельность», «Тропинка в профессию»</a:t>
            </a:r>
          </a:p>
          <a:p>
            <a:r>
              <a:rPr lang="ru-RU" b="1" dirty="0" smtClean="0">
                <a:solidFill>
                  <a:srgbClr val="6E4885"/>
                </a:solidFill>
              </a:rPr>
              <a:t>Творческие замыслы:</a:t>
            </a:r>
            <a:r>
              <a:rPr lang="ru-RU" b="1" dirty="0" smtClean="0">
                <a:solidFill>
                  <a:srgbClr val="E7A5CB"/>
                </a:solidFill>
              </a:rPr>
              <a:t> </a:t>
            </a:r>
            <a:r>
              <a:rPr lang="ru-RU" b="1" dirty="0" smtClean="0">
                <a:solidFill>
                  <a:srgbClr val="E7A5CB"/>
                </a:solidFill>
              </a:rPr>
              <a:t>создание сплоченного коллектива, доверительной обстановки в классе, участие </a:t>
            </a:r>
            <a:r>
              <a:rPr lang="ru-RU" b="1" dirty="0" smtClean="0">
                <a:solidFill>
                  <a:srgbClr val="E7A5CB"/>
                </a:solidFill>
              </a:rPr>
              <a:t>в олимпиадах и </a:t>
            </a:r>
            <a:r>
              <a:rPr lang="ru-RU" b="1" dirty="0" smtClean="0">
                <a:solidFill>
                  <a:srgbClr val="E7A5CB"/>
                </a:solidFill>
              </a:rPr>
              <a:t>конкурсах, достижение результатов, саморазвитие, модернизация системы школьного самоуправления, нацеленность на результат при выполнении поручений</a:t>
            </a:r>
            <a:endParaRPr lang="ru-RU" b="1" dirty="0">
              <a:solidFill>
                <a:srgbClr val="E7A5CB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</a14:imgLayer>
                </a14:imgProps>
              </a:ext>
            </a:extLst>
          </a:blip>
          <a:srcRect l="4720" t="3769" r="2300" b="7403"/>
          <a:stretch>
            <a:fillRect/>
          </a:stretch>
        </p:blipFill>
        <p:spPr>
          <a:xfrm>
            <a:off x="9505950" y="-723055"/>
            <a:ext cx="3028950" cy="2894755"/>
          </a:xfrm>
          <a:custGeom>
            <a:avLst/>
            <a:gdLst>
              <a:gd name="connsiteX0" fmla="*/ 3234520 w 6469040"/>
              <a:gd name="connsiteY0" fmla="*/ 0 h 6182436"/>
              <a:gd name="connsiteX1" fmla="*/ 6469040 w 6469040"/>
              <a:gd name="connsiteY1" fmla="*/ 3091218 h 6182436"/>
              <a:gd name="connsiteX2" fmla="*/ 3234520 w 6469040"/>
              <a:gd name="connsiteY2" fmla="*/ 6182436 h 6182436"/>
              <a:gd name="connsiteX3" fmla="*/ 0 w 6469040"/>
              <a:gd name="connsiteY3" fmla="*/ 3091218 h 6182436"/>
              <a:gd name="connsiteX4" fmla="*/ 3234520 w 6469040"/>
              <a:gd name="connsiteY4" fmla="*/ 0 h 618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69040" h="6182436">
                <a:moveTo>
                  <a:pt x="3234520" y="0"/>
                </a:moveTo>
                <a:cubicBezTo>
                  <a:pt x="5020896" y="0"/>
                  <a:pt x="6469040" y="1383985"/>
                  <a:pt x="6469040" y="3091218"/>
                </a:cubicBezTo>
                <a:cubicBezTo>
                  <a:pt x="6469040" y="4798451"/>
                  <a:pt x="5020896" y="6182436"/>
                  <a:pt x="3234520" y="6182436"/>
                </a:cubicBezTo>
                <a:cubicBezTo>
                  <a:pt x="1448144" y="6182436"/>
                  <a:pt x="0" y="4798451"/>
                  <a:pt x="0" y="3091218"/>
                </a:cubicBezTo>
                <a:cubicBezTo>
                  <a:pt x="0" y="1383985"/>
                  <a:pt x="1448144" y="0"/>
                  <a:pt x="3234520" y="0"/>
                </a:cubicBezTo>
                <a:close/>
              </a:path>
            </a:pathLst>
          </a:cu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</a14:imgLayer>
                </a14:imgProps>
              </a:ext>
            </a:extLst>
          </a:blip>
          <a:srcRect l="84563"/>
          <a:stretch/>
        </p:blipFill>
        <p:spPr>
          <a:xfrm>
            <a:off x="0" y="186625"/>
            <a:ext cx="1074035" cy="695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52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</a14:imgLayer>
                </a14:imgProps>
              </a:ext>
            </a:extLst>
          </a:blip>
          <a:srcRect l="4720" t="3769" r="2300" b="7403"/>
          <a:stretch>
            <a:fillRect/>
          </a:stretch>
        </p:blipFill>
        <p:spPr>
          <a:xfrm>
            <a:off x="2708885" y="973258"/>
            <a:ext cx="6469040" cy="6182436"/>
          </a:xfrm>
          <a:custGeom>
            <a:avLst/>
            <a:gdLst>
              <a:gd name="connsiteX0" fmla="*/ 3234520 w 6469040"/>
              <a:gd name="connsiteY0" fmla="*/ 0 h 6182436"/>
              <a:gd name="connsiteX1" fmla="*/ 6469040 w 6469040"/>
              <a:gd name="connsiteY1" fmla="*/ 3091218 h 6182436"/>
              <a:gd name="connsiteX2" fmla="*/ 3234520 w 6469040"/>
              <a:gd name="connsiteY2" fmla="*/ 6182436 h 6182436"/>
              <a:gd name="connsiteX3" fmla="*/ 0 w 6469040"/>
              <a:gd name="connsiteY3" fmla="*/ 3091218 h 6182436"/>
              <a:gd name="connsiteX4" fmla="*/ 3234520 w 6469040"/>
              <a:gd name="connsiteY4" fmla="*/ 0 h 618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69040" h="6182436">
                <a:moveTo>
                  <a:pt x="3234520" y="0"/>
                </a:moveTo>
                <a:cubicBezTo>
                  <a:pt x="5020896" y="0"/>
                  <a:pt x="6469040" y="1383985"/>
                  <a:pt x="6469040" y="3091218"/>
                </a:cubicBezTo>
                <a:cubicBezTo>
                  <a:pt x="6469040" y="4798451"/>
                  <a:pt x="5020896" y="6182436"/>
                  <a:pt x="3234520" y="6182436"/>
                </a:cubicBezTo>
                <a:cubicBezTo>
                  <a:pt x="1448144" y="6182436"/>
                  <a:pt x="0" y="4798451"/>
                  <a:pt x="0" y="3091218"/>
                </a:cubicBezTo>
                <a:cubicBezTo>
                  <a:pt x="0" y="1383985"/>
                  <a:pt x="1448144" y="0"/>
                  <a:pt x="3234520" y="0"/>
                </a:cubicBezTo>
                <a:close/>
              </a:path>
            </a:pathLst>
          </a:cu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9018" y="17251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282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Важные качества для педагога</a:t>
            </a:r>
            <a:endParaRPr lang="ru-RU" sz="5400" b="1" dirty="0">
              <a:solidFill>
                <a:srgbClr val="F282A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195" y="0"/>
            <a:ext cx="1118301" cy="1946516"/>
          </a:xfrm>
          <a:prstGeom prst="rect">
            <a:avLst/>
          </a:prstGeom>
        </p:spPr>
      </p:pic>
      <p:pic>
        <p:nvPicPr>
          <p:cNvPr id="6" name="Picture 2" descr="https://psv4.userapi.com/c856324/u311348729/docs/d17/038d11e5e710/1606294997739.png?extra=GlTz7tEpg_OXB3c4O5VI-ou1zlFRdo4yCpFzbLucUQq0IWX2m8fKurbFP8XaSKuAfcYBA03sAnu0AXCMkAaiqik1beIUX9_RXfLZDyLBSJVZMELPQUpvcG9HLltkMqQkRybRaWnV3xps6ZeoOn4nRb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9246" y="893253"/>
            <a:ext cx="3973508" cy="5964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7444713" y="1424070"/>
            <a:ext cx="2131871" cy="517331"/>
          </a:xfrm>
          <a:prstGeom prst="roundRect">
            <a:avLst>
              <a:gd name="adj" fmla="val 25556"/>
            </a:avLst>
          </a:prstGeom>
          <a:solidFill>
            <a:schemeClr val="bg1"/>
          </a:solidFill>
          <a:ln>
            <a:solidFill>
              <a:srgbClr val="BBB62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7637054" y="1498079"/>
            <a:ext cx="1725311" cy="443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b="1" dirty="0" smtClean="0">
                <a:solidFill>
                  <a:srgbClr val="F282A8"/>
                </a:solidFill>
              </a:rPr>
              <a:t>Креативность</a:t>
            </a:r>
            <a:endParaRPr lang="ru-RU" sz="1200" b="1" dirty="0" smtClean="0">
              <a:solidFill>
                <a:srgbClr val="F282A8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890413" y="2144807"/>
            <a:ext cx="2591068" cy="517331"/>
          </a:xfrm>
          <a:prstGeom prst="roundRect">
            <a:avLst>
              <a:gd name="adj" fmla="val 25556"/>
            </a:avLst>
          </a:prstGeom>
          <a:solidFill>
            <a:schemeClr val="bg1"/>
          </a:solidFill>
          <a:ln>
            <a:solidFill>
              <a:srgbClr val="BBB62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8082754" y="2218816"/>
            <a:ext cx="2262249" cy="443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b="1" dirty="0" smtClean="0">
                <a:solidFill>
                  <a:srgbClr val="F282A8"/>
                </a:solidFill>
              </a:rPr>
              <a:t>Профессионализм</a:t>
            </a:r>
            <a:endParaRPr lang="ru-RU" sz="1200" b="1" dirty="0" smtClean="0">
              <a:solidFill>
                <a:srgbClr val="F282A8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403539" y="2865543"/>
            <a:ext cx="2678443" cy="720735"/>
          </a:xfrm>
          <a:prstGeom prst="roundRect">
            <a:avLst>
              <a:gd name="adj" fmla="val 25556"/>
            </a:avLst>
          </a:prstGeom>
          <a:solidFill>
            <a:schemeClr val="bg1"/>
          </a:solidFill>
          <a:ln>
            <a:solidFill>
              <a:srgbClr val="BBB62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8418391" y="2924716"/>
            <a:ext cx="2648738" cy="646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b="1" dirty="0" smtClean="0">
                <a:solidFill>
                  <a:srgbClr val="F282A8"/>
                </a:solidFill>
              </a:rPr>
              <a:t>Эмоциональная уравновешенность</a:t>
            </a:r>
            <a:endParaRPr lang="ru-RU" sz="1200" b="1" dirty="0" smtClean="0">
              <a:solidFill>
                <a:srgbClr val="F282A8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403539" y="3854831"/>
            <a:ext cx="2678443" cy="696946"/>
          </a:xfrm>
          <a:prstGeom prst="roundRect">
            <a:avLst>
              <a:gd name="adj" fmla="val 25556"/>
            </a:avLst>
          </a:prstGeom>
          <a:solidFill>
            <a:schemeClr val="bg1"/>
          </a:solidFill>
          <a:ln>
            <a:solidFill>
              <a:srgbClr val="BBB62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8595880" y="3928840"/>
            <a:ext cx="2486102" cy="62293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b="1" dirty="0" smtClean="0">
                <a:solidFill>
                  <a:srgbClr val="F282A8"/>
                </a:solidFill>
              </a:rPr>
              <a:t>Точная и быстрая реакция</a:t>
            </a:r>
            <a:endParaRPr lang="ru-RU" sz="1200" b="1" dirty="0" smtClean="0">
              <a:solidFill>
                <a:srgbClr val="F282A8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24444" y="1374924"/>
            <a:ext cx="2033907" cy="517331"/>
          </a:xfrm>
          <a:prstGeom prst="roundRect">
            <a:avLst>
              <a:gd name="adj" fmla="val 25556"/>
            </a:avLst>
          </a:prstGeom>
          <a:solidFill>
            <a:schemeClr val="bg1"/>
          </a:solidFill>
          <a:ln>
            <a:solidFill>
              <a:srgbClr val="BBB62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2716785" y="1448933"/>
            <a:ext cx="1725311" cy="443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b="1" dirty="0" smtClean="0">
                <a:solidFill>
                  <a:srgbClr val="F282A8"/>
                </a:solidFill>
              </a:rPr>
              <a:t>Оптимизм</a:t>
            </a:r>
            <a:endParaRPr lang="ru-RU" sz="1200" b="1" dirty="0" smtClean="0">
              <a:solidFill>
                <a:srgbClr val="F282A8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267724" y="4820330"/>
            <a:ext cx="2131871" cy="517331"/>
          </a:xfrm>
          <a:prstGeom prst="roundRect">
            <a:avLst>
              <a:gd name="adj" fmla="val 25556"/>
            </a:avLst>
          </a:prstGeom>
          <a:solidFill>
            <a:schemeClr val="bg1"/>
          </a:solidFill>
          <a:ln>
            <a:solidFill>
              <a:srgbClr val="BBB62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8368560" y="4894339"/>
            <a:ext cx="1908322" cy="443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b="1" dirty="0" smtClean="0">
                <a:solidFill>
                  <a:srgbClr val="F282A8"/>
                </a:solidFill>
              </a:rPr>
              <a:t>Терпеливость</a:t>
            </a:r>
            <a:endParaRPr lang="ru-RU" sz="1200" b="1" dirty="0" smtClean="0">
              <a:solidFill>
                <a:srgbClr val="F282A8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71448" y="2865543"/>
            <a:ext cx="2445398" cy="720735"/>
          </a:xfrm>
          <a:prstGeom prst="roundRect">
            <a:avLst>
              <a:gd name="adj" fmla="val 25556"/>
            </a:avLst>
          </a:prstGeom>
          <a:solidFill>
            <a:schemeClr val="bg1"/>
          </a:solidFill>
          <a:ln>
            <a:solidFill>
              <a:srgbClr val="BBB62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1054003" y="2939552"/>
            <a:ext cx="2080288" cy="57271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b="1" dirty="0" smtClean="0">
                <a:solidFill>
                  <a:srgbClr val="F282A8"/>
                </a:solidFill>
              </a:rPr>
              <a:t>Стремление учиться новому</a:t>
            </a:r>
            <a:endParaRPr lang="ru-RU" sz="1200" b="1" dirty="0" smtClean="0">
              <a:solidFill>
                <a:srgbClr val="F282A8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71448" y="3908245"/>
            <a:ext cx="2445398" cy="741415"/>
          </a:xfrm>
          <a:prstGeom prst="roundRect">
            <a:avLst>
              <a:gd name="adj" fmla="val 25556"/>
            </a:avLst>
          </a:prstGeom>
          <a:solidFill>
            <a:schemeClr val="bg1"/>
          </a:solidFill>
          <a:ln>
            <a:solidFill>
              <a:srgbClr val="BBB62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бъект 2"/>
          <p:cNvSpPr txBox="1">
            <a:spLocks/>
          </p:cNvSpPr>
          <p:nvPr/>
        </p:nvSpPr>
        <p:spPr>
          <a:xfrm>
            <a:off x="963989" y="3973509"/>
            <a:ext cx="2260315" cy="6674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b="1" dirty="0" smtClean="0">
                <a:solidFill>
                  <a:srgbClr val="F282A8"/>
                </a:solidFill>
              </a:rPr>
              <a:t>Индивидуальный подход</a:t>
            </a:r>
            <a:endParaRPr lang="ru-RU" sz="1200" b="1" dirty="0" smtClean="0">
              <a:solidFill>
                <a:srgbClr val="F282A8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431737" y="2115260"/>
            <a:ext cx="2637329" cy="517331"/>
          </a:xfrm>
          <a:prstGeom prst="roundRect">
            <a:avLst>
              <a:gd name="adj" fmla="val 25556"/>
            </a:avLst>
          </a:prstGeom>
          <a:solidFill>
            <a:schemeClr val="bg1"/>
          </a:solidFill>
          <a:ln>
            <a:solidFill>
              <a:srgbClr val="BBB62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бъект 2"/>
          <p:cNvSpPr txBox="1">
            <a:spLocks/>
          </p:cNvSpPr>
          <p:nvPr/>
        </p:nvSpPr>
        <p:spPr>
          <a:xfrm>
            <a:off x="1498781" y="2210398"/>
            <a:ext cx="2762626" cy="505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b="1" dirty="0" smtClean="0">
                <a:solidFill>
                  <a:srgbClr val="F282A8"/>
                </a:solidFill>
              </a:rPr>
              <a:t>Целеустремленность</a:t>
            </a:r>
            <a:endParaRPr lang="ru-RU" sz="1200" b="1" dirty="0" smtClean="0">
              <a:solidFill>
                <a:srgbClr val="F282A8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631931" y="5483698"/>
            <a:ext cx="2131871" cy="517331"/>
          </a:xfrm>
          <a:prstGeom prst="roundRect">
            <a:avLst>
              <a:gd name="adj" fmla="val 25556"/>
            </a:avLst>
          </a:prstGeom>
          <a:solidFill>
            <a:schemeClr val="bg1"/>
          </a:solidFill>
          <a:ln>
            <a:solidFill>
              <a:srgbClr val="BBB62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бъект 2"/>
          <p:cNvSpPr txBox="1">
            <a:spLocks/>
          </p:cNvSpPr>
          <p:nvPr/>
        </p:nvSpPr>
        <p:spPr>
          <a:xfrm>
            <a:off x="7824272" y="5557708"/>
            <a:ext cx="2012885" cy="443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b="1" dirty="0" smtClean="0">
                <a:solidFill>
                  <a:srgbClr val="F282A8"/>
                </a:solidFill>
              </a:rPr>
              <a:t>Настойчивость</a:t>
            </a:r>
            <a:endParaRPr lang="ru-RU" sz="1200" b="1" dirty="0" smtClean="0">
              <a:solidFill>
                <a:srgbClr val="F282A8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195832" y="4870935"/>
            <a:ext cx="3205034" cy="907655"/>
          </a:xfrm>
          <a:prstGeom prst="roundRect">
            <a:avLst>
              <a:gd name="adj" fmla="val 25556"/>
            </a:avLst>
          </a:prstGeom>
          <a:solidFill>
            <a:schemeClr val="bg1"/>
          </a:solidFill>
          <a:ln>
            <a:solidFill>
              <a:srgbClr val="BBB62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Объект 2"/>
          <p:cNvSpPr txBox="1">
            <a:spLocks/>
          </p:cNvSpPr>
          <p:nvPr/>
        </p:nvSpPr>
        <p:spPr>
          <a:xfrm>
            <a:off x="1184503" y="5016466"/>
            <a:ext cx="3176183" cy="8336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b="1" dirty="0" smtClean="0">
                <a:solidFill>
                  <a:srgbClr val="F282A8"/>
                </a:solidFill>
              </a:rPr>
              <a:t>Учитель – наставник, которому можно доверять</a:t>
            </a:r>
            <a:endParaRPr lang="ru-RU" sz="1200" b="1" dirty="0" smtClean="0">
              <a:solidFill>
                <a:srgbClr val="F282A8"/>
              </a:solidFill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1718677" y="6054305"/>
            <a:ext cx="8762804" cy="659471"/>
          </a:xfrm>
          <a:prstGeom prst="rect">
            <a:avLst/>
          </a:prstGeom>
          <a:solidFill>
            <a:srgbClr val="DFC9BB">
              <a:alpha val="61176"/>
            </a:srgbClr>
          </a:solidFill>
          <a:effectLst>
            <a:softEdge rad="317500"/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i="1" spc="300" dirty="0" smtClean="0">
                <a:solidFill>
                  <a:srgbClr val="F282A8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#</a:t>
            </a:r>
            <a:r>
              <a:rPr lang="ru-RU" sz="3600" i="1" spc="300" dirty="0" err="1" smtClean="0">
                <a:solidFill>
                  <a:srgbClr val="F282A8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делай_качественно_а_иначе_зачем</a:t>
            </a:r>
            <a:endParaRPr lang="ru-RU" sz="3600" i="1" spc="300" dirty="0">
              <a:solidFill>
                <a:srgbClr val="F282A8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71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Шеврон 8"/>
          <p:cNvSpPr/>
          <p:nvPr/>
        </p:nvSpPr>
        <p:spPr>
          <a:xfrm>
            <a:off x="-1491175" y="1460309"/>
            <a:ext cx="7948246" cy="4054225"/>
          </a:xfrm>
          <a:prstGeom prst="chevron">
            <a:avLst>
              <a:gd name="adj" fmla="val 36296"/>
            </a:avLst>
          </a:prstGeom>
          <a:solidFill>
            <a:srgbClr val="B9C0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Шеврон 9"/>
          <p:cNvSpPr/>
          <p:nvPr/>
        </p:nvSpPr>
        <p:spPr>
          <a:xfrm rot="10800000">
            <a:off x="4622199" y="1460309"/>
            <a:ext cx="9060976" cy="4054225"/>
          </a:xfrm>
          <a:prstGeom prst="chevron">
            <a:avLst>
              <a:gd name="adj" fmla="val 36296"/>
            </a:avLst>
          </a:prstGeom>
          <a:solidFill>
            <a:srgbClr val="B9C0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3537" y="1734746"/>
            <a:ext cx="4893860" cy="154383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6E4885"/>
                </a:solidFill>
              </a:rPr>
              <a:t>2020-2022г. Руководитель Орского местного штаба Оренбургского регионального отделения «Российские студенческие отряды», работник регионального </a:t>
            </a:r>
            <a:r>
              <a:rPr lang="ru-RU" sz="2000" dirty="0" smtClean="0">
                <a:solidFill>
                  <a:srgbClr val="6E4885"/>
                </a:solidFill>
              </a:rPr>
              <a:t>штаба</a:t>
            </a:r>
            <a:endParaRPr lang="ru-RU" sz="2000" dirty="0" smtClean="0">
              <a:solidFill>
                <a:srgbClr val="6E4885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7298140" y="1729997"/>
            <a:ext cx="489386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rgbClr val="6E4885"/>
                </a:solidFill>
              </a:rPr>
              <a:t>Победитель</a:t>
            </a:r>
            <a:r>
              <a:rPr lang="ru-RU" dirty="0" smtClean="0">
                <a:solidFill>
                  <a:srgbClr val="6E4885"/>
                </a:solidFill>
              </a:rPr>
              <a:t> </a:t>
            </a:r>
            <a:r>
              <a:rPr lang="ru-RU" dirty="0">
                <a:solidFill>
                  <a:srgbClr val="6E4885"/>
                </a:solidFill>
              </a:rPr>
              <a:t>областного конкурса профессионального  мастерства работников сферы отдыха и оздоровления детей «Парус детства – 2020» в номинации «Команда досуга и творчества»</a:t>
            </a:r>
          </a:p>
          <a:p>
            <a:r>
              <a:rPr lang="ru-RU" dirty="0" smtClean="0">
                <a:solidFill>
                  <a:srgbClr val="6E4885"/>
                </a:solidFill>
              </a:rPr>
              <a:t>Обладатель звания «Золотая молодежь Оренбуржья» со знаком отличия (2021 г.)</a:t>
            </a:r>
          </a:p>
          <a:p>
            <a:r>
              <a:rPr lang="ru-RU" dirty="0" smtClean="0">
                <a:solidFill>
                  <a:srgbClr val="6E4885"/>
                </a:solidFill>
              </a:rPr>
              <a:t>Призер регионального этапа конкурса лидеров и руководителей молодежных организаций «Лидер 21 века» (номинация руководитель, 2021)</a:t>
            </a:r>
          </a:p>
          <a:p>
            <a:r>
              <a:rPr lang="ru-RU" dirty="0" smtClean="0">
                <a:solidFill>
                  <a:srgbClr val="6E4885"/>
                </a:solidFill>
              </a:rPr>
              <a:t>Лучший студент ОГТИ (филиал) ОГУ</a:t>
            </a:r>
          </a:p>
          <a:p>
            <a:r>
              <a:rPr lang="ru-RU" dirty="0" smtClean="0">
                <a:solidFill>
                  <a:srgbClr val="6E4885"/>
                </a:solidFill>
              </a:rPr>
              <a:t>Почетный знак за вклад в развитие студенческих отрядов Оренбургской области (2021 г.)</a:t>
            </a:r>
            <a:endParaRPr lang="ru-RU" dirty="0" smtClean="0">
              <a:solidFill>
                <a:srgbClr val="6E4885"/>
              </a:solidFill>
            </a:endParaRPr>
          </a:p>
          <a:p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195" y="0"/>
            <a:ext cx="1118301" cy="19465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1" t="12455" r="26147" b="34132"/>
          <a:stretch/>
        </p:blipFill>
        <p:spPr>
          <a:xfrm>
            <a:off x="3448491" y="233730"/>
            <a:ext cx="4419600" cy="6298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280916" y="3487421"/>
            <a:ext cx="353932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solidFill>
                  <a:srgbClr val="6E4885"/>
                </a:solidFill>
              </a:rPr>
              <a:t>2018-2021г. Вожатый, руководитель творческой студии, старший вожатый ДОЛ «Дружба» (</a:t>
            </a:r>
            <a:r>
              <a:rPr lang="ru-RU" sz="2000" dirty="0" err="1" smtClean="0">
                <a:solidFill>
                  <a:srgbClr val="6E4885"/>
                </a:solidFill>
              </a:rPr>
              <a:t>г.Орск</a:t>
            </a:r>
            <a:r>
              <a:rPr lang="ru-RU" sz="2000" dirty="0" smtClean="0">
                <a:solidFill>
                  <a:srgbClr val="6E4885"/>
                </a:solidFill>
              </a:rPr>
              <a:t>, Оренбургская обл.)</a:t>
            </a:r>
            <a:endParaRPr lang="ru-RU" sz="2000" dirty="0" smtClean="0">
              <a:solidFill>
                <a:srgbClr val="6E4885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718677" y="6054305"/>
            <a:ext cx="8762804" cy="659471"/>
          </a:xfrm>
          <a:prstGeom prst="rect">
            <a:avLst/>
          </a:prstGeom>
          <a:solidFill>
            <a:srgbClr val="DFC9BB">
              <a:alpha val="61176"/>
            </a:srgbClr>
          </a:solidFill>
          <a:effectLst>
            <a:softEdge rad="317500"/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i="1" spc="300" dirty="0" smtClean="0">
                <a:solidFill>
                  <a:srgbClr val="F282A8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#</a:t>
            </a:r>
            <a:r>
              <a:rPr lang="ru-RU" sz="3600" i="1" spc="300" dirty="0" err="1" smtClean="0">
                <a:solidFill>
                  <a:srgbClr val="F282A8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если_вы_есть_будьте_перыми</a:t>
            </a:r>
            <a:endParaRPr lang="ru-RU" sz="3600" i="1" spc="300" dirty="0">
              <a:solidFill>
                <a:srgbClr val="F282A8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</a14:imgLayer>
                </a14:imgProps>
              </a:ext>
            </a:extLst>
          </a:blip>
          <a:srcRect l="4720" t="3769" r="2300" b="7403"/>
          <a:stretch>
            <a:fillRect/>
          </a:stretch>
        </p:blipFill>
        <p:spPr>
          <a:xfrm>
            <a:off x="259805" y="5270270"/>
            <a:ext cx="1401542" cy="1339448"/>
          </a:xfrm>
          <a:custGeom>
            <a:avLst/>
            <a:gdLst>
              <a:gd name="connsiteX0" fmla="*/ 3234520 w 6469040"/>
              <a:gd name="connsiteY0" fmla="*/ 0 h 6182436"/>
              <a:gd name="connsiteX1" fmla="*/ 6469040 w 6469040"/>
              <a:gd name="connsiteY1" fmla="*/ 3091218 h 6182436"/>
              <a:gd name="connsiteX2" fmla="*/ 3234520 w 6469040"/>
              <a:gd name="connsiteY2" fmla="*/ 6182436 h 6182436"/>
              <a:gd name="connsiteX3" fmla="*/ 0 w 6469040"/>
              <a:gd name="connsiteY3" fmla="*/ 3091218 h 6182436"/>
              <a:gd name="connsiteX4" fmla="*/ 3234520 w 6469040"/>
              <a:gd name="connsiteY4" fmla="*/ 0 h 618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69040" h="6182436">
                <a:moveTo>
                  <a:pt x="3234520" y="0"/>
                </a:moveTo>
                <a:cubicBezTo>
                  <a:pt x="5020896" y="0"/>
                  <a:pt x="6469040" y="1383985"/>
                  <a:pt x="6469040" y="3091218"/>
                </a:cubicBezTo>
                <a:cubicBezTo>
                  <a:pt x="6469040" y="4798451"/>
                  <a:pt x="5020896" y="6182436"/>
                  <a:pt x="3234520" y="6182436"/>
                </a:cubicBezTo>
                <a:cubicBezTo>
                  <a:pt x="1448144" y="6182436"/>
                  <a:pt x="0" y="4798451"/>
                  <a:pt x="0" y="3091218"/>
                </a:cubicBezTo>
                <a:cubicBezTo>
                  <a:pt x="0" y="1383985"/>
                  <a:pt x="1448144" y="0"/>
                  <a:pt x="3234520" y="0"/>
                </a:cubicBezTo>
                <a:close/>
              </a:path>
            </a:pathLst>
          </a:cu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</a14:imgLayer>
                </a14:imgProps>
              </a:ext>
            </a:extLst>
          </a:blip>
          <a:srcRect l="4720" t="3769" r="2300" b="7403"/>
          <a:stretch>
            <a:fillRect/>
          </a:stretch>
        </p:blipFill>
        <p:spPr>
          <a:xfrm>
            <a:off x="9168449" y="250815"/>
            <a:ext cx="1401542" cy="1339448"/>
          </a:xfrm>
          <a:custGeom>
            <a:avLst/>
            <a:gdLst>
              <a:gd name="connsiteX0" fmla="*/ 3234520 w 6469040"/>
              <a:gd name="connsiteY0" fmla="*/ 0 h 6182436"/>
              <a:gd name="connsiteX1" fmla="*/ 6469040 w 6469040"/>
              <a:gd name="connsiteY1" fmla="*/ 3091218 h 6182436"/>
              <a:gd name="connsiteX2" fmla="*/ 3234520 w 6469040"/>
              <a:gd name="connsiteY2" fmla="*/ 6182436 h 6182436"/>
              <a:gd name="connsiteX3" fmla="*/ 0 w 6469040"/>
              <a:gd name="connsiteY3" fmla="*/ 3091218 h 6182436"/>
              <a:gd name="connsiteX4" fmla="*/ 3234520 w 6469040"/>
              <a:gd name="connsiteY4" fmla="*/ 0 h 618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69040" h="6182436">
                <a:moveTo>
                  <a:pt x="3234520" y="0"/>
                </a:moveTo>
                <a:cubicBezTo>
                  <a:pt x="5020896" y="0"/>
                  <a:pt x="6469040" y="1383985"/>
                  <a:pt x="6469040" y="3091218"/>
                </a:cubicBezTo>
                <a:cubicBezTo>
                  <a:pt x="6469040" y="4798451"/>
                  <a:pt x="5020896" y="6182436"/>
                  <a:pt x="3234520" y="6182436"/>
                </a:cubicBezTo>
                <a:cubicBezTo>
                  <a:pt x="1448144" y="6182436"/>
                  <a:pt x="0" y="4798451"/>
                  <a:pt x="0" y="3091218"/>
                </a:cubicBezTo>
                <a:cubicBezTo>
                  <a:pt x="0" y="1383985"/>
                  <a:pt x="1448144" y="0"/>
                  <a:pt x="323452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0086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3" grpId="0" build="p"/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</a14:imgLayer>
                </a14:imgProps>
              </a:ext>
            </a:extLst>
          </a:blip>
          <a:srcRect l="4720" t="3769" r="2300" b="7403"/>
          <a:stretch>
            <a:fillRect/>
          </a:stretch>
        </p:blipFill>
        <p:spPr>
          <a:xfrm>
            <a:off x="-2292255" y="-113417"/>
            <a:ext cx="6469040" cy="6182436"/>
          </a:xfrm>
          <a:custGeom>
            <a:avLst/>
            <a:gdLst>
              <a:gd name="connsiteX0" fmla="*/ 3234520 w 6469040"/>
              <a:gd name="connsiteY0" fmla="*/ 0 h 6182436"/>
              <a:gd name="connsiteX1" fmla="*/ 6469040 w 6469040"/>
              <a:gd name="connsiteY1" fmla="*/ 3091218 h 6182436"/>
              <a:gd name="connsiteX2" fmla="*/ 3234520 w 6469040"/>
              <a:gd name="connsiteY2" fmla="*/ 6182436 h 6182436"/>
              <a:gd name="connsiteX3" fmla="*/ 0 w 6469040"/>
              <a:gd name="connsiteY3" fmla="*/ 3091218 h 6182436"/>
              <a:gd name="connsiteX4" fmla="*/ 3234520 w 6469040"/>
              <a:gd name="connsiteY4" fmla="*/ 0 h 618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69040" h="6182436">
                <a:moveTo>
                  <a:pt x="3234520" y="0"/>
                </a:moveTo>
                <a:cubicBezTo>
                  <a:pt x="5020896" y="0"/>
                  <a:pt x="6469040" y="1383985"/>
                  <a:pt x="6469040" y="3091218"/>
                </a:cubicBezTo>
                <a:cubicBezTo>
                  <a:pt x="6469040" y="4798451"/>
                  <a:pt x="5020896" y="6182436"/>
                  <a:pt x="3234520" y="6182436"/>
                </a:cubicBezTo>
                <a:cubicBezTo>
                  <a:pt x="1448144" y="6182436"/>
                  <a:pt x="0" y="4798451"/>
                  <a:pt x="0" y="3091218"/>
                </a:cubicBezTo>
                <a:cubicBezTo>
                  <a:pt x="0" y="1383985"/>
                  <a:pt x="1448144" y="0"/>
                  <a:pt x="3234520" y="0"/>
                </a:cubicBezTo>
                <a:close/>
              </a:path>
            </a:pathLst>
          </a:cu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4346917" y="1280160"/>
            <a:ext cx="7627579" cy="4788859"/>
          </a:xfrm>
          <a:prstGeom prst="roundRect">
            <a:avLst>
              <a:gd name="adj" fmla="val 9029"/>
            </a:avLst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00" y="365125"/>
            <a:ext cx="7477041" cy="132556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6E48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Достижения за 2022-2023 </a:t>
            </a:r>
            <a:r>
              <a:rPr lang="ru-RU" sz="4000" b="1" dirty="0" err="1" smtClean="0">
                <a:solidFill>
                  <a:srgbClr val="6E48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уч.год</a:t>
            </a:r>
            <a:endParaRPr lang="ru-RU" sz="4000" b="1" dirty="0">
              <a:solidFill>
                <a:srgbClr val="6E488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02581" y="1543930"/>
            <a:ext cx="6980758" cy="435133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BBB627"/>
                </a:solidFill>
              </a:rPr>
              <a:t>Участие в разработке и реализации проекта «Литературная мастерская»</a:t>
            </a:r>
            <a:endParaRPr lang="ru-RU" dirty="0" smtClean="0">
              <a:solidFill>
                <a:srgbClr val="BBB627"/>
              </a:solidFill>
            </a:endParaRPr>
          </a:p>
          <a:p>
            <a:r>
              <a:rPr lang="ru-RU" dirty="0" smtClean="0">
                <a:solidFill>
                  <a:srgbClr val="BBB627"/>
                </a:solidFill>
              </a:rPr>
              <a:t>Участие в семинарах и сессиях</a:t>
            </a:r>
          </a:p>
          <a:p>
            <a:r>
              <a:rPr lang="ru-RU" dirty="0" smtClean="0">
                <a:solidFill>
                  <a:srgbClr val="BBB627"/>
                </a:solidFill>
              </a:rPr>
              <a:t>Выступление на </a:t>
            </a:r>
            <a:r>
              <a:rPr lang="ru-RU" dirty="0" err="1" smtClean="0">
                <a:solidFill>
                  <a:srgbClr val="BBB627"/>
                </a:solidFill>
              </a:rPr>
              <a:t>диссеминационно</a:t>
            </a:r>
            <a:r>
              <a:rPr lang="ru-RU" dirty="0" smtClean="0">
                <a:solidFill>
                  <a:srgbClr val="BBB627"/>
                </a:solidFill>
              </a:rPr>
              <a:t>-методической сессии «Образовательное пространство города Калининграда в свете внедрения обновленных ФГОС НОО и ООО» на тему «Рабочий лист как средство управления учебной деятельностью а уроках математики в 5 классах»</a:t>
            </a:r>
            <a:endParaRPr lang="ru-RU" dirty="0" smtClean="0">
              <a:solidFill>
                <a:srgbClr val="BBB627"/>
              </a:solidFill>
            </a:endParaRPr>
          </a:p>
          <a:p>
            <a:r>
              <a:rPr lang="ru-RU" dirty="0" smtClean="0">
                <a:solidFill>
                  <a:srgbClr val="BBB627"/>
                </a:solidFill>
              </a:rPr>
              <a:t>Технический специалист ППЭ ГИА</a:t>
            </a:r>
            <a:endParaRPr lang="ru-RU" dirty="0" smtClean="0">
              <a:solidFill>
                <a:srgbClr val="BBB627"/>
              </a:solidFill>
            </a:endParaRPr>
          </a:p>
          <a:p>
            <a:r>
              <a:rPr lang="ru-RU" dirty="0" smtClean="0">
                <a:solidFill>
                  <a:srgbClr val="BBB627"/>
                </a:solidFill>
              </a:rPr>
              <a:t>Участие во </a:t>
            </a:r>
            <a:r>
              <a:rPr lang="ru-RU" dirty="0" smtClean="0">
                <a:solidFill>
                  <a:srgbClr val="BBB627"/>
                </a:solidFill>
              </a:rPr>
              <a:t>В</a:t>
            </a:r>
            <a:r>
              <a:rPr lang="ru-RU" dirty="0" smtClean="0">
                <a:solidFill>
                  <a:srgbClr val="BBB627"/>
                </a:solidFill>
              </a:rPr>
              <a:t>сероссийских проектах и акциях: Безопасный интернет, </a:t>
            </a:r>
            <a:r>
              <a:rPr lang="ru-RU" dirty="0" smtClean="0">
                <a:solidFill>
                  <a:srgbClr val="BBB627"/>
                </a:solidFill>
              </a:rPr>
              <a:t>Диктант победы, Окна победы, Урок </a:t>
            </a:r>
            <a:r>
              <a:rPr lang="ru-RU" dirty="0" smtClean="0">
                <a:solidFill>
                  <a:srgbClr val="BBB627"/>
                </a:solidFill>
              </a:rPr>
              <a:t>цифры, Код будущего, Большая перемена</a:t>
            </a:r>
            <a:endParaRPr lang="ru-RU" dirty="0" smtClean="0">
              <a:solidFill>
                <a:srgbClr val="BBB627"/>
              </a:solidFill>
            </a:endParaRPr>
          </a:p>
          <a:p>
            <a:r>
              <a:rPr lang="ru-RU" dirty="0" smtClean="0">
                <a:solidFill>
                  <a:srgbClr val="BBB627"/>
                </a:solidFill>
              </a:rPr>
              <a:t>Курсы профессиональной переподготовки</a:t>
            </a:r>
            <a:endParaRPr lang="ru-RU" dirty="0" smtClean="0">
              <a:solidFill>
                <a:srgbClr val="BBB627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4641" y="0"/>
            <a:ext cx="839855" cy="1461853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39556" y="6069019"/>
            <a:ext cx="6316639" cy="740572"/>
          </a:xfrm>
          <a:prstGeom prst="rect">
            <a:avLst/>
          </a:prstGeom>
          <a:solidFill>
            <a:srgbClr val="DFC9BB">
              <a:alpha val="61176"/>
            </a:srgbClr>
          </a:solidFill>
          <a:effectLst>
            <a:softEdge rad="317500"/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i="1" spc="300" dirty="0" smtClean="0">
                <a:solidFill>
                  <a:srgbClr val="F282A8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#</a:t>
            </a:r>
            <a:r>
              <a:rPr lang="ru-RU" sz="3600" i="1" spc="300" dirty="0" err="1" smtClean="0">
                <a:solidFill>
                  <a:srgbClr val="F282A8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дорогу_осилит</a:t>
            </a:r>
            <a:r>
              <a:rPr lang="ru-RU" sz="3600" i="1" spc="300" dirty="0" err="1">
                <a:solidFill>
                  <a:srgbClr val="F282A8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_</a:t>
            </a:r>
            <a:r>
              <a:rPr lang="ru-RU" sz="3600" i="1" spc="300" dirty="0" err="1" smtClean="0">
                <a:solidFill>
                  <a:srgbClr val="F282A8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идуший</a:t>
            </a:r>
            <a:endParaRPr lang="ru-RU" sz="3600" i="1" spc="300" dirty="0">
              <a:solidFill>
                <a:srgbClr val="F282A8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7" name="Picture 2" descr="https://psv4.userapi.com/c856532/u311348729/docs/d2/9292e0b86892/1606201389789.png?extra=hQCagzqvyhd0Dh0y0MHoAlWj7qGVpTz0oyaZYsLSO57a0bas_h2eh7YkWQEnavesS98u5gBbPeTYW2NH5ZrK0nxa-pWtZBL7mFTHd-J2lepPd4XNCWMZQLdwj73YXh8m8pHCG666Myoo-V04q7Uooj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678082" y="466622"/>
            <a:ext cx="6382053" cy="6415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62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6592" y="365125"/>
            <a:ext cx="9738815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B3DFE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Достижения детей под моим руководством</a:t>
            </a:r>
            <a:endParaRPr lang="ru-RU" b="1" dirty="0">
              <a:solidFill>
                <a:srgbClr val="B3DFE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995" y="1825625"/>
            <a:ext cx="8607338" cy="4351338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F7AC5B"/>
                </a:solidFill>
              </a:rPr>
              <a:t>Победители и призеры муниципального этапа олимпиады «Логика. Мышление. Творчество» </a:t>
            </a:r>
            <a:r>
              <a:rPr lang="ru-RU" dirty="0">
                <a:solidFill>
                  <a:srgbClr val="F7AC5B"/>
                </a:solidFill>
              </a:rPr>
              <a:t>и</a:t>
            </a:r>
            <a:r>
              <a:rPr lang="ru-RU" dirty="0" smtClean="0">
                <a:solidFill>
                  <a:srgbClr val="F7AC5B"/>
                </a:solidFill>
              </a:rPr>
              <a:t>м. профессора </a:t>
            </a:r>
            <a:r>
              <a:rPr lang="ru-RU" dirty="0" err="1" smtClean="0">
                <a:solidFill>
                  <a:srgbClr val="F7AC5B"/>
                </a:solidFill>
              </a:rPr>
              <a:t>В.Н.Брюшинкина</a:t>
            </a:r>
            <a:r>
              <a:rPr lang="ru-RU" dirty="0" smtClean="0">
                <a:solidFill>
                  <a:srgbClr val="F7AC5B"/>
                </a:solidFill>
              </a:rPr>
              <a:t>, 2023 г. (10 участников отборочного тура, 3 – муниципального, 1 – победитель)  </a:t>
            </a:r>
            <a:endParaRPr lang="ru-RU" dirty="0" smtClean="0">
              <a:solidFill>
                <a:srgbClr val="F7AC5B"/>
              </a:solidFill>
            </a:endParaRPr>
          </a:p>
          <a:p>
            <a:r>
              <a:rPr lang="ru-RU" dirty="0" smtClean="0">
                <a:solidFill>
                  <a:srgbClr val="F7AC5B"/>
                </a:solidFill>
              </a:rPr>
              <a:t>Участие во Всероссийском фестивале творческих инициатив «Леонардо» (2 чел)</a:t>
            </a:r>
            <a:endParaRPr lang="ru-RU" dirty="0" smtClean="0">
              <a:solidFill>
                <a:srgbClr val="F7AC5B"/>
              </a:solidFill>
            </a:endParaRPr>
          </a:p>
          <a:p>
            <a:r>
              <a:rPr lang="ru-RU" dirty="0" smtClean="0">
                <a:solidFill>
                  <a:srgbClr val="F7AC5B"/>
                </a:solidFill>
              </a:rPr>
              <a:t>Городской турнир «Хотим все знать», интеллектуальный марафон, олимпиада «Эрудиты </a:t>
            </a:r>
            <a:r>
              <a:rPr lang="ru-RU" dirty="0">
                <a:solidFill>
                  <a:srgbClr val="F7AC5B"/>
                </a:solidFill>
              </a:rPr>
              <a:t>Б</a:t>
            </a:r>
            <a:r>
              <a:rPr lang="ru-RU" dirty="0" smtClean="0">
                <a:solidFill>
                  <a:srgbClr val="F7AC5B"/>
                </a:solidFill>
              </a:rPr>
              <a:t>алтики» и </a:t>
            </a:r>
            <a:r>
              <a:rPr lang="ru-RU" dirty="0" err="1" smtClean="0">
                <a:solidFill>
                  <a:srgbClr val="F7AC5B"/>
                </a:solidFill>
              </a:rPr>
              <a:t>тд</a:t>
            </a:r>
            <a:endParaRPr lang="ru-RU" dirty="0" smtClean="0">
              <a:solidFill>
                <a:srgbClr val="F7AC5B"/>
              </a:solidFill>
            </a:endParaRPr>
          </a:p>
          <a:p>
            <a:r>
              <a:rPr lang="ru-RU" dirty="0" smtClean="0">
                <a:solidFill>
                  <a:srgbClr val="F7AC5B"/>
                </a:solidFill>
              </a:rPr>
              <a:t>Участники и призеры школьного этапа Всероссийской олимпиады школьников</a:t>
            </a:r>
            <a:endParaRPr lang="ru-RU" dirty="0" smtClean="0">
              <a:solidFill>
                <a:srgbClr val="F7AC5B"/>
              </a:solidFill>
            </a:endParaRPr>
          </a:p>
          <a:p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</a14:imgLayer>
                </a14:imgProps>
              </a:ext>
            </a:extLst>
          </a:blip>
          <a:srcRect l="4720" t="3769" r="2300" b="7403"/>
          <a:stretch>
            <a:fillRect/>
          </a:stretch>
        </p:blipFill>
        <p:spPr>
          <a:xfrm>
            <a:off x="8623496" y="-488272"/>
            <a:ext cx="7527578" cy="7194077"/>
          </a:xfrm>
          <a:custGeom>
            <a:avLst/>
            <a:gdLst>
              <a:gd name="connsiteX0" fmla="*/ 3234520 w 6469040"/>
              <a:gd name="connsiteY0" fmla="*/ 0 h 6182436"/>
              <a:gd name="connsiteX1" fmla="*/ 6469040 w 6469040"/>
              <a:gd name="connsiteY1" fmla="*/ 3091218 h 6182436"/>
              <a:gd name="connsiteX2" fmla="*/ 3234520 w 6469040"/>
              <a:gd name="connsiteY2" fmla="*/ 6182436 h 6182436"/>
              <a:gd name="connsiteX3" fmla="*/ 0 w 6469040"/>
              <a:gd name="connsiteY3" fmla="*/ 3091218 h 6182436"/>
              <a:gd name="connsiteX4" fmla="*/ 3234520 w 6469040"/>
              <a:gd name="connsiteY4" fmla="*/ 0 h 618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69040" h="6182436">
                <a:moveTo>
                  <a:pt x="3234520" y="0"/>
                </a:moveTo>
                <a:cubicBezTo>
                  <a:pt x="5020896" y="0"/>
                  <a:pt x="6469040" y="1383985"/>
                  <a:pt x="6469040" y="3091218"/>
                </a:cubicBezTo>
                <a:cubicBezTo>
                  <a:pt x="6469040" y="4798451"/>
                  <a:pt x="5020896" y="6182436"/>
                  <a:pt x="3234520" y="6182436"/>
                </a:cubicBezTo>
                <a:cubicBezTo>
                  <a:pt x="1448144" y="6182436"/>
                  <a:pt x="0" y="4798451"/>
                  <a:pt x="0" y="3091218"/>
                </a:cubicBezTo>
                <a:cubicBezTo>
                  <a:pt x="0" y="1383985"/>
                  <a:pt x="1448144" y="0"/>
                  <a:pt x="3234520" y="0"/>
                </a:cubicBezTo>
                <a:close/>
              </a:path>
            </a:pathLst>
          </a:custGeom>
          <a:ln>
            <a:solidFill>
              <a:srgbClr val="B3DFEC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7" y="-13103"/>
            <a:ext cx="978852" cy="1703791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952535" y="6176963"/>
            <a:ext cx="6286930" cy="528842"/>
          </a:xfrm>
          <a:prstGeom prst="rect">
            <a:avLst/>
          </a:prstGeom>
          <a:solidFill>
            <a:srgbClr val="DFC9BB">
              <a:alpha val="61176"/>
            </a:srgbClr>
          </a:solidFill>
          <a:effectLst>
            <a:softEdge rad="317500"/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i="1" spc="300" dirty="0" smtClean="0">
                <a:solidFill>
                  <a:srgbClr val="F282A8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#</a:t>
            </a:r>
            <a:r>
              <a:rPr lang="ru-RU" sz="3600" i="1" spc="300" dirty="0" err="1" smtClean="0">
                <a:solidFill>
                  <a:srgbClr val="F282A8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дальше_больше_лучше</a:t>
            </a:r>
            <a:endParaRPr lang="ru-RU" sz="3600" i="1" spc="300" dirty="0">
              <a:solidFill>
                <a:srgbClr val="F282A8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rcRect l="9789"/>
          <a:stretch>
            <a:fillRect/>
          </a:stretch>
        </p:blipFill>
        <p:spPr>
          <a:xfrm>
            <a:off x="8872333" y="3256497"/>
            <a:ext cx="3244789" cy="3184887"/>
          </a:xfrm>
          <a:custGeom>
            <a:avLst/>
            <a:gdLst>
              <a:gd name="connsiteX0" fmla="*/ 2353060 w 4943568"/>
              <a:gd name="connsiteY0" fmla="*/ 0 h 4110023"/>
              <a:gd name="connsiteX1" fmla="*/ 2590508 w 4943568"/>
              <a:gd name="connsiteY1" fmla="*/ 0 h 4110023"/>
              <a:gd name="connsiteX2" fmla="*/ 2724510 w 4943568"/>
              <a:gd name="connsiteY2" fmla="*/ 5796 h 4110023"/>
              <a:gd name="connsiteX3" fmla="*/ 4943568 w 4943568"/>
              <a:gd name="connsiteY3" fmla="*/ 2112027 h 4110023"/>
              <a:gd name="connsiteX4" fmla="*/ 3433914 w 4943568"/>
              <a:gd name="connsiteY4" fmla="*/ 4062812 h 4110023"/>
              <a:gd name="connsiteX5" fmla="*/ 3283318 w 4943568"/>
              <a:gd name="connsiteY5" fmla="*/ 4110023 h 4110023"/>
              <a:gd name="connsiteX6" fmla="*/ 1660250 w 4943568"/>
              <a:gd name="connsiteY6" fmla="*/ 4110023 h 4110023"/>
              <a:gd name="connsiteX7" fmla="*/ 1509654 w 4943568"/>
              <a:gd name="connsiteY7" fmla="*/ 4062812 h 4110023"/>
              <a:gd name="connsiteX8" fmla="*/ 0 w 4943568"/>
              <a:gd name="connsiteY8" fmla="*/ 2112027 h 4110023"/>
              <a:gd name="connsiteX9" fmla="*/ 2219058 w 4943568"/>
              <a:gd name="connsiteY9" fmla="*/ 5796 h 4110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943568" h="4110023">
                <a:moveTo>
                  <a:pt x="2353060" y="0"/>
                </a:moveTo>
                <a:lnTo>
                  <a:pt x="2590508" y="0"/>
                </a:lnTo>
                <a:lnTo>
                  <a:pt x="2724510" y="5796"/>
                </a:lnTo>
                <a:cubicBezTo>
                  <a:pt x="3970922" y="114216"/>
                  <a:pt x="4943568" y="1015831"/>
                  <a:pt x="4943568" y="2112027"/>
                </a:cubicBezTo>
                <a:cubicBezTo>
                  <a:pt x="4943568" y="2988984"/>
                  <a:pt x="4321075" y="3741409"/>
                  <a:pt x="3433914" y="4062812"/>
                </a:cubicBezTo>
                <a:lnTo>
                  <a:pt x="3283318" y="4110023"/>
                </a:lnTo>
                <a:lnTo>
                  <a:pt x="1660250" y="4110023"/>
                </a:lnTo>
                <a:lnTo>
                  <a:pt x="1509654" y="4062812"/>
                </a:lnTo>
                <a:cubicBezTo>
                  <a:pt x="622494" y="3741409"/>
                  <a:pt x="0" y="2988984"/>
                  <a:pt x="0" y="2112027"/>
                </a:cubicBezTo>
                <a:cubicBezTo>
                  <a:pt x="0" y="1015831"/>
                  <a:pt x="972646" y="114216"/>
                  <a:pt x="2219058" y="5796"/>
                </a:cubicBezTo>
                <a:close/>
              </a:path>
            </a:pathLst>
          </a:cu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rcRect l="9441" r="13245"/>
          <a:stretch>
            <a:fillRect/>
          </a:stretch>
        </p:blipFill>
        <p:spPr>
          <a:xfrm>
            <a:off x="8105725" y="-156356"/>
            <a:ext cx="4086275" cy="3963961"/>
          </a:xfrm>
          <a:custGeom>
            <a:avLst/>
            <a:gdLst>
              <a:gd name="connsiteX0" fmla="*/ 2672861 w 5345722"/>
              <a:gd name="connsiteY0" fmla="*/ 0 h 5185709"/>
              <a:gd name="connsiteX1" fmla="*/ 5345722 w 5345722"/>
              <a:gd name="connsiteY1" fmla="*/ 2595807 h 5185709"/>
              <a:gd name="connsiteX2" fmla="*/ 2946146 w 5345722"/>
              <a:gd name="connsiteY2" fmla="*/ 5178212 h 5185709"/>
              <a:gd name="connsiteX3" fmla="*/ 2793274 w 5345722"/>
              <a:gd name="connsiteY3" fmla="*/ 5185709 h 5185709"/>
              <a:gd name="connsiteX4" fmla="*/ 2552448 w 5345722"/>
              <a:gd name="connsiteY4" fmla="*/ 5185709 h 5185709"/>
              <a:gd name="connsiteX5" fmla="*/ 2399577 w 5345722"/>
              <a:gd name="connsiteY5" fmla="*/ 5178212 h 5185709"/>
              <a:gd name="connsiteX6" fmla="*/ 0 w 5345722"/>
              <a:gd name="connsiteY6" fmla="*/ 2595807 h 5185709"/>
              <a:gd name="connsiteX7" fmla="*/ 2672861 w 5345722"/>
              <a:gd name="connsiteY7" fmla="*/ 0 h 5185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45722" h="5185709">
                <a:moveTo>
                  <a:pt x="2672861" y="0"/>
                </a:moveTo>
                <a:cubicBezTo>
                  <a:pt x="4149041" y="0"/>
                  <a:pt x="5345722" y="1162182"/>
                  <a:pt x="5345722" y="2595807"/>
                </a:cubicBezTo>
                <a:cubicBezTo>
                  <a:pt x="5345722" y="3939831"/>
                  <a:pt x="4293952" y="5045281"/>
                  <a:pt x="2946146" y="5178212"/>
                </a:cubicBezTo>
                <a:lnTo>
                  <a:pt x="2793274" y="5185709"/>
                </a:lnTo>
                <a:lnTo>
                  <a:pt x="2552448" y="5185709"/>
                </a:lnTo>
                <a:lnTo>
                  <a:pt x="2399577" y="5178212"/>
                </a:lnTo>
                <a:cubicBezTo>
                  <a:pt x="1051771" y="5045281"/>
                  <a:pt x="0" y="3939831"/>
                  <a:pt x="0" y="2595807"/>
                </a:cubicBezTo>
                <a:cubicBezTo>
                  <a:pt x="0" y="1162182"/>
                  <a:pt x="1196681" y="0"/>
                  <a:pt x="267286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0265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0377" y="310476"/>
            <a:ext cx="6578222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F7AC5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Методические разработки</a:t>
            </a:r>
            <a:endParaRPr lang="ru-RU" b="1" dirty="0">
              <a:solidFill>
                <a:srgbClr val="F7AC5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77103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6E4885"/>
                </a:solidFill>
              </a:rPr>
              <a:t>Воспитание: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E7A5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МК «Как реализовать идею»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E7A5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Мероприятие на сплочение «Немая цивилизация»</a:t>
            </a:r>
          </a:p>
          <a:p>
            <a:pPr marL="0" indent="0" algn="ctr">
              <a:buNone/>
            </a:pPr>
            <a:r>
              <a:rPr lang="ru-RU" dirty="0" err="1" smtClean="0">
                <a:solidFill>
                  <a:srgbClr val="E7A5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Профориентационое</a:t>
            </a:r>
            <a:r>
              <a:rPr lang="ru-RU" dirty="0" smtClean="0">
                <a:solidFill>
                  <a:srgbClr val="E7A5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мероприятие «Город героев»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E7A5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др.</a:t>
            </a:r>
            <a:endParaRPr lang="ru-RU" dirty="0">
              <a:solidFill>
                <a:srgbClr val="E7A5C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195" y="0"/>
            <a:ext cx="1118301" cy="1946516"/>
          </a:xfrm>
          <a:prstGeom prst="rect">
            <a:avLst/>
          </a:prstGeom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6644315" y="1820511"/>
            <a:ext cx="47710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rgbClr val="6E4885"/>
                </a:solidFill>
              </a:rPr>
              <a:t>Обучение: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E7A5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Игровые модели урока математики 5 класса (созданные на основе компьютерных игр), урок-игра ко дню космонавтики и др. </a:t>
            </a:r>
            <a:endParaRPr lang="ru-RU" dirty="0">
              <a:solidFill>
                <a:srgbClr val="E7A5C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900436" y="5166488"/>
            <a:ext cx="10369455" cy="1793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 smtClean="0">
                <a:solidFill>
                  <a:srgbClr val="F7AC5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Познакомиться подробнее с наработками и разработками мероприятий и уроков Вы можете по ссылке:</a:t>
            </a:r>
          </a:p>
          <a:p>
            <a:pPr marL="0" indent="0" algn="ctr" fontAlgn="ctr">
              <a:buNone/>
            </a:pPr>
            <a:r>
              <a:rPr lang="ru-RU" u="sng" dirty="0" smtClean="0">
                <a:hlinkClick r:id="rId3"/>
              </a:rPr>
              <a:t>https</a:t>
            </a:r>
            <a:r>
              <a:rPr lang="ru-RU" u="sng" dirty="0">
                <a:hlinkClick r:id="rId3"/>
              </a:rPr>
              <a:t>://</a:t>
            </a:r>
            <a:r>
              <a:rPr lang="ru-RU" u="sng" dirty="0" smtClean="0">
                <a:hlinkClick r:id="rId3"/>
              </a:rPr>
              <a:t>disk.yandex.ru/d/MDAQSyAxsE4G1Q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</a14:imgLayer>
                </a14:imgProps>
              </a:ext>
            </a:extLst>
          </a:blip>
          <a:srcRect l="2243" t="3769" r="2300" b="7403"/>
          <a:stretch/>
        </p:blipFill>
        <p:spPr>
          <a:xfrm>
            <a:off x="-528634" y="-678568"/>
            <a:ext cx="3032978" cy="2823380"/>
          </a:xfrm>
          <a:custGeom>
            <a:avLst/>
            <a:gdLst>
              <a:gd name="connsiteX0" fmla="*/ 3234520 w 6469040"/>
              <a:gd name="connsiteY0" fmla="*/ 0 h 6182436"/>
              <a:gd name="connsiteX1" fmla="*/ 6469040 w 6469040"/>
              <a:gd name="connsiteY1" fmla="*/ 3091218 h 6182436"/>
              <a:gd name="connsiteX2" fmla="*/ 3234520 w 6469040"/>
              <a:gd name="connsiteY2" fmla="*/ 6182436 h 6182436"/>
              <a:gd name="connsiteX3" fmla="*/ 0 w 6469040"/>
              <a:gd name="connsiteY3" fmla="*/ 3091218 h 6182436"/>
              <a:gd name="connsiteX4" fmla="*/ 3234520 w 6469040"/>
              <a:gd name="connsiteY4" fmla="*/ 0 h 618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69040" h="6182436">
                <a:moveTo>
                  <a:pt x="3234520" y="0"/>
                </a:moveTo>
                <a:cubicBezTo>
                  <a:pt x="5020896" y="0"/>
                  <a:pt x="6469040" y="1383985"/>
                  <a:pt x="6469040" y="3091218"/>
                </a:cubicBezTo>
                <a:cubicBezTo>
                  <a:pt x="6469040" y="4798451"/>
                  <a:pt x="5020896" y="6182436"/>
                  <a:pt x="3234520" y="6182436"/>
                </a:cubicBezTo>
                <a:cubicBezTo>
                  <a:pt x="1448144" y="6182436"/>
                  <a:pt x="0" y="4798451"/>
                  <a:pt x="0" y="3091218"/>
                </a:cubicBezTo>
                <a:cubicBezTo>
                  <a:pt x="0" y="1383985"/>
                  <a:pt x="1448144" y="0"/>
                  <a:pt x="3234520" y="0"/>
                </a:cubicBezTo>
                <a:close/>
              </a:path>
            </a:pathLst>
          </a:cu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</a14:imgLayer>
                </a14:imgProps>
              </a:ext>
            </a:extLst>
          </a:blip>
          <a:srcRect l="2243" t="3769" r="2300" b="7403"/>
          <a:stretch/>
        </p:blipFill>
        <p:spPr>
          <a:xfrm>
            <a:off x="10519061" y="4968823"/>
            <a:ext cx="2351719" cy="2189200"/>
          </a:xfrm>
          <a:custGeom>
            <a:avLst/>
            <a:gdLst>
              <a:gd name="connsiteX0" fmla="*/ 3234520 w 6469040"/>
              <a:gd name="connsiteY0" fmla="*/ 0 h 6182436"/>
              <a:gd name="connsiteX1" fmla="*/ 6469040 w 6469040"/>
              <a:gd name="connsiteY1" fmla="*/ 3091218 h 6182436"/>
              <a:gd name="connsiteX2" fmla="*/ 3234520 w 6469040"/>
              <a:gd name="connsiteY2" fmla="*/ 6182436 h 6182436"/>
              <a:gd name="connsiteX3" fmla="*/ 0 w 6469040"/>
              <a:gd name="connsiteY3" fmla="*/ 3091218 h 6182436"/>
              <a:gd name="connsiteX4" fmla="*/ 3234520 w 6469040"/>
              <a:gd name="connsiteY4" fmla="*/ 0 h 618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69040" h="6182436">
                <a:moveTo>
                  <a:pt x="3234520" y="0"/>
                </a:moveTo>
                <a:cubicBezTo>
                  <a:pt x="5020896" y="0"/>
                  <a:pt x="6469040" y="1383985"/>
                  <a:pt x="6469040" y="3091218"/>
                </a:cubicBezTo>
                <a:cubicBezTo>
                  <a:pt x="6469040" y="4798451"/>
                  <a:pt x="5020896" y="6182436"/>
                  <a:pt x="3234520" y="6182436"/>
                </a:cubicBezTo>
                <a:cubicBezTo>
                  <a:pt x="1448144" y="6182436"/>
                  <a:pt x="0" y="4798451"/>
                  <a:pt x="0" y="3091218"/>
                </a:cubicBezTo>
                <a:cubicBezTo>
                  <a:pt x="0" y="1383985"/>
                  <a:pt x="1448144" y="0"/>
                  <a:pt x="323452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6058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</a14:imgLayer>
                </a14:imgProps>
              </a:ext>
            </a:extLst>
          </a:blip>
          <a:srcRect r="22423"/>
          <a:stretch/>
        </p:blipFill>
        <p:spPr>
          <a:xfrm>
            <a:off x="6813671" y="-50984"/>
            <a:ext cx="5397380" cy="695996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528" y="-66039"/>
            <a:ext cx="6957477" cy="69599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9191" y="0"/>
            <a:ext cx="3563218" cy="5346915"/>
          </a:xfrm>
          <a:prstGeom prst="rect">
            <a:avLst/>
          </a:prstGeom>
        </p:spPr>
      </p:pic>
      <p:sp>
        <p:nvSpPr>
          <p:cNvPr id="24" name="Овал 23"/>
          <p:cNvSpPr/>
          <p:nvPr/>
        </p:nvSpPr>
        <p:spPr>
          <a:xfrm>
            <a:off x="-2145375" y="-1451617"/>
            <a:ext cx="7759637" cy="7068829"/>
          </a:xfrm>
          <a:prstGeom prst="ellipse">
            <a:avLst/>
          </a:prstGeom>
          <a:solidFill>
            <a:srgbClr val="DFC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-1997891" y="-1519358"/>
            <a:ext cx="7385539" cy="6780627"/>
          </a:xfrm>
          <a:prstGeom prst="ellipse">
            <a:avLst/>
          </a:prstGeom>
          <a:solidFill>
            <a:srgbClr val="B3DFEC"/>
          </a:solidFill>
          <a:ln>
            <a:solidFill>
              <a:srgbClr val="C0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3062" y="450272"/>
            <a:ext cx="4994586" cy="2250726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F7AC5B"/>
                </a:solidFill>
              </a:rPr>
              <a:t>Спасибо за внимание!</a:t>
            </a:r>
            <a:endParaRPr lang="ru-RU" sz="6600" b="1" dirty="0">
              <a:solidFill>
                <a:srgbClr val="F7AC5B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384" y="116773"/>
            <a:ext cx="613576" cy="666998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7146575" y="4100052"/>
            <a:ext cx="2734844" cy="2874971"/>
          </a:xfrm>
          <a:prstGeom prst="rect">
            <a:avLst/>
          </a:prstGeom>
          <a:solidFill>
            <a:srgbClr val="F7AC5B"/>
          </a:solidFill>
          <a:ln>
            <a:solidFill>
              <a:srgbClr val="B3DFEC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64" name="Picture 16" descr="https://psv4.userapi.com/c856320/u311348729/docs/d8/77a8fcad84af/1606206316817.png?extra=MGzmVIFCg24lopno2RAA2arQcJ7bES4beOiNwr5fZqZ7vSgUkSa2oTNkN5D2JZP-Oh0yEAdqnG2mUE0Q8snzFzHAJYU0W0IhNW5Zh9ZoMjmZ9uL92FqXqfkUCyy0pPo_RvcJwHFfwZ53YlZWUCMvmok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363" y="4455995"/>
            <a:ext cx="2221211" cy="218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Рисунок 30" descr="https://sun9-61.userapi.com/5kqoJxMYMbyZueZQeLxM5YpJ4hZagW4cbDFc6g/lFPya3Cmwb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" b="423"/>
          <a:stretch>
            <a:fillRect/>
          </a:stretch>
        </p:blipFill>
        <p:spPr bwMode="auto">
          <a:xfrm>
            <a:off x="10130311" y="4812606"/>
            <a:ext cx="1695662" cy="1681316"/>
          </a:xfrm>
          <a:custGeom>
            <a:avLst/>
            <a:gdLst>
              <a:gd name="connsiteX0" fmla="*/ 280225 w 1695662"/>
              <a:gd name="connsiteY0" fmla="*/ 0 h 1681316"/>
              <a:gd name="connsiteX1" fmla="*/ 1417785 w 1695662"/>
              <a:gd name="connsiteY1" fmla="*/ 0 h 1681316"/>
              <a:gd name="connsiteX2" fmla="*/ 1692317 w 1695662"/>
              <a:gd name="connsiteY2" fmla="*/ 223750 h 1681316"/>
              <a:gd name="connsiteX3" fmla="*/ 1695662 w 1695662"/>
              <a:gd name="connsiteY3" fmla="*/ 256934 h 1681316"/>
              <a:gd name="connsiteX4" fmla="*/ 1695662 w 1695662"/>
              <a:gd name="connsiteY4" fmla="*/ 1424383 h 1681316"/>
              <a:gd name="connsiteX5" fmla="*/ 1692317 w 1695662"/>
              <a:gd name="connsiteY5" fmla="*/ 1457566 h 1681316"/>
              <a:gd name="connsiteX6" fmla="*/ 1417785 w 1695662"/>
              <a:gd name="connsiteY6" fmla="*/ 1681316 h 1681316"/>
              <a:gd name="connsiteX7" fmla="*/ 280225 w 1695662"/>
              <a:gd name="connsiteY7" fmla="*/ 1681316 h 1681316"/>
              <a:gd name="connsiteX8" fmla="*/ 0 w 1695662"/>
              <a:gd name="connsiteY8" fmla="*/ 1401091 h 1681316"/>
              <a:gd name="connsiteX9" fmla="*/ 0 w 1695662"/>
              <a:gd name="connsiteY9" fmla="*/ 280225 h 1681316"/>
              <a:gd name="connsiteX10" fmla="*/ 280225 w 1695662"/>
              <a:gd name="connsiteY10" fmla="*/ 0 h 1681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95662" h="1681316">
                <a:moveTo>
                  <a:pt x="280225" y="0"/>
                </a:moveTo>
                <a:lnTo>
                  <a:pt x="1417785" y="0"/>
                </a:lnTo>
                <a:cubicBezTo>
                  <a:pt x="1553203" y="0"/>
                  <a:pt x="1666187" y="96056"/>
                  <a:pt x="1692317" y="223750"/>
                </a:cubicBezTo>
                <a:lnTo>
                  <a:pt x="1695662" y="256934"/>
                </a:lnTo>
                <a:lnTo>
                  <a:pt x="1695662" y="1424383"/>
                </a:lnTo>
                <a:lnTo>
                  <a:pt x="1692317" y="1457566"/>
                </a:lnTo>
                <a:cubicBezTo>
                  <a:pt x="1666187" y="1585260"/>
                  <a:pt x="1553203" y="1681316"/>
                  <a:pt x="1417785" y="1681316"/>
                </a:cubicBezTo>
                <a:lnTo>
                  <a:pt x="280225" y="1681316"/>
                </a:lnTo>
                <a:cubicBezTo>
                  <a:pt x="125461" y="1681316"/>
                  <a:pt x="0" y="1555855"/>
                  <a:pt x="0" y="1401091"/>
                </a:cubicBezTo>
                <a:lnTo>
                  <a:pt x="0" y="280225"/>
                </a:lnTo>
                <a:cubicBezTo>
                  <a:pt x="0" y="125461"/>
                  <a:pt x="125461" y="0"/>
                  <a:pt x="280225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87665" y="4736904"/>
            <a:ext cx="2446270" cy="2138516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B3DFEC"/>
                </a:solidFill>
              </a:rPr>
              <a:t>89878971867</a:t>
            </a:r>
            <a:endParaRPr lang="en-US" sz="2000" dirty="0" smtClean="0">
              <a:solidFill>
                <a:srgbClr val="B3DFEC"/>
              </a:solidFill>
            </a:endParaRPr>
          </a:p>
          <a:p>
            <a:endParaRPr lang="en-US" dirty="0" smtClean="0">
              <a:solidFill>
                <a:srgbClr val="B3DFEC"/>
              </a:solidFill>
            </a:endParaRPr>
          </a:p>
          <a:p>
            <a:r>
              <a:rPr lang="en-US" sz="2000" dirty="0" smtClean="0">
                <a:solidFill>
                  <a:srgbClr val="B3DFEC"/>
                </a:solidFill>
              </a:rPr>
              <a:t>bondarenko_e_a1999@mail.ru</a:t>
            </a:r>
            <a:endParaRPr lang="ru-RU" sz="2000" dirty="0">
              <a:solidFill>
                <a:srgbClr val="B3DFE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934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</TotalTime>
  <Words>587</Words>
  <Application>Microsoft Office PowerPoint</Application>
  <PresentationFormat>Широкоэкранный</PresentationFormat>
  <Paragraphs>70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Бондаренко Екатерина Андреевна</vt:lpstr>
      <vt:lpstr>Презентация PowerPoint</vt:lpstr>
      <vt:lpstr>Личная карта участника</vt:lpstr>
      <vt:lpstr>Важные качества для педагога</vt:lpstr>
      <vt:lpstr>Презентация PowerPoint</vt:lpstr>
      <vt:lpstr>Достижения за 2022-2023 уч.год</vt:lpstr>
      <vt:lpstr>Достижения детей под моим руководством</vt:lpstr>
      <vt:lpstr>Методические разработки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Бондаренко Екатерина Андреевна</dc:title>
  <dc:creator>Учитель</dc:creator>
  <cp:lastModifiedBy>Zverdvd.org</cp:lastModifiedBy>
  <cp:revision>38</cp:revision>
  <dcterms:created xsi:type="dcterms:W3CDTF">2023-05-02T12:10:33Z</dcterms:created>
  <dcterms:modified xsi:type="dcterms:W3CDTF">2023-05-09T18:42:09Z</dcterms:modified>
</cp:coreProperties>
</file>