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74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592"/>
    <a:srgbClr val="003374"/>
    <a:srgbClr val="FFFFFF"/>
    <a:srgbClr val="173A8D"/>
    <a:srgbClr val="D6DEEA"/>
    <a:srgbClr val="9F9289"/>
    <a:srgbClr val="E2DEDB"/>
    <a:srgbClr val="F1F1F1"/>
    <a:srgbClr val="3A5896"/>
    <a:srgbClr val="1D3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4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699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084"/>
            <a:ext cx="7886699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7" r="8868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klops.ru/instructions/2020-04-02/211109-rospotrebnadzor-dal-sovety-po-vyboru-produktov-v-usloviyah-koronavirusa" TargetMode="External"/><Relationship Id="rId7" Type="http://schemas.openxmlformats.org/officeDocument/2006/relationships/hyperlink" Target="https://klops.ru/news/2018-10-04/182084-gorodskaya-yarmarka-na-portovoy-prodolzhaet-svoyu-rabotu-i-otmechaet-svoy-pervyy-den-rozhdeniya-v-etu-subbot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s://klops.ru/news/2019-09-26/200667-kak-izbezhat-dopolnitelnyh-trat-i-nenuzhnyh-pokupok-test" TargetMode="External"/><Relationship Id="rId4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klops.ru/news/2014-07-17/93347-na-tsentralnom-rynke-tolpa-pokupateley-edva-ne-nabrosilas-na-ohrannikov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nolga112562.blogspot.com/2017/02/blog-post_70.html" TargetMode="Externa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0dVia3xeVkM?feature=oembed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93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503634" y="4320519"/>
            <a:ext cx="4640366" cy="7883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Shopping</a:t>
            </a: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C5FB7A-9CCC-483D-872E-6B6081641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0074" y="157426"/>
            <a:ext cx="7886699" cy="1047221"/>
          </a:xfrm>
        </p:spPr>
        <p:txBody>
          <a:bodyPr/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               Much</a:t>
            </a:r>
            <a:endParaRPr lang="ru-RU" b="1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4D4713D7-BB10-45FE-AD19-6D160478EC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4790098"/>
              </p:ext>
            </p:extLst>
          </p:nvPr>
        </p:nvGraphicFramePr>
        <p:xfrm>
          <a:off x="2743201" y="970334"/>
          <a:ext cx="2509284" cy="6400800"/>
        </p:xfrm>
        <a:graphic>
          <a:graphicData uri="http://schemas.openxmlformats.org/drawingml/2006/table">
            <a:tbl>
              <a:tblPr/>
              <a:tblGrid>
                <a:gridCol w="2509284">
                  <a:extLst>
                    <a:ext uri="{9D8B030D-6E8A-4147-A177-3AD203B41FA5}">
                      <a16:colId xmlns:a16="http://schemas.microsoft.com/office/drawing/2014/main" val="2795464885"/>
                    </a:ext>
                  </a:extLst>
                </a:gridCol>
              </a:tblGrid>
              <a:tr h="5454502">
                <a:tc>
                  <a:txBody>
                    <a:bodyPr/>
                    <a:lstStyle/>
                    <a:p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sweet</a:t>
                      </a:r>
                    </a:p>
                    <a:p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carrot</a:t>
                      </a:r>
                    </a:p>
                    <a:p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cake </a:t>
                      </a:r>
                    </a:p>
                    <a:p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potato</a:t>
                      </a:r>
                    </a:p>
                    <a:p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tomato</a:t>
                      </a:r>
                    </a:p>
                    <a:p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apple</a:t>
                      </a:r>
                    </a:p>
                    <a:p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egg</a:t>
                      </a:r>
                    </a:p>
                    <a:p>
                      <a:r>
                        <a:rPr lang="en-US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sandwich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banana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lemon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nut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3140572"/>
                  </a:ext>
                </a:extLst>
              </a:tr>
            </a:tbl>
          </a:graphicData>
        </a:graphic>
      </p:graphicFrame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31B7B782-B145-44FE-8FE7-BD0E3E4D74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587508"/>
              </p:ext>
            </p:extLst>
          </p:nvPr>
        </p:nvGraphicFramePr>
        <p:xfrm>
          <a:off x="6019358" y="970334"/>
          <a:ext cx="2254103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4103">
                  <a:extLst>
                    <a:ext uri="{9D8B030D-6E8A-4147-A177-3AD203B41FA5}">
                      <a16:colId xmlns:a16="http://schemas.microsoft.com/office/drawing/2014/main" val="3152455779"/>
                    </a:ext>
                  </a:extLst>
                </a:gridCol>
              </a:tblGrid>
              <a:tr h="4497572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cheese</a:t>
                      </a:r>
                    </a:p>
                    <a:p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coffee </a:t>
                      </a:r>
                    </a:p>
                    <a:p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corn</a:t>
                      </a:r>
                    </a:p>
                    <a:p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tea</a:t>
                      </a:r>
                    </a:p>
                    <a:p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butter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juice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porridge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bread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meat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4301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7131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701424-701D-4C24-8286-B0F767A96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3172" y="605618"/>
            <a:ext cx="7643480" cy="1047221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 продукты по магазинам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 and guess the riddles about food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F14877E-2317-4FA1-9D31-6DD0D7E8FD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656521" y="4503233"/>
            <a:ext cx="2675907" cy="2022391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B5ED589-3FA0-4763-8733-78F00311A6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11572" y="2254102"/>
            <a:ext cx="3890596" cy="294042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5F44EB2-FB84-4CBD-9AAC-0388C5003D8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5656521" y="2161409"/>
            <a:ext cx="2675907" cy="18832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D7146D-D28D-438B-8A91-C813C35817DA}"/>
              </a:ext>
            </a:extLst>
          </p:cNvPr>
          <p:cNvSpPr txBox="1"/>
          <p:nvPr/>
        </p:nvSpPr>
        <p:spPr>
          <a:xfrm>
            <a:off x="323115" y="5554545"/>
            <a:ext cx="51951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I want to buy …, I go to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747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F301F0-7B0C-41F0-B878-A302E3A2C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7376" y="-95693"/>
            <a:ext cx="4299665" cy="946298"/>
          </a:xfrm>
        </p:spPr>
        <p:txBody>
          <a:bodyPr>
            <a:normAutofit/>
          </a:bodyPr>
          <a:lstStyle/>
          <a:p>
            <a:pPr algn="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Сценка. Диалог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7088CEA-FD32-4F43-95C5-9F41606EB74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5067" r="25067"/>
          <a:stretch/>
        </p:blipFill>
        <p:spPr>
          <a:xfrm>
            <a:off x="544645" y="989012"/>
            <a:ext cx="3871979" cy="2808396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0D44AE29-51CC-4D80-A45B-93A16C2E55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4646" y="3997841"/>
            <a:ext cx="4182730" cy="2466753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Hello!</a:t>
            </a:r>
          </a:p>
          <a:p>
            <a:pPr marL="285750" indent="-285750">
              <a:buFontTx/>
              <a:buChar char="-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day! Would you like to buy something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…..</a:t>
            </a:r>
            <a:endParaRPr lang="ru-RU" sz="20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48C4956-2DC8-4350-86DD-71467F1357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998121" y="3997842"/>
            <a:ext cx="3922596" cy="27810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4A0940D-AB06-4331-9FDC-2208258E1E42}"/>
              </a:ext>
            </a:extLst>
          </p:cNvPr>
          <p:cNvSpPr txBox="1"/>
          <p:nvPr/>
        </p:nvSpPr>
        <p:spPr>
          <a:xfrm>
            <a:off x="4572000" y="989012"/>
            <a:ext cx="445504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Can I help you? — </a:t>
            </a:r>
            <a:r>
              <a:rPr lang="ru-RU" sz="20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могу вам помочь?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What would you like? — </a:t>
            </a:r>
            <a:r>
              <a:rPr lang="ru-RU" sz="20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бы вы хотели?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What can I do for you? — </a:t>
            </a:r>
            <a:r>
              <a:rPr lang="ru-RU" sz="20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Чем я могу вам помочь?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Are you looking for something special? — </a:t>
            </a:r>
            <a:r>
              <a:rPr lang="ru-RU" sz="20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 ищете что-то конкретное?</a:t>
            </a:r>
          </a:p>
        </p:txBody>
      </p:sp>
    </p:spTree>
    <p:extLst>
      <p:ext uri="{BB962C8B-B14F-4D97-AF65-F5344CB8AC3E}">
        <p14:creationId xmlns:p14="http://schemas.microsoft.com/office/powerpoint/2010/main" val="1167631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3D0826-ADE8-4053-8669-051CBD851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9" y="303205"/>
            <a:ext cx="7886699" cy="1047221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работа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30EAC6-AC25-4D47-A986-E27B3E5C5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563" y="2392326"/>
            <a:ext cx="7836195" cy="4890424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по теме «Покупки»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the shopping list of food on your birthday party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92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52A167-B73F-4522-BB20-654BE7446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8873" y="157426"/>
            <a:ext cx="7886699" cy="1047221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50F511A-703D-4811-ADA2-D5F56A5B89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2287" y="1642108"/>
            <a:ext cx="3817088" cy="357378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178BBB6-47B5-47EF-A7C6-3FEFB9ED9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365" y="1642108"/>
            <a:ext cx="3817088" cy="357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493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41DC14-899A-4DCB-A413-8FC01F2EDB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6647" y="542262"/>
            <a:ext cx="7772400" cy="756130"/>
          </a:xfrm>
        </p:spPr>
        <p:txBody>
          <a:bodyPr>
            <a:normAutofit/>
          </a:bodyPr>
          <a:lstStyle/>
          <a:p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Тема: Покупки.  Продукты</a:t>
            </a:r>
            <a:endParaRPr lang="ru-RU" sz="66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FDA54A8-5A9C-4F25-9C0A-3E34B32EB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9084" y="2381693"/>
            <a:ext cx="7543800" cy="4859079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Цель: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 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активизировать знания учащихся по теме «Покупки» и обучать познавательной деятельности с использованием иностранного языка</a:t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Задачи: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Обучающие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:</a:t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развивать навыки диалогической и монологической речи;</a:t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активизировать вопросно-ответное взаимодействие в группе;</a:t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закреплять в письменной и устной речи лексику по теме «Покупки»;</a:t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совершенствовать грамматические навыки: </a:t>
            </a:r>
            <a:r>
              <a:rPr kumimoji="0" lang="ru-RU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much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/</a:t>
            </a:r>
            <a:r>
              <a:rPr kumimoji="0" lang="ru-RU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many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;</a:t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Воспитательные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: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– воспитывать интерес к стране изучаемого языка, уважение к собеседнику, умение работать сообща (в паре, в группе);</a:t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Развивающие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: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– развивать память, способность к речемыслительным операциям;</a:t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Оснащение урока:</a:t>
            </a:r>
            <a: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 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раздаточный материал: карточки с заданиями, видео с </a:t>
            </a:r>
            <a:r>
              <a:rPr kumimoji="0" lang="ru-RU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физминуткой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 , тематические картинки.</a:t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Тип урока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: 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повторительно-закрепляющий</a:t>
            </a:r>
            <a:b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1949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F3E214-A856-4E6D-91C9-ABDD9FC5D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5069" y="398898"/>
            <a:ext cx="7886699" cy="1047221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момент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447C02-5FC0-44EE-88EB-AC504EA07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38372"/>
            <a:ext cx="8217638" cy="4906963"/>
          </a:xfrm>
        </p:spPr>
        <p:txBody>
          <a:bodyPr>
            <a:normAutofit fontScale="92500" lnSpcReduction="10000"/>
          </a:bodyPr>
          <a:lstStyle/>
          <a:p>
            <a:endParaRPr lang="en-US" sz="2400" dirty="0"/>
          </a:p>
          <a:p>
            <a:endParaRPr lang="en-US" sz="2400" dirty="0"/>
          </a:p>
          <a:p>
            <a:pPr algn="ctr"/>
            <a:r>
              <a:rPr lang="en-US" sz="4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en-US" sz="4400" b="1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Only I can change my life. No one can do it for me ”</a:t>
            </a:r>
          </a:p>
          <a:p>
            <a:pPr marL="0" indent="0" algn="ctr">
              <a:buNone/>
            </a:pPr>
            <a:r>
              <a:rPr lang="en-US" sz="4400" b="1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sz="4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US" sz="4400" b="1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arol Burnett) </a:t>
            </a:r>
          </a:p>
          <a:p>
            <a:pPr marL="0" indent="0" algn="ctr">
              <a:buNone/>
            </a:pPr>
            <a:r>
              <a:rPr lang="ru-RU" sz="4400" b="1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Только я могу изменить свою жизнь. Никто не сможет сделать это за меня.</a:t>
            </a:r>
          </a:p>
          <a:p>
            <a:r>
              <a:rPr lang="ru-RU" sz="4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Рапорт дежурного.</a:t>
            </a:r>
          </a:p>
        </p:txBody>
      </p:sp>
    </p:spTree>
    <p:extLst>
      <p:ext uri="{BB962C8B-B14F-4D97-AF65-F5344CB8AC3E}">
        <p14:creationId xmlns:p14="http://schemas.microsoft.com/office/powerpoint/2010/main" val="3661039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F99E32-CD90-4017-9AEE-540FCFA41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8651" y="85062"/>
            <a:ext cx="6262577" cy="1573618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Фонетическая зарядка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Write the words of this transcriptions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71A697-3C54-4C87-BD01-FBE2F4FB94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6158" y="1456659"/>
            <a:ext cx="3370383" cy="531627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b="0" i="0" dirty="0">
              <a:solidFill>
                <a:srgbClr val="121117"/>
              </a:solidFill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sz="5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51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pəˈteɪtoʊ</a:t>
            </a:r>
            <a:r>
              <a:rPr lang="en-US" sz="5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51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5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51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kærət</a:t>
            </a:r>
            <a:r>
              <a:rPr lang="en-US" sz="5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51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5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51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kɔːrn</a:t>
            </a:r>
            <a:r>
              <a:rPr lang="en-US" sz="5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 </a:t>
            </a:r>
            <a:endParaRPr lang="ru-RU" sz="51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5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51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kjuːkʌmbər</a:t>
            </a:r>
            <a:r>
              <a:rPr lang="en-US" sz="5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 </a:t>
            </a:r>
            <a:endParaRPr lang="ru-RU" sz="51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5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51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təˈmeɪtoʊ</a:t>
            </a:r>
            <a:r>
              <a:rPr lang="en-US" sz="5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51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5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[</a:t>
            </a:r>
            <a:r>
              <a:rPr lang="en-US" sz="51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kæbɪdʒ</a:t>
            </a:r>
            <a:r>
              <a:rPr lang="en-US" sz="5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 </a:t>
            </a:r>
            <a:endParaRPr lang="ru-RU" sz="51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5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[‘</a:t>
            </a:r>
            <a:r>
              <a:rPr lang="en-US" sz="51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æpl</a:t>
            </a:r>
            <a:r>
              <a:rPr lang="en-US" sz="5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51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5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[‘</a:t>
            </a:r>
            <a:r>
              <a:rPr lang="en-US" sz="51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lemən</a:t>
            </a:r>
            <a:r>
              <a:rPr lang="en-US" sz="51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51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FAD7CF4-4AE8-4EB4-8817-B936398ECB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0" y="1828800"/>
            <a:ext cx="3030279" cy="4412512"/>
          </a:xfrm>
        </p:spPr>
        <p:txBody>
          <a:bodyPr>
            <a:normAutofit fontScale="92500" lnSpcReduction="10000"/>
          </a:bodyPr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[‘</a:t>
            </a:r>
            <a:r>
              <a:rPr lang="en-US" sz="44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ɔrɪnʤ</a:t>
            </a:r>
            <a:r>
              <a:rPr lang="en-US" sz="4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t]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44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bə'nænə</a:t>
            </a:r>
            <a:r>
              <a:rPr lang="en-US" sz="4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44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[`milk]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[ˈ</a:t>
            </a:r>
            <a:r>
              <a:rPr lang="en-US" sz="44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bʌtər</a:t>
            </a:r>
            <a:r>
              <a:rPr lang="en-US" sz="4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44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tʃiːz</a:t>
            </a:r>
            <a:r>
              <a:rPr lang="en-US" sz="4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929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FAC23C-0E08-491A-B601-9605ED0FF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3060" y="-100923"/>
            <a:ext cx="7886699" cy="1047221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зарядка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3CA7FE-DC1B-4DD6-8D3F-C78EE4E35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995" y="765545"/>
            <a:ext cx="8623005" cy="590106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Lets answer the questions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None/>
            </a:pP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What different shops do you know in </a:t>
            </a:r>
            <a:r>
              <a:rPr lang="en-US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Khasavuyrt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 algn="ctr">
              <a:buNone/>
            </a:pP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Who do you go to the shop with?</a:t>
            </a:r>
          </a:p>
          <a:p>
            <a:pPr marL="0" indent="0" algn="ctr">
              <a:buNone/>
            </a:pP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Do you like shopping?</a:t>
            </a:r>
          </a:p>
          <a:p>
            <a:pPr marL="0" indent="0" algn="ctr">
              <a:buNone/>
            </a:pP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What do you usually buy in supermarket?</a:t>
            </a:r>
          </a:p>
          <a:p>
            <a:pPr marL="0" indent="0" algn="ctr">
              <a:buNone/>
            </a:pP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What kinds of shops do you know? Let's remember and make a Word Web.</a:t>
            </a:r>
          </a:p>
          <a:p>
            <a:pPr marL="0" indent="0" algn="ctr">
              <a:buNone/>
            </a:pP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073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>
            <a:extLst>
              <a:ext uri="{FF2B5EF4-FFF2-40B4-BE49-F238E27FC236}">
                <a16:creationId xmlns:a16="http://schemas.microsoft.com/office/drawing/2014/main" id="{5DF5CD29-44A8-4987-BF40-F4F589D9C4F2}"/>
              </a:ext>
            </a:extLst>
          </p:cNvPr>
          <p:cNvSpPr/>
          <p:nvPr/>
        </p:nvSpPr>
        <p:spPr>
          <a:xfrm>
            <a:off x="3184450" y="3090844"/>
            <a:ext cx="2775098" cy="126527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ln w="0"/>
                <a:solidFill>
                  <a:schemeClr val="bg2">
                    <a:lumMod val="1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SHOPS</a:t>
            </a:r>
            <a:endParaRPr lang="ru-RU" sz="4000" b="1" dirty="0">
              <a:ln w="0"/>
              <a:solidFill>
                <a:schemeClr val="bg2">
                  <a:lumMod val="1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206100B6-7C02-456C-9C1B-DB8B4DEB4C48}"/>
              </a:ext>
            </a:extLst>
          </p:cNvPr>
          <p:cNvCxnSpPr>
            <a:cxnSpLocks/>
          </p:cNvCxnSpPr>
          <p:nvPr/>
        </p:nvCxnSpPr>
        <p:spPr>
          <a:xfrm flipV="1">
            <a:off x="5959548" y="2977116"/>
            <a:ext cx="515679" cy="255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06E7A495-C594-4722-86B2-E39D90CFDC1A}"/>
              </a:ext>
            </a:extLst>
          </p:cNvPr>
          <p:cNvCxnSpPr/>
          <p:nvPr/>
        </p:nvCxnSpPr>
        <p:spPr>
          <a:xfrm>
            <a:off x="5826642" y="4253023"/>
            <a:ext cx="648585" cy="435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EF88D018-7E3D-4E1E-977D-DD2D1C59CE31}"/>
              </a:ext>
            </a:extLst>
          </p:cNvPr>
          <p:cNvCxnSpPr/>
          <p:nvPr/>
        </p:nvCxnSpPr>
        <p:spPr>
          <a:xfrm>
            <a:off x="4571999" y="4561367"/>
            <a:ext cx="0" cy="627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C748D0E7-12D3-4596-BE21-86CC26F0B006}"/>
              </a:ext>
            </a:extLst>
          </p:cNvPr>
          <p:cNvCxnSpPr>
            <a:cxnSpLocks/>
          </p:cNvCxnSpPr>
          <p:nvPr/>
        </p:nvCxnSpPr>
        <p:spPr>
          <a:xfrm flipV="1">
            <a:off x="4571999" y="2413591"/>
            <a:ext cx="265815" cy="478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91F37464-B649-4D33-8B15-FF4574D20A35}"/>
              </a:ext>
            </a:extLst>
          </p:cNvPr>
          <p:cNvCxnSpPr>
            <a:cxnSpLocks/>
          </p:cNvCxnSpPr>
          <p:nvPr/>
        </p:nvCxnSpPr>
        <p:spPr>
          <a:xfrm flipH="1" flipV="1">
            <a:off x="2938573" y="2602041"/>
            <a:ext cx="570171" cy="4888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A6448E14-136C-44F7-8C23-259CB632732C}"/>
              </a:ext>
            </a:extLst>
          </p:cNvPr>
          <p:cNvCxnSpPr/>
          <p:nvPr/>
        </p:nvCxnSpPr>
        <p:spPr>
          <a:xfrm flipH="1">
            <a:off x="2169042" y="3699323"/>
            <a:ext cx="723014" cy="241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CE8E6DF9-8D91-4B5C-9D9F-28F695ABE505}"/>
              </a:ext>
            </a:extLst>
          </p:cNvPr>
          <p:cNvCxnSpPr/>
          <p:nvPr/>
        </p:nvCxnSpPr>
        <p:spPr>
          <a:xfrm flipH="1">
            <a:off x="2676746" y="4561367"/>
            <a:ext cx="523654" cy="3934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Овал 26">
            <a:extLst>
              <a:ext uri="{FF2B5EF4-FFF2-40B4-BE49-F238E27FC236}">
                <a16:creationId xmlns:a16="http://schemas.microsoft.com/office/drawing/2014/main" id="{64F77BB2-9BC0-446E-AFC8-F196BE88F254}"/>
              </a:ext>
            </a:extLst>
          </p:cNvPr>
          <p:cNvSpPr/>
          <p:nvPr/>
        </p:nvSpPr>
        <p:spPr>
          <a:xfrm>
            <a:off x="6835408" y="2510815"/>
            <a:ext cx="1679941" cy="71616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Butcher`s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A751C0E7-B86B-4063-8DB0-322FBD21061F}"/>
              </a:ext>
            </a:extLst>
          </p:cNvPr>
          <p:cNvSpPr/>
          <p:nvPr/>
        </p:nvSpPr>
        <p:spPr>
          <a:xfrm>
            <a:off x="6751674" y="4758068"/>
            <a:ext cx="2243470" cy="79480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supermarket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id="{F7292FDB-7F2A-4E0D-891D-FC8A3A165C0C}"/>
              </a:ext>
            </a:extLst>
          </p:cNvPr>
          <p:cNvSpPr/>
          <p:nvPr/>
        </p:nvSpPr>
        <p:spPr>
          <a:xfrm>
            <a:off x="4311508" y="1228309"/>
            <a:ext cx="2163719" cy="6332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fishmonger`s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id="{9FF2E2D9-B030-4D87-9BD1-183BB7DBECFC}"/>
              </a:ext>
            </a:extLst>
          </p:cNvPr>
          <p:cNvSpPr/>
          <p:nvPr/>
        </p:nvSpPr>
        <p:spPr>
          <a:xfrm>
            <a:off x="3742665" y="5393937"/>
            <a:ext cx="1658667" cy="62732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baker`s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Овал 30">
            <a:extLst>
              <a:ext uri="{FF2B5EF4-FFF2-40B4-BE49-F238E27FC236}">
                <a16:creationId xmlns:a16="http://schemas.microsoft.com/office/drawing/2014/main" id="{2693957A-E76B-4E8E-8218-123F99FA8899}"/>
              </a:ext>
            </a:extLst>
          </p:cNvPr>
          <p:cNvSpPr/>
          <p:nvPr/>
        </p:nvSpPr>
        <p:spPr>
          <a:xfrm>
            <a:off x="954287" y="4875027"/>
            <a:ext cx="1658664" cy="63586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dairy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Овал 31">
            <a:extLst>
              <a:ext uri="{FF2B5EF4-FFF2-40B4-BE49-F238E27FC236}">
                <a16:creationId xmlns:a16="http://schemas.microsoft.com/office/drawing/2014/main" id="{29942FF5-3F66-47B8-B0EC-63A29D639AE3}"/>
              </a:ext>
            </a:extLst>
          </p:cNvPr>
          <p:cNvSpPr/>
          <p:nvPr/>
        </p:nvSpPr>
        <p:spPr>
          <a:xfrm>
            <a:off x="552893" y="3348700"/>
            <a:ext cx="1456657" cy="71616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grocer`s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Овал 32">
            <a:extLst>
              <a:ext uri="{FF2B5EF4-FFF2-40B4-BE49-F238E27FC236}">
                <a16:creationId xmlns:a16="http://schemas.microsoft.com/office/drawing/2014/main" id="{5722127C-EC56-4063-AFF6-522E91BB042F}"/>
              </a:ext>
            </a:extLst>
          </p:cNvPr>
          <p:cNvSpPr/>
          <p:nvPr/>
        </p:nvSpPr>
        <p:spPr>
          <a:xfrm>
            <a:off x="1148317" y="1362545"/>
            <a:ext cx="2195608" cy="71616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greengrocer`s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Заголовок 33">
            <a:extLst>
              <a:ext uri="{FF2B5EF4-FFF2-40B4-BE49-F238E27FC236}">
                <a16:creationId xmlns:a16="http://schemas.microsoft.com/office/drawing/2014/main" id="{D1962DD3-251B-4F6E-B2CC-A9A18CC9B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Kinds of shops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36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493EDF-5D3D-451E-90A7-AB2058331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078" y="-249688"/>
            <a:ext cx="8366494" cy="1047221"/>
          </a:xfrm>
        </p:spPr>
        <p:txBody>
          <a:bodyPr>
            <a:noAutofit/>
          </a:bodyPr>
          <a:lstStyle/>
          <a:p>
            <a:pPr algn="r"/>
            <a:br>
              <a:rPr lang="ru-RU" sz="4400" dirty="0"/>
            </a:br>
            <a:br>
              <a:rPr lang="ru-RU" sz="4400" dirty="0"/>
            </a:br>
            <a:r>
              <a:rPr lang="ru-RU" sz="4400" dirty="0"/>
              <a:t>     </a:t>
            </a:r>
            <a:r>
              <a:rPr lang="ru-RU" sz="4400" b="1" dirty="0"/>
              <a:t>Аудирование. </a:t>
            </a:r>
            <a:r>
              <a:rPr lang="en-US" sz="4400" b="1" dirty="0"/>
              <a:t>Write down the words about food</a:t>
            </a:r>
            <a:endParaRPr lang="ru-RU" sz="44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9700C1-EB44-4F52-B62E-7130D1F10E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47777"/>
            <a:ext cx="8366494" cy="4837813"/>
          </a:xfrm>
        </p:spPr>
        <p:txBody>
          <a:bodyPr>
            <a:normAutofit lnSpcReduction="10000"/>
          </a:bodyPr>
          <a:lstStyle/>
          <a:p>
            <a:r>
              <a:rPr lang="en-US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 the past people had to go shopping every day. They went to the butcher's to buy</a:t>
            </a:r>
            <a:r>
              <a:rPr lang="en-US" sz="3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meat</a:t>
            </a:r>
            <a:r>
              <a:rPr lang="en-US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For </a:t>
            </a:r>
            <a:r>
              <a:rPr lang="en-US" sz="3200" b="1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tea, sugar, flour, a box of sweets, a carton of chocolate </a:t>
            </a:r>
            <a:r>
              <a:rPr lang="en-US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went to the grocer's. They bought </a:t>
            </a:r>
            <a:r>
              <a:rPr lang="en-US" sz="3200" b="1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butter,</a:t>
            </a:r>
            <a:r>
              <a:rPr lang="ru-RU" sz="3200" b="1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milk,</a:t>
            </a:r>
            <a:r>
              <a:rPr lang="ru-RU" sz="3200" b="1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eggs and cheese </a:t>
            </a:r>
            <a:r>
              <a:rPr lang="en-US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at the dairy. For a </a:t>
            </a:r>
            <a:r>
              <a:rPr lang="en-US" sz="3200" b="1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loaf of bread, biscuits, cakes or pies </a:t>
            </a:r>
            <a:r>
              <a:rPr lang="en-US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they went to the baker's. They</a:t>
            </a:r>
            <a:r>
              <a:rPr lang="en-US" sz="3200" b="1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bought fruit, vegetables and nuts </a:t>
            </a:r>
            <a:r>
              <a:rPr lang="en-US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at the greengrocer's Customers pointed at all the packets, bottles, cans, cartons, jars and tins and a sales person sold them what they wanted.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6177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7AEC10-47E7-4293-B376-4861A1F3D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9022" y="157426"/>
            <a:ext cx="7886699" cy="1047221"/>
          </a:xfrm>
        </p:spPr>
        <p:txBody>
          <a:bodyPr/>
          <a:lstStyle/>
          <a:p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r>
              <a:rPr lang="ru-RU" dirty="0"/>
              <a:t> </a:t>
            </a:r>
          </a:p>
        </p:txBody>
      </p:sp>
      <p:pic>
        <p:nvPicPr>
          <p:cNvPr id="6" name="Мультимедиа в Интернете 5" title="Китайская песенка про кукушку">
            <a:hlinkClick r:id="" action="ppaction://media"/>
            <a:extLst>
              <a:ext uri="{FF2B5EF4-FFF2-40B4-BE49-F238E27FC236}">
                <a16:creationId xmlns:a16="http://schemas.microsoft.com/office/drawing/2014/main" id="{52C12E7F-F7CE-4224-8F1A-0733E0561CA4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22375" y="1860698"/>
            <a:ext cx="7475538" cy="4579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19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A84166-575E-4231-8A95-F8BB03A3C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0493" y="903262"/>
            <a:ext cx="7643480" cy="1047221"/>
          </a:xfrm>
        </p:spPr>
        <p:txBody>
          <a:bodyPr>
            <a:normAutofit fontScale="90000"/>
          </a:bodyPr>
          <a:lstStyle/>
          <a:p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               Much</a:t>
            </a:r>
            <a:b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Fill in the table using these words: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23C876-770E-483F-9F1F-DDF1FAFD3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8558" y="1722473"/>
            <a:ext cx="7517219" cy="4678831"/>
          </a:xfrm>
        </p:spPr>
        <p:txBody>
          <a:bodyPr/>
          <a:lstStyle/>
          <a:p>
            <a:r>
              <a:rPr lang="en-US" sz="4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cheese, coffee, sweet, meat, carrot, cake, corn, tea, potato, butter, tomato, apple, bread, banana, lemon, milk, juice, nut, egg, sandwich, porridge.</a:t>
            </a:r>
            <a:endParaRPr lang="ru-RU" sz="4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8257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1016</TotalTime>
  <Words>635</Words>
  <Application>Microsoft Office PowerPoint</Application>
  <PresentationFormat>Экран (4:3)</PresentationFormat>
  <Paragraphs>86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noto sans</vt:lpstr>
      <vt:lpstr>Times New Roman</vt:lpstr>
      <vt:lpstr>Office Theme</vt:lpstr>
      <vt:lpstr>Презентация PowerPoint</vt:lpstr>
      <vt:lpstr> Тема: Покупки.  Продукты</vt:lpstr>
      <vt:lpstr>Организационный момент</vt:lpstr>
      <vt:lpstr>Фонетическая зарядка. Write the words of this transcriptions</vt:lpstr>
      <vt:lpstr>Речевая зарядка</vt:lpstr>
      <vt:lpstr>Kinds of shops</vt:lpstr>
      <vt:lpstr>       Аудирование. Write down the words about food</vt:lpstr>
      <vt:lpstr>Физминутка </vt:lpstr>
      <vt:lpstr>Many                Much Fill in the table using these words:  </vt:lpstr>
      <vt:lpstr>Many                Much</vt:lpstr>
      <vt:lpstr>Распределите продукты по магазинам Read and guess the riddles about food </vt:lpstr>
      <vt:lpstr>Сценка. Диалог. </vt:lpstr>
      <vt:lpstr>Домашняя работа</vt:lpstr>
      <vt:lpstr>Рефлексия 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Human</cp:lastModifiedBy>
  <cp:revision>102</cp:revision>
  <dcterms:created xsi:type="dcterms:W3CDTF">2016-11-18T14:12:19Z</dcterms:created>
  <dcterms:modified xsi:type="dcterms:W3CDTF">2023-12-18T11:12:54Z</dcterms:modified>
</cp:coreProperties>
</file>