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2" r:id="rId3"/>
    <p:sldId id="261" r:id="rId4"/>
    <p:sldId id="260" r:id="rId5"/>
    <p:sldId id="264" r:id="rId6"/>
    <p:sldId id="257" r:id="rId7"/>
    <p:sldId id="258" r:id="rId8"/>
    <p:sldId id="271" r:id="rId9"/>
    <p:sldId id="268" r:id="rId10"/>
    <p:sldId id="277" r:id="rId11"/>
    <p:sldId id="275" r:id="rId12"/>
    <p:sldId id="272" r:id="rId13"/>
    <p:sldId id="278" r:id="rId14"/>
    <p:sldId id="279" r:id="rId15"/>
    <p:sldId id="273" r:id="rId16"/>
    <p:sldId id="280" r:id="rId17"/>
    <p:sldId id="276" r:id="rId18"/>
    <p:sldId id="269" r:id="rId19"/>
    <p:sldId id="281" r:id="rId20"/>
    <p:sldId id="265" r:id="rId21"/>
    <p:sldId id="266" r:id="rId22"/>
    <p:sldId id="267" r:id="rId23"/>
    <p:sldId id="270" r:id="rId24"/>
    <p:sldId id="282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  <a:srgbClr val="009E47"/>
    <a:srgbClr val="003A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020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576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03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2150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99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41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867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951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4491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0279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773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F7E83-ADFC-4DD6-9202-075E849CBAA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3A726-1292-445D-97C1-A1484F7F3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9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498178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Муниципальное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автоном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ное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общеобразовательное </a:t>
            </a: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учреждение</a:t>
            </a:r>
            <a:b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гимназия имени Г. К. Жукова</a:t>
            </a: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г. 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Белореченск, Краснодарского края</a:t>
            </a:r>
            <a:r>
              <a:rPr lang="ru-RU" sz="1800" dirty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Единый </a:t>
            </a:r>
            <a:r>
              <a:rPr lang="ru-RU" sz="3600" b="1" dirty="0" err="1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Всекубанский</a:t>
            </a: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классный час</a:t>
            </a:r>
            <a:r>
              <a:rPr lang="ru-RU" sz="40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40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/>
                <a:cs typeface="Times New Roman"/>
              </a:rPr>
            </a:br>
            <a:endParaRPr lang="ru-RU" sz="4000" b="1" dirty="0" smtClean="0">
              <a:ln w="11430"/>
              <a:solidFill>
                <a:srgbClr val="009E4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3600" b="1" dirty="0" smtClean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Краю – </a:t>
            </a:r>
            <a:r>
              <a:rPr lang="ru-RU" sz="3600" b="1" dirty="0" smtClean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85</a:t>
            </a: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3600" b="1" dirty="0" smtClean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помним</a:t>
            </a:r>
            <a:r>
              <a:rPr lang="ru-RU" sz="3600" b="1" i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</a:t>
            </a: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b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3600" b="1" dirty="0" smtClean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             гордимся</a:t>
            </a: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 </a:t>
            </a:r>
            <a:b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3600" b="1" dirty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</a:t>
            </a:r>
            <a:r>
              <a:rPr lang="ru-RU" sz="3600" b="1" dirty="0" smtClean="0">
                <a:ln w="11430"/>
                <a:solidFill>
                  <a:srgbClr val="009E4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              наследуем!», 3-4 класс</a:t>
            </a:r>
          </a:p>
          <a:p>
            <a:pPr marL="0" lvl="0" indent="0" algn="r" fontAlgn="base">
              <a:spcAft>
                <a:spcPct val="0"/>
              </a:spcAft>
              <a:buNone/>
            </a:pPr>
            <a:endParaRPr lang="ru-RU" sz="2400" b="1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 fontAlgn="base">
              <a:spcAft>
                <a:spcPct val="0"/>
              </a:spcAft>
              <a:buNone/>
            </a:pPr>
            <a:endParaRPr lang="ru-RU" sz="24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 fontAlgn="base">
              <a:spcAft>
                <a:spcPct val="0"/>
              </a:spcAft>
              <a:buNone/>
            </a:pP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Свердлова Елена </a:t>
            </a: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лександровна,</a:t>
            </a:r>
            <a:endParaRPr lang="ru-RU" sz="24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 fontAlgn="base">
              <a:spcAft>
                <a:spcPct val="0"/>
              </a:spcAft>
              <a:buNone/>
            </a:pP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начальных классов</a:t>
            </a:r>
            <a:endParaRPr lang="ru-RU" sz="24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966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Работа в группах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579296" cy="4785395"/>
          </a:xfrm>
        </p:spPr>
        <p:txBody>
          <a:bodyPr>
            <a:normAutofit fontScale="92500"/>
          </a:bodyPr>
          <a:lstStyle/>
          <a:p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Кто эти люди?</a:t>
            </a:r>
          </a:p>
          <a:p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Почему мы помним этих людей?</a:t>
            </a:r>
          </a:p>
          <a:p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Почему гордимся этими людьми?</a:t>
            </a:r>
          </a:p>
          <a:p>
            <a:r>
              <a:rPr lang="ru-RU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наследуем их опыт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Поразмышляйте и дайте общий ответ.</a:t>
            </a:r>
          </a:p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Дайте общее название изображениям.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743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 wrap="none">
            <a:no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группа</a:t>
            </a:r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группа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 группа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139527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9075" y="1628800"/>
            <a:ext cx="1524207" cy="203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42586"/>
            <a:ext cx="1470719" cy="205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Елена\Downloads\129225574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1088"/>
            <a:ext cx="1369937" cy="20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Елена\Downloads\zakharchenko_74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84968"/>
            <a:ext cx="2376264" cy="158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Елена\Downloads\i8_1455-3_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4" y="4437112"/>
            <a:ext cx="144386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Елена\Downloads\images (5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3680" y="4437112"/>
            <a:ext cx="1339602" cy="195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Елена\Downloads\Брюховецкий,_Фёдор_Фёдорович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61124"/>
            <a:ext cx="1368152" cy="203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749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6534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Знаменитые хлеборобы Кубани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C:\Users\Елена\Downloads\Lukjanenk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08720"/>
            <a:ext cx="339277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ownloads\klepik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817" y="881973"/>
            <a:ext cx="2932280" cy="424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\Downloads\snop-pshenits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220" y="3212976"/>
            <a:ext cx="4618484" cy="346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034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16632"/>
            <a:ext cx="9001000" cy="1728192"/>
          </a:xfrm>
        </p:spPr>
        <p:txBody>
          <a:bodyPr>
            <a:normAutofit fontScale="90000"/>
          </a:bodyPr>
          <a:lstStyle/>
          <a:p>
            <a:r>
              <a:rPr lang="ru-RU" sz="3100" b="1" dirty="0" err="1">
                <a:solidFill>
                  <a:srgbClr val="00B050"/>
                </a:solidFill>
              </a:rPr>
              <a:t>Тимашевский</a:t>
            </a:r>
            <a:r>
              <a:rPr lang="ru-RU" sz="3100" b="1" dirty="0">
                <a:solidFill>
                  <a:srgbClr val="00B050"/>
                </a:solidFill>
              </a:rPr>
              <a:t> музей </a:t>
            </a:r>
            <a:r>
              <a:rPr lang="ru-RU" sz="3100" b="1" dirty="0" smtClean="0">
                <a:solidFill>
                  <a:srgbClr val="00B050"/>
                </a:solidFill>
              </a:rPr>
              <a:t>семьи </a:t>
            </a:r>
            <a:r>
              <a:rPr lang="ru-RU" sz="3100" b="1" dirty="0">
                <a:solidFill>
                  <a:srgbClr val="00B050"/>
                </a:solidFill>
              </a:rPr>
              <a:t>Степановых – это единственный в России мемориальный музей, рассказывающий о жизни простой русской крестьянской </a:t>
            </a:r>
            <a:r>
              <a:rPr lang="ru-RU" b="1" dirty="0" smtClean="0">
                <a:solidFill>
                  <a:srgbClr val="00B050"/>
                </a:solidFill>
              </a:rPr>
              <a:t>семьи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9218" name="Picture 2" descr="C:\Users\Елена\Downloads\i8_1455-3_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637" y="1412776"/>
            <a:ext cx="2447018" cy="329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Елена\Downloads\5743858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22617"/>
            <a:ext cx="2705046" cy="240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Елена\Downloads\normal_00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469"/>
          <a:stretch/>
        </p:blipFill>
        <p:spPr bwMode="auto">
          <a:xfrm>
            <a:off x="4716016" y="3961927"/>
            <a:ext cx="4314056" cy="275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Елена\Downloads\Stepanov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4398117" cy="185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062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«Доблестно </a:t>
            </a:r>
            <a:r>
              <a:rPr lang="ru-RU" b="1" dirty="0">
                <a:solidFill>
                  <a:srgbClr val="00B050"/>
                </a:solidFill>
              </a:rPr>
              <a:t>жившие, Смерть сокрушившие Память о вас Никогда не умрет</a:t>
            </a:r>
            <a:r>
              <a:rPr lang="ru-RU" b="1" dirty="0" smtClean="0">
                <a:solidFill>
                  <a:srgbClr val="00B050"/>
                </a:solidFill>
              </a:rPr>
              <a:t>!»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42" name="Picture 2" descr="C:\Users\Елена\Downloads\51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Елена\Downloads\Pokryshkin_A_I_md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98" t="11408" r="6929" b="-1"/>
          <a:stretch/>
        </p:blipFill>
        <p:spPr bwMode="auto">
          <a:xfrm>
            <a:off x="3887234" y="2492896"/>
            <a:ext cx="5092495" cy="405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43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Знаменитый врач Кубани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C:\Users\Елена\Downloads\image10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236597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980729"/>
            <a:ext cx="4389884" cy="93610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Сергей Владимирович 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Очаповский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Елена\Downloads\f_4833fe2b1e20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5368" y="1093124"/>
            <a:ext cx="4041775" cy="285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Елена\Downloads\466x10000_out__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17032"/>
            <a:ext cx="4392488" cy="297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624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251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Брюховецкого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Елена\Downloads\vera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29325"/>
            <a:ext cx="4096512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Елена\Downloads\dsc_18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749"/>
          <a:stretch/>
        </p:blipFill>
        <p:spPr bwMode="auto">
          <a:xfrm>
            <a:off x="6300192" y="1167156"/>
            <a:ext cx="2634211" cy="20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Елена\Downloads\5eb9581d3f7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29401"/>
            <a:ext cx="2016224" cy="208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Елена\Downloads\20110217akrobatika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165"/>
          <a:stretch/>
        </p:blipFill>
        <p:spPr bwMode="auto">
          <a:xfrm>
            <a:off x="143508" y="1167156"/>
            <a:ext cx="1944216" cy="201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Елена\Downloads\dsc_00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656002"/>
            <a:ext cx="2021210" cy="30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933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16632"/>
            <a:ext cx="9001000" cy="223224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Григорий Пономаренко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стал одним из самых известных русских поэтов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написал более 200 песен о Кубани.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C:\Users\Елена\Downloads\129225574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2198"/>
            <a:ext cx="2736304" cy="409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лена\Downloads\ponomaren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2130" y="2636911"/>
            <a:ext cx="3121825" cy="416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95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  <a:ln>
            <a:noFill/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ЗНАМЕНИТЫЕ ЛЮДИ КУБАНИ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052736"/>
            <a:ext cx="5040560" cy="136815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Руководитель казачьего Кубанского хора                           Виктор Захарченко</a:t>
            </a:r>
            <a:endParaRPr lang="ru-RU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2492896"/>
            <a:ext cx="4104455" cy="10801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Космонавт </a:t>
            </a:r>
          </a:p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Виктор Горбатко 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Елена\Downloads\DSCN049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6043" y="3645024"/>
            <a:ext cx="4008445" cy="300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Елена\Downloads\zakharchenko_74_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388614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618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50405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парах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 так говорят?</a:t>
            </a:r>
          </a:p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Главное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богатство края –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люди!</a:t>
            </a: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 место красит человека,  </a:t>
            </a:r>
          </a:p>
          <a:p>
            <a:pPr marL="0" indent="0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а человек –место»</a:t>
            </a:r>
          </a:p>
          <a:p>
            <a:pPr marL="0" indent="0">
              <a:buNone/>
            </a:pP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94"/>
          <a:stretch/>
        </p:blipFill>
        <p:spPr bwMode="auto">
          <a:xfrm>
            <a:off x="395536" y="2060848"/>
            <a:ext cx="3216183" cy="174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37112"/>
            <a:ext cx="2232248" cy="229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6978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лена\Downloads\krasnodar_map_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" t="2439" r="1" b="5145"/>
          <a:stretch/>
        </p:blipFill>
        <p:spPr bwMode="auto">
          <a:xfrm>
            <a:off x="2876812" y="1412776"/>
            <a:ext cx="6143971" cy="532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6480720"/>
          </a:xfrm>
          <a:ln>
            <a:solidFill>
              <a:srgbClr val="00B050"/>
            </a:solidFill>
          </a:ln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лассный час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Краю –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85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помним</a:t>
            </a:r>
            <a:r>
              <a:rPr lang="ru-RU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гордимся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наследуем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!»</a:t>
            </a:r>
            <a:b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Кубань</a:t>
            </a: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 Кубань – души моей отрада,</a:t>
            </a:r>
            <a:b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Сияньем зорь налитые поля.</a:t>
            </a:r>
            <a:b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Мне в целом мире ничего не надо,</a:t>
            </a:r>
            <a:b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Твоя бы песня в вышине плыла.</a:t>
            </a:r>
            <a:b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                            </a:t>
            </a:r>
            <a:r>
              <a:rPr lang="ru-RU" sz="2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</a:t>
            </a:r>
            <a:r>
              <a:rPr lang="ru-RU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. Н. Хохлов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/>
            </a:r>
            <a:b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31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Елена\Downloads\krymsk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134" y="114300"/>
            <a:ext cx="44196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Елена\Downloads\krymsk_ta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360" y="169769"/>
            <a:ext cx="4356422" cy="325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Елена\Downloads\55333_r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0" y="3429000"/>
            <a:ext cx="4320481" cy="320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Елена\Downloads\крымск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99"/>
          <a:stretch/>
        </p:blipFill>
        <p:spPr bwMode="auto">
          <a:xfrm>
            <a:off x="4620032" y="3501008"/>
            <a:ext cx="4379750" cy="32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542582" cy="18002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Пришла беда в Крымск…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95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"Я не сомневаюсь, что всенародная помощь Крымску войдет в историю!", - заявил Ткачев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Users\Елена\Downloads\af2594f11f2b704090f83bf6567a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31713"/>
            <a:ext cx="4464492" cy="29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Елена\Downloads\volont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98096"/>
            <a:ext cx="4390628" cy="266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Елена\Downloads\gorbunov_veslav_viktorovich_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42324"/>
            <a:ext cx="2232249" cy="336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Елена\Downloads\image191823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5"/>
            <a:ext cx="254145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Елена\Downloads\Krimsk_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398036"/>
            <a:ext cx="3538364" cy="23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518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27" dur="69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C:\Users\Елена\Downloads\1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87"/>
          <a:stretch/>
        </p:blipFill>
        <p:spPr bwMode="auto">
          <a:xfrm>
            <a:off x="113509" y="195760"/>
            <a:ext cx="4674515" cy="325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Елена\Downloads\466x10000_out__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12" y="3645024"/>
            <a:ext cx="4639601" cy="309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Елена\Downloads\Moshenniki_planirovali_ukrast_8_mlrd_rublej_na_strojke_olimpijskih_obektov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91" y="212572"/>
            <a:ext cx="4169668" cy="312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Елена\Downloads\images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9616" y="3678949"/>
            <a:ext cx="4027906" cy="297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Елена\Downloads\sochi_2014_logo_b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5608" y="2132856"/>
            <a:ext cx="4208016" cy="315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44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Пожелания своим землякам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в парах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42" y="1557338"/>
            <a:ext cx="7511715" cy="456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747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116632"/>
            <a:ext cx="8928993" cy="151216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 сентября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2022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года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исполнилось 85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лет со дня образования края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9" name="Picture 3" descr="C:\Users\Елена\Downloads\images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81619">
            <a:off x="239809" y="4751336"/>
            <a:ext cx="2429431" cy="166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68528">
            <a:off x="6639924" y="4862630"/>
            <a:ext cx="2272571" cy="155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556792"/>
            <a:ext cx="69847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9E47"/>
                </a:solidFill>
              </a:rPr>
              <a:t>Тебе </a:t>
            </a:r>
            <a:r>
              <a:rPr lang="ru-RU" sz="2800" b="1" i="1" dirty="0">
                <a:solidFill>
                  <a:srgbClr val="009E47"/>
                </a:solidFill>
              </a:rPr>
              <a:t>Кубань родная, отдаю я дань,</a:t>
            </a:r>
          </a:p>
          <a:p>
            <a:pPr algn="ctr"/>
            <a:r>
              <a:rPr lang="ru-RU" sz="2800" b="1" i="1" dirty="0">
                <a:solidFill>
                  <a:srgbClr val="009E47"/>
                </a:solidFill>
              </a:rPr>
              <a:t>Я о тебе сейчас стихи слагаю.</a:t>
            </a:r>
          </a:p>
          <a:p>
            <a:pPr algn="ctr"/>
            <a:r>
              <a:rPr lang="ru-RU" sz="2800" b="1" i="1" dirty="0">
                <a:solidFill>
                  <a:srgbClr val="009E47"/>
                </a:solidFill>
              </a:rPr>
              <a:t>И славлю вольную, могучую Кубань.</a:t>
            </a:r>
          </a:p>
          <a:p>
            <a:pPr algn="ctr"/>
            <a:r>
              <a:rPr lang="ru-RU" sz="2800" b="1" i="1" dirty="0">
                <a:solidFill>
                  <a:srgbClr val="009E47"/>
                </a:solidFill>
              </a:rPr>
              <a:t>Прекрасней края в мире я, не знаю.</a:t>
            </a:r>
          </a:p>
        </p:txBody>
      </p:sp>
      <p:pic>
        <p:nvPicPr>
          <p:cNvPr id="2050" name="Picture 2" descr="C:\Users\Елена\Desktop\photo_2022-09-13_10-39-0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8206" y="3356993"/>
            <a:ext cx="3888431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0677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/>
          </a:bodyPr>
          <a:lstStyle/>
          <a:p>
            <a:pPr marL="457200" lvl="0" indent="-457200" algn="just">
              <a:lnSpc>
                <a:spcPct val="115000"/>
              </a:lnSpc>
              <a:buAutoNum type="arabicPeriod"/>
              <a:tabLst>
                <a:tab pos="-114300" algn="l"/>
              </a:tabLst>
            </a:pPr>
            <a:r>
              <a:rPr lang="ru-RU" sz="2000" dirty="0" smtClean="0">
                <a:solidFill>
                  <a:srgbClr val="009E47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Патриотическое </a:t>
            </a: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воспитание в образовательных учреждениях: от теории к практике: учебно-методическое пособие. / авторы-сост. О.С. Кононенко, Н.А. </a:t>
            </a:r>
            <a:r>
              <a:rPr lang="ru-RU" sz="2000" dirty="0" err="1">
                <a:solidFill>
                  <a:srgbClr val="009E47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Шмырева</a:t>
            </a: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– Кемерово, 2010. – 90 с</a:t>
            </a:r>
            <a:r>
              <a:rPr lang="ru-RU" sz="2000" dirty="0" smtClean="0">
                <a:solidFill>
                  <a:srgbClr val="009E47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457200" lvl="0" indent="-457200" algn="just">
              <a:lnSpc>
                <a:spcPct val="115000"/>
              </a:lnSpc>
              <a:buAutoNum type="arabicPeriod"/>
              <a:tabLst>
                <a:tab pos="-114300" algn="l"/>
              </a:tabLst>
            </a:pPr>
            <a:r>
              <a:rPr lang="ru-RU" sz="2000" dirty="0">
                <a:solidFill>
                  <a:srgbClr val="009E47"/>
                </a:solidFill>
                <a:latin typeface="Times New Roman"/>
                <a:ea typeface="Calibri"/>
              </a:rPr>
              <a:t>«Выдающиеся деятели Кубани»: приложение к комплекту портретов из 10 листов»/ руководитель проекта: В. Е. </a:t>
            </a:r>
            <a:r>
              <a:rPr lang="ru-RU" sz="2000" dirty="0" err="1">
                <a:solidFill>
                  <a:srgbClr val="009E47"/>
                </a:solidFill>
                <a:latin typeface="Times New Roman"/>
                <a:ea typeface="Calibri"/>
              </a:rPr>
              <a:t>Земцов</a:t>
            </a:r>
            <a:r>
              <a:rPr lang="ru-RU" sz="2000" dirty="0">
                <a:solidFill>
                  <a:srgbClr val="009E47"/>
                </a:solidFill>
                <a:latin typeface="Times New Roman"/>
                <a:ea typeface="Calibri"/>
              </a:rPr>
              <a:t>– Краснодар, ООО «ОИПЦ «Перспективы образования»,  2008</a:t>
            </a:r>
            <a:r>
              <a:rPr lang="ru-RU" sz="2000" dirty="0" smtClean="0">
                <a:solidFill>
                  <a:srgbClr val="009E47"/>
                </a:solidFill>
                <a:latin typeface="Times New Roman"/>
                <a:ea typeface="Calibri"/>
              </a:rPr>
              <a:t>.</a:t>
            </a:r>
          </a:p>
          <a:p>
            <a:pPr marL="457200" lvl="0" indent="-457200" algn="just">
              <a:lnSpc>
                <a:spcPct val="115000"/>
              </a:lnSpc>
              <a:buAutoNum type="arabicPeriod"/>
              <a:tabLst>
                <a:tab pos="-114300" algn="l"/>
              </a:tabLst>
            </a:pPr>
            <a:r>
              <a:rPr lang="ru-RU" sz="2000" dirty="0">
                <a:solidFill>
                  <a:srgbClr val="009E47"/>
                </a:solidFill>
                <a:latin typeface="Times New Roman"/>
                <a:ea typeface="Calibri"/>
              </a:rPr>
              <a:t>Учебник по </a:t>
            </a:r>
            <a:r>
              <a:rPr lang="ru-RU" sz="2000" dirty="0" err="1">
                <a:solidFill>
                  <a:srgbClr val="009E47"/>
                </a:solidFill>
                <a:latin typeface="Times New Roman"/>
                <a:ea typeface="Calibri"/>
              </a:rPr>
              <a:t>кубановедению</a:t>
            </a:r>
            <a:r>
              <a:rPr lang="ru-RU" sz="2000" dirty="0">
                <a:solidFill>
                  <a:srgbClr val="009E47"/>
                </a:solidFill>
                <a:latin typeface="Times New Roman"/>
                <a:ea typeface="Calibri"/>
              </a:rPr>
              <a:t> для 3-4 классов. Авторы: </a:t>
            </a:r>
            <a:r>
              <a:rPr lang="ru-RU" sz="2000" dirty="0" err="1">
                <a:solidFill>
                  <a:srgbClr val="009E47"/>
                </a:solidFill>
                <a:latin typeface="Times New Roman"/>
                <a:ea typeface="Calibri"/>
              </a:rPr>
              <a:t>Мирук</a:t>
            </a:r>
            <a:r>
              <a:rPr lang="ru-RU" sz="2000" dirty="0">
                <a:solidFill>
                  <a:srgbClr val="009E47"/>
                </a:solidFill>
                <a:latin typeface="Times New Roman"/>
                <a:ea typeface="Calibri"/>
              </a:rPr>
              <a:t> М. В., Ерёменко Е. Н., Паскевич Н. Я., Науменко Т. А. Краснодар: Перспективы образования класс, 2012 г.</a:t>
            </a:r>
            <a:endParaRPr lang="ru-RU" sz="2000" dirty="0">
              <a:solidFill>
                <a:srgbClr val="009E47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fontAlgn="base">
              <a:spcAft>
                <a:spcPct val="0"/>
              </a:spcAft>
              <a:buFontTx/>
              <a:buChar char="•"/>
            </a:pPr>
            <a:r>
              <a:rPr lang="ru-RU" sz="2000" kern="0" dirty="0">
                <a:solidFill>
                  <a:srgbClr val="009E4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kern="0" dirty="0">
                <a:solidFill>
                  <a:srgbClr val="009E4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материалов,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Интернет-ресурсов</a:t>
            </a:r>
          </a:p>
          <a:p>
            <a:pPr marL="514350" lvl="0" indent="-514350" fontAlgn="base">
              <a:spcAft>
                <a:spcPct val="0"/>
              </a:spcAft>
              <a:buAutoNum type="arabicPeriod"/>
            </a:pPr>
            <a:r>
              <a:rPr lang="ru-RU" sz="2000" dirty="0" smtClean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Видео </a:t>
            </a: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материалы </a:t>
            </a:r>
            <a:r>
              <a:rPr lang="en-US" sz="2000" dirty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(DVD – </a:t>
            </a: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диски).</a:t>
            </a:r>
          </a:p>
          <a:p>
            <a:pPr marL="0" lvl="0" indent="0" algn="just">
              <a:buNone/>
              <a:tabLst>
                <a:tab pos="504825" algn="l"/>
              </a:tabLst>
            </a:pP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«Освобождение Кубани от немецко-фашистских захватчиков в воспоминаниях ветеранов». Документальный фильм. ООО «Масальский мульти </a:t>
            </a:r>
            <a:r>
              <a:rPr lang="ru-RU" sz="2000" dirty="0" err="1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медия</a:t>
            </a:r>
            <a:r>
              <a:rPr lang="ru-RU" sz="2000" dirty="0">
                <a:solidFill>
                  <a:srgbClr val="009E4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». По заказу администрации Краснодарского края.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332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4623"/>
            <a:ext cx="6059016" cy="3312369"/>
          </a:xfrm>
        </p:spPr>
        <p:txBody>
          <a:bodyPr>
            <a:normAutofit fontScale="90000"/>
          </a:bodyPr>
          <a:lstStyle/>
          <a:p>
            <a:pPr indent="180340" algn="l">
              <a:spcAft>
                <a:spcPts val="0"/>
              </a:spcAft>
            </a:pP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Наш край-</a:t>
            </a:r>
            <a:r>
              <a:rPr lang="ru-RU" sz="3100" b="1" i="1" dirty="0" smtClean="0">
                <a:solidFill>
                  <a:srgbClr val="00B050"/>
                </a:solidFill>
                <a:ea typeface="Calibri"/>
                <a:cs typeface="Times New Roman"/>
              </a:rPr>
              <a:t> </a:t>
            </a: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«это край двух морей,   удивительных по красоте гор, бескрайних хлебных полей,  строптивых горных рек,</a:t>
            </a:r>
            <a:r>
              <a:rPr lang="ru-RU" sz="3100" b="1" i="1" dirty="0">
                <a:solidFill>
                  <a:srgbClr val="00B050"/>
                </a:solidFill>
                <a:ea typeface="Calibri"/>
                <a:cs typeface="Times New Roman"/>
              </a:rPr>
              <a:t/>
            </a:r>
            <a:br>
              <a:rPr lang="ru-RU" sz="3100" b="1" i="1" dirty="0">
                <a:solidFill>
                  <a:srgbClr val="00B050"/>
                </a:solidFill>
                <a:ea typeface="Calibri"/>
                <a:cs typeface="Times New Roman"/>
              </a:rPr>
            </a:b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уникальных и археологических природных памятников»</a:t>
            </a:r>
            <a:r>
              <a:rPr lang="ru-RU" sz="3100" b="1" i="1" dirty="0" smtClean="0">
                <a:solidFill>
                  <a:srgbClr val="00B050"/>
                </a:solidFill>
                <a:ea typeface="Calibri"/>
                <a:cs typeface="Times New Roman"/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  <a:ea typeface="Calibri"/>
                <a:cs typeface="Times New Roman"/>
              </a:rPr>
            </a:b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3100" b="1" i="1" dirty="0" smtClean="0">
                <a:solidFill>
                  <a:srgbClr val="00B050"/>
                </a:solidFill>
                <a:ea typeface="Calibri"/>
                <a:cs typeface="Times New Roman"/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  <a:ea typeface="Calibri"/>
                <a:cs typeface="Times New Roman"/>
              </a:rPr>
            </a:br>
            <a:r>
              <a:rPr lang="ru-RU" sz="3100" b="1" i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                                           А. Н. Ткачёв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endParaRPr lang="ru-RU" sz="1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885" y="3717032"/>
            <a:ext cx="399821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933" y="116632"/>
            <a:ext cx="2322513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Елена\Desktop\09bd9517c962e12df0c9c1056ce4dc3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17032"/>
            <a:ext cx="4017956" cy="26777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148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ownloads\8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17" y="116632"/>
            <a:ext cx="4745501" cy="355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лена\Downloads\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6632"/>
            <a:ext cx="4032448" cy="353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236227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КУБАНЬ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2053" name="Picture 5" descr="C:\Users\Елена\Downloads\299_lazarevskoe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2614" y="3677376"/>
            <a:ext cx="4144710" cy="310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лена\Downloads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42" y="3837121"/>
            <a:ext cx="4196927" cy="300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ownloads\yablony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6058" y="2132856"/>
            <a:ext cx="2913112" cy="388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44262"/>
            <a:ext cx="2916506" cy="218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588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«Лента времени»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980729"/>
            <a:ext cx="3096344" cy="34563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496" y="4581128"/>
            <a:ext cx="6408712" cy="2088232"/>
          </a:xfrm>
        </p:spPr>
        <p:txBody>
          <a:bodyPr>
            <a:normAutofit fontScale="55000" lnSpcReduction="20000"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 главе казачьей делегации Антон Головатый отправился в столицу с целью вручения Екатерине II прошения о предоставлении земель Черноморскому казачьему войску в районе Тамани.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707904" y="980728"/>
            <a:ext cx="5328592" cy="1944216"/>
          </a:xfrm>
        </p:spPr>
        <p:txBody>
          <a:bodyPr>
            <a:normAutofit fontScale="85000" lnSpcReduction="10000"/>
          </a:bodyPr>
          <a:lstStyle/>
          <a:p>
            <a:endParaRPr lang="ru-RU" sz="2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Первый атаман Черноморского казачьего войска, основатель города Краснодара </a:t>
            </a:r>
            <a:r>
              <a:rPr lang="ru-RU" sz="31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Захарий</a:t>
            </a: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Чепега</a:t>
            </a: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719387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4944"/>
            <a:ext cx="2662930" cy="347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510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9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Елена\Downloads\krasnodar_sight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08720"/>
            <a:ext cx="3672408" cy="585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12961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Екатерина Великая даровала казакам кубанские земли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Елена\Downloads\13_4_4_Kazak_na_loshad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20193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Елена\Downloads\13837_42_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151"/>
          <a:stretch/>
        </p:blipFill>
        <p:spPr bwMode="auto">
          <a:xfrm>
            <a:off x="6444208" y="4509120"/>
            <a:ext cx="2586622" cy="220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Елена\Downloads\Kazaki_form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553"/>
          <a:stretch/>
        </p:blipFill>
        <p:spPr bwMode="auto">
          <a:xfrm>
            <a:off x="193118" y="4856244"/>
            <a:ext cx="2299050" cy="185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Елена\Downloads\открытие памятник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16"/>
          <a:stretch/>
        </p:blipFill>
        <p:spPr bwMode="auto">
          <a:xfrm>
            <a:off x="6578961" y="1628800"/>
            <a:ext cx="2419618" cy="238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815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Елена\Downloads\sa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0" t="12878"/>
          <a:stretch/>
        </p:blipFill>
        <p:spPr bwMode="auto">
          <a:xfrm>
            <a:off x="4644008" y="183068"/>
            <a:ext cx="4347703" cy="314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Елена\Downloads\n2TcD0vef6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9" t="638" r="4467"/>
          <a:stretch/>
        </p:blipFill>
        <p:spPr bwMode="auto">
          <a:xfrm>
            <a:off x="122648" y="129451"/>
            <a:ext cx="4360939" cy="317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47" y="2420888"/>
            <a:ext cx="8897443" cy="12961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Кубанцы чтут традиции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70" name="Picture 6" descr="C:\Users\Елена\Downloads\osen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76" y="3511868"/>
            <a:ext cx="4366907" cy="327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Елена\Downloads\14406_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3587" y="3573016"/>
            <a:ext cx="4536504" cy="319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Елена\Downloads\tradicii_kubanskogo_naroda.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0066" y="4772231"/>
            <a:ext cx="1497929" cy="199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35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ФОТОГРАФИИ\с фотика\ОБЩЕЕ\Набор класса Степанова\Фото для  2 класс, 2011-2012 год\Всекубанский урок, 2 класс\P10806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067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ФОТОГРАФИИ\с фотика\ОБЩЕЕ\Набор класса Степанова\Фото для  2 класс, 2011-2012 год\Всекубанский урок, 2 класс\P108068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01" t="16809" r="14250" b="11900"/>
          <a:stretch/>
        </p:blipFill>
        <p:spPr bwMode="auto">
          <a:xfrm rot="16200000">
            <a:off x="6044718" y="576496"/>
            <a:ext cx="3456384" cy="253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5" y="1"/>
            <a:ext cx="9005741" cy="8367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Кубань - многонациональный край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06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Елена\Downloads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2660" y="4005064"/>
            <a:ext cx="2828156" cy="238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Елена\Downloads\68addc821b387ab5cc91c846b627a586.kub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6894" y="116632"/>
            <a:ext cx="444392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Елена\Downloads\image145181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411813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0848"/>
            <a:ext cx="8579296" cy="158417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УБАНЬ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помнит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СВОИХ ГЕРОЕВ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3" name="Picture 5" descr="C:\Users\Елена\Downloads\gorod-gero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5602390" cy="337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968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367</Words>
  <Application>Microsoft Office PowerPoint</Application>
  <PresentationFormat>Экран (4:3)</PresentationFormat>
  <Paragraphs>71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Муниципальное автономное общеобразовательное учреждение гимназия имени Г. К. Жукова г.  Белореченск, Краснодарского края </vt:lpstr>
      <vt:lpstr> Классный час «Краю – 85:     помним,       гордимся,         наследуем!»      Кубань, Кубань – души моей отрада, Сияньем зорь налитые поля. Мне в целом мире ничего не надо, Твоя бы песня в вышине плыла.                              С. Н. Хохлов </vt:lpstr>
      <vt:lpstr> Наш край- «это край двух морей,   удивительных по красоте гор, бескрайних хлебных полей,  строптивых горных рек, уникальных и археологических природных памятников»                                              А. Н. Ткачёв </vt:lpstr>
      <vt:lpstr>МОЯ КУБАНЬ</vt:lpstr>
      <vt:lpstr>«Лента времени»</vt:lpstr>
      <vt:lpstr>Екатерина Великая даровала казакам кубанские земли</vt:lpstr>
      <vt:lpstr>Кубанцы чтут традиции</vt:lpstr>
      <vt:lpstr>Кубань - многонациональный край</vt:lpstr>
      <vt:lpstr>КУБАНЬ помнит СВОИХ ГЕРОЕВ</vt:lpstr>
      <vt:lpstr>Работа в группах</vt:lpstr>
      <vt:lpstr>Работа в группах</vt:lpstr>
      <vt:lpstr>Знаменитые хлеборобы Кубани</vt:lpstr>
      <vt:lpstr>Тимашевский музей семьи Степановых – это единственный в России мемориальный музей, рассказывающий о жизни простой русской крестьянской семьи</vt:lpstr>
      <vt:lpstr>«Доблестно жившие, Смерть сокрушившие Память о вас Никогда не умрет!»</vt:lpstr>
      <vt:lpstr>Знаменитый врач Кубани</vt:lpstr>
      <vt:lpstr>Школа Брюховецкого</vt:lpstr>
      <vt:lpstr>Григорий Пономаренко  стал одним из самых известных русских поэтов  Он написал более 200 песен о Кубани.</vt:lpstr>
      <vt:lpstr>ЗНАМЕНИТЫЕ ЛЮДИ КУБАНИ</vt:lpstr>
      <vt:lpstr> Работа в парах </vt:lpstr>
      <vt:lpstr>Пришла беда в Крымск…</vt:lpstr>
      <vt:lpstr>"Я не сомневаюсь, что всенародная помощь Крымску войдет в историю!", - заявил Ткачев</vt:lpstr>
      <vt:lpstr>Слайд 22</vt:lpstr>
      <vt:lpstr>Пожелания своим землякам Работа в парах</vt:lpstr>
      <vt:lpstr>13 сентября 2022 года  исполнилось 85 лет со дня образования края</vt:lpstr>
      <vt:lpstr>Список использованной литературы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Всекубанский классный час  «Краю – 75: помним, гордимся, наследуем!»</dc:title>
  <dc:creator>Елена</dc:creator>
  <cp:lastModifiedBy>RePack by SPecialiST</cp:lastModifiedBy>
  <cp:revision>50</cp:revision>
  <dcterms:created xsi:type="dcterms:W3CDTF">2012-08-11T14:27:10Z</dcterms:created>
  <dcterms:modified xsi:type="dcterms:W3CDTF">2024-01-04T12:52:51Z</dcterms:modified>
</cp:coreProperties>
</file>