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63" r:id="rId2"/>
    <p:sldId id="264" r:id="rId3"/>
    <p:sldId id="274" r:id="rId4"/>
    <p:sldId id="277" r:id="rId5"/>
    <p:sldId id="291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13" r:id="rId14"/>
    <p:sldId id="303" r:id="rId15"/>
    <p:sldId id="315" r:id="rId16"/>
    <p:sldId id="314" r:id="rId17"/>
    <p:sldId id="304" r:id="rId18"/>
    <p:sldId id="329" r:id="rId19"/>
    <p:sldId id="330" r:id="rId20"/>
    <p:sldId id="331" r:id="rId21"/>
    <p:sldId id="305" r:id="rId22"/>
    <p:sldId id="306" r:id="rId23"/>
    <p:sldId id="307" r:id="rId24"/>
    <p:sldId id="275" r:id="rId25"/>
    <p:sldId id="308" r:id="rId26"/>
    <p:sldId id="309" r:id="rId27"/>
    <p:sldId id="316" r:id="rId28"/>
    <p:sldId id="317" r:id="rId29"/>
    <p:sldId id="318" r:id="rId30"/>
    <p:sldId id="310" r:id="rId31"/>
    <p:sldId id="311" r:id="rId32"/>
    <p:sldId id="312" r:id="rId33"/>
    <p:sldId id="319" r:id="rId34"/>
    <p:sldId id="320" r:id="rId35"/>
    <p:sldId id="321" r:id="rId36"/>
    <p:sldId id="322" r:id="rId37"/>
    <p:sldId id="323" r:id="rId38"/>
    <p:sldId id="325" r:id="rId39"/>
    <p:sldId id="324" r:id="rId40"/>
    <p:sldId id="326" r:id="rId41"/>
    <p:sldId id="288" r:id="rId42"/>
    <p:sldId id="289" r:id="rId43"/>
    <p:sldId id="279" r:id="rId44"/>
    <p:sldId id="327" r:id="rId45"/>
    <p:sldId id="328" r:id="rId46"/>
    <p:sldId id="265" r:id="rId47"/>
    <p:sldId id="261" r:id="rId4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8FAFC"/>
    <a:srgbClr val="C9C9FF"/>
    <a:srgbClr val="E1E1FF"/>
    <a:srgbClr val="66CCFF"/>
    <a:srgbClr val="000066"/>
    <a:srgbClr val="D1D1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80" autoAdjust="0"/>
    <p:restoredTop sz="94971" autoAdjust="0"/>
  </p:normalViewPr>
  <p:slideViewPr>
    <p:cSldViewPr>
      <p:cViewPr varScale="1">
        <p:scale>
          <a:sx n="62" d="100"/>
          <a:sy n="62" d="100"/>
        </p:scale>
        <p:origin x="112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806E07-D942-4FA0-9713-B721EE16D8CC}" type="datetimeFigureOut">
              <a:rPr lang="ru-RU"/>
              <a:pPr>
                <a:defRPr/>
              </a:pPr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C76D867-4D57-4615-8B3F-214ABC9C34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3223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0BDB37-2DBE-40E9-84AB-FF3591623AA8}" type="slidenum">
              <a:rPr lang="ru-RU" altLang="ru-RU" smtClean="0">
                <a:latin typeface="Calibri" panose="020F0502020204030204" pitchFamily="34" charset="0"/>
              </a:rPr>
              <a:pPr/>
              <a:t>12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90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FF5CA0F-F25E-434C-97B5-4EBD23A6D78B}" type="slidenum">
              <a:rPr lang="ru-RU" altLang="ru-RU" smtClean="0">
                <a:latin typeface="Calibri" panose="020F0502020204030204" pitchFamily="34" charset="0"/>
              </a:rPr>
              <a:pPr/>
              <a:t>21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56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8726543-FC53-4D59-8D19-408246B03033}" type="slidenum">
              <a:rPr lang="ru-RU" altLang="ru-RU" smtClean="0">
                <a:latin typeface="Calibri" panose="020F0502020204030204" pitchFamily="34" charset="0"/>
              </a:rPr>
              <a:pPr/>
              <a:t>22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97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0B2FF68-A1C6-4D73-91F8-4B6E2E01DA1C}" type="slidenum">
              <a:rPr lang="ru-RU" altLang="ru-RU" smtClean="0">
                <a:latin typeface="Calibri" panose="020F0502020204030204" pitchFamily="34" charset="0"/>
              </a:rPr>
              <a:pPr/>
              <a:t>23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024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6E8007-9F4D-4C62-BD6B-1A29A5EF9AE5}" type="slidenum">
              <a:rPr lang="ru-RU" altLang="ru-RU" smtClean="0"/>
              <a:pPr>
                <a:spcBef>
                  <a:spcPct val="0"/>
                </a:spcBef>
              </a:pPr>
              <a:t>24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42470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28F606-AD6F-4D76-96E5-E64918B9D4E7}" type="slidenum">
              <a:rPr lang="ru-RU" altLang="ru-RU" smtClean="0"/>
              <a:pPr>
                <a:spcBef>
                  <a:spcPct val="0"/>
                </a:spcBef>
              </a:pPr>
              <a:t>25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724146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F4F0DCC-60BB-414C-8277-F1A507EC43D7}" type="slidenum">
              <a:rPr lang="ru-RU" altLang="ru-RU" smtClean="0"/>
              <a:pPr>
                <a:spcBef>
                  <a:spcPct val="0"/>
                </a:spcBef>
              </a:pPr>
              <a:t>26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39766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684DD3-D01C-4F6A-A86C-1EA41D02584A}" type="slidenum">
              <a:rPr lang="ru-RU" altLang="ru-RU" smtClean="0"/>
              <a:pPr>
                <a:spcBef>
                  <a:spcPct val="0"/>
                </a:spcBef>
              </a:pPr>
              <a:t>27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90308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71677E-FD8E-47A8-A8C2-EF18964DC1CF}" type="slidenum">
              <a:rPr lang="ru-RU" altLang="ru-RU" smtClean="0"/>
              <a:pPr>
                <a:spcBef>
                  <a:spcPct val="0"/>
                </a:spcBef>
              </a:pPr>
              <a:t>28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78463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9B69A2-EF45-4F44-8201-35F5ADFCB4CE}" type="slidenum">
              <a:rPr lang="ru-RU" altLang="ru-RU" smtClean="0"/>
              <a:pPr>
                <a:spcBef>
                  <a:spcPct val="0"/>
                </a:spcBef>
              </a:pPr>
              <a:t>29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96312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A60D0A5-4981-42C0-961C-5AC8F021FBE7}" type="slidenum">
              <a:rPr lang="ru-RU" altLang="ru-RU" smtClean="0">
                <a:latin typeface="Calibri" panose="020F0502020204030204" pitchFamily="34" charset="0"/>
              </a:rPr>
              <a:pPr/>
              <a:t>33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34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11047D7-058C-493F-AF5D-C0A13E6C79AF}" type="slidenum">
              <a:rPr lang="ru-RU" altLang="ru-RU" smtClean="0">
                <a:latin typeface="Calibri" panose="020F0502020204030204" pitchFamily="34" charset="0"/>
              </a:rPr>
              <a:pPr/>
              <a:t>13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317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52D67DA-FDA8-40F8-AB8A-F214EB806498}" type="slidenum">
              <a:rPr lang="ru-RU" altLang="ru-RU" smtClean="0">
                <a:latin typeface="Calibri" panose="020F0502020204030204" pitchFamily="34" charset="0"/>
              </a:rPr>
              <a:pPr/>
              <a:t>34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102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63BA24-1462-4CEC-B854-BF37EE844F4E}" type="slidenum">
              <a:rPr lang="ru-RU" altLang="ru-RU" smtClean="0">
                <a:latin typeface="Calibri" panose="020F0502020204030204" pitchFamily="34" charset="0"/>
              </a:rPr>
              <a:pPr/>
              <a:t>35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805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4C09190-0332-4659-8FED-051FAD2AA29C}" type="slidenum">
              <a:rPr lang="ru-RU" altLang="ru-RU" smtClean="0">
                <a:latin typeface="Calibri" panose="020F0502020204030204" pitchFamily="34" charset="0"/>
              </a:rPr>
              <a:pPr/>
              <a:t>36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2746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AFBAFB1-E950-4291-BC72-C0472477F8F3}" type="slidenum">
              <a:rPr lang="ru-RU" altLang="ru-RU" smtClean="0">
                <a:latin typeface="Calibri" panose="020F0502020204030204" pitchFamily="34" charset="0"/>
              </a:rPr>
              <a:pPr/>
              <a:t>37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0724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B294D99-A125-415B-A6BC-4E8882943C0C}" type="slidenum">
              <a:rPr lang="ru-RU" altLang="ru-RU" smtClean="0">
                <a:latin typeface="Calibri" panose="020F0502020204030204" pitchFamily="34" charset="0"/>
              </a:rPr>
              <a:pPr/>
              <a:t>38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16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106AFE-D7BA-473B-A5B9-5D23F6C293B2}" type="slidenum">
              <a:rPr lang="ru-RU" altLang="ru-RU" smtClean="0">
                <a:latin typeface="Calibri" panose="020F0502020204030204" pitchFamily="34" charset="0"/>
              </a:rPr>
              <a:pPr/>
              <a:t>39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9270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E462D26-704B-4B38-86A6-11E3F254E2C8}" type="slidenum">
              <a:rPr lang="ru-RU" altLang="ru-RU" smtClean="0">
                <a:latin typeface="Calibri" panose="020F0502020204030204" pitchFamily="34" charset="0"/>
              </a:rPr>
              <a:pPr/>
              <a:t>40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97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06F64F3-C4AD-479E-A576-C442AF616AD9}" type="slidenum">
              <a:rPr lang="ru-RU" altLang="ru-RU" smtClean="0">
                <a:latin typeface="Calibri" panose="020F0502020204030204" pitchFamily="34" charset="0"/>
              </a:rPr>
              <a:pPr/>
              <a:t>14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23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3CCEA1B-4B35-4DAA-8A83-A2D0D9700366}" type="slidenum">
              <a:rPr lang="ru-RU" altLang="ru-RU" smtClean="0">
                <a:latin typeface="Calibri" panose="020F0502020204030204" pitchFamily="34" charset="0"/>
              </a:rPr>
              <a:pPr/>
              <a:t>15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70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5C72FDD-2216-4113-BD9A-91F8FDAFF5FB}" type="slidenum">
              <a:rPr lang="ru-RU" altLang="ru-RU" smtClean="0">
                <a:latin typeface="Calibri" panose="020F0502020204030204" pitchFamily="34" charset="0"/>
              </a:rPr>
              <a:pPr/>
              <a:t>16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525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C8C84C-4DD8-4976-9EC8-F7E8FCA11379}" type="slidenum">
              <a:rPr lang="ru-RU" altLang="ru-RU" smtClean="0">
                <a:latin typeface="Calibri" panose="020F0502020204030204" pitchFamily="34" charset="0"/>
              </a:rPr>
              <a:pPr/>
              <a:t>17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67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0FA497F-A849-4C84-8383-499487F8CDBF}" type="slidenum">
              <a:rPr lang="ru-RU" altLang="ru-RU" smtClean="0">
                <a:latin typeface="Calibri" panose="020F0502020204030204" pitchFamily="34" charset="0"/>
              </a:rPr>
              <a:pPr/>
              <a:t>18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63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F3204D7-1F63-46D1-AFC4-AB11595E9AC3}" type="slidenum">
              <a:rPr lang="ru-RU" altLang="ru-RU" smtClean="0">
                <a:latin typeface="Calibri" panose="020F0502020204030204" pitchFamily="34" charset="0"/>
              </a:rPr>
              <a:pPr/>
              <a:t>19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48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13D5442-97F0-4230-BEB7-A4FD35D418B4}" type="slidenum">
              <a:rPr lang="ru-RU" altLang="ru-RU" smtClean="0">
                <a:latin typeface="Calibri" panose="020F0502020204030204" pitchFamily="34" charset="0"/>
              </a:rPr>
              <a:pPr/>
              <a:t>20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285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85A9-38C7-4299-9365-8A0290E737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5463346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D03C-02D7-4F7E-85CE-EBF62DDFC2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9911573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CFF32-747C-4C18-B910-201EB8B913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101703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8015B-8F9E-4733-9737-72E9D27436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26500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0976-53BA-47A2-8A1B-0E90C8FF6C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057583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2A56-4A33-4D7D-89F5-B33603719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1928430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B2CF5-8FED-4577-8A21-23F70AE1C1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6024384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1484B-F3AD-46E2-9734-AFEC5BE0CB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5247286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56BDDEE-8DA1-49DD-AA82-D681EA741D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>
    <p:wedg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/>
          </p:cNvSpPr>
          <p:nvPr/>
        </p:nvSpPr>
        <p:spPr bwMode="auto">
          <a:xfrm>
            <a:off x="2124075" y="2276475"/>
            <a:ext cx="66960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bg1"/>
                </a:solidFill>
                <a:latin typeface="Arial" panose="020B0604020202020204" pitchFamily="34" charset="0"/>
              </a:rPr>
              <a:t>ЗАПИСЬ  ВСПОМОГАТЕЛЬНЫХ  АЛГОРИТМОВ  НА ЯЗЫКЕ  </a:t>
            </a:r>
            <a:r>
              <a:rPr lang="en-US" altLang="ru-RU" b="1">
                <a:solidFill>
                  <a:schemeClr val="bg1"/>
                </a:solidFill>
                <a:latin typeface="Arial" panose="020B0604020202020204" pitchFamily="34" charset="0"/>
              </a:rPr>
              <a:t>PYTHON</a:t>
            </a:r>
            <a:endParaRPr lang="ru-RU" altLang="ru-RU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5" name="Подзаголовок 2"/>
          <p:cNvSpPr>
            <a:spLocks/>
          </p:cNvSpPr>
          <p:nvPr/>
        </p:nvSpPr>
        <p:spPr bwMode="auto">
          <a:xfrm>
            <a:off x="2051050" y="4076700"/>
            <a:ext cx="64817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b="1">
                <a:solidFill>
                  <a:schemeClr val="bg1"/>
                </a:solidFill>
                <a:latin typeface="Arial" panose="020B0604020202020204" pitchFamily="34" charset="0"/>
              </a:rPr>
              <a:t>АЛГОРИТМИЗАЦИЯ  И ПРОГРАММИРОВАНИЕ</a:t>
            </a:r>
          </a:p>
        </p:txBody>
      </p:sp>
      <p:sp>
        <p:nvSpPr>
          <p:cNvPr id="3076" name="Подзаголовок 2"/>
          <p:cNvSpPr>
            <a:spLocks/>
          </p:cNvSpPr>
          <p:nvPr/>
        </p:nvSpPr>
        <p:spPr bwMode="auto">
          <a:xfrm>
            <a:off x="2098675" y="5157788"/>
            <a:ext cx="684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600" b="1">
                <a:solidFill>
                  <a:schemeClr val="bg1"/>
                </a:solidFill>
                <a:latin typeface="Arial" panose="020B0604020202020204" pitchFamily="34" charset="0"/>
              </a:rPr>
              <a:t>учитель: Сойникова Екатерина Дмитриевна.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600" b="1">
                <a:solidFill>
                  <a:schemeClr val="bg1"/>
                </a:solidFill>
                <a:latin typeface="Arial" panose="020B0604020202020204" pitchFamily="34" charset="0"/>
              </a:rPr>
              <a:t>МКОУ «Новоспасская СОШ» Золотухинского района Курской области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811213" y="2781300"/>
            <a:ext cx="7921625" cy="1938338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digit(d,n):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print(d * n)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x = (input(‘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Введите цифру: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y = (input(‘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Введите длину строки: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digit(x, y)</a:t>
            </a: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11188" y="1125538"/>
            <a:ext cx="83216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Обозначим переменных, значения которых мы вводим с клавиатуры, не обязательно должно совпадать с обозначением параметров процедуры. Мы могли назвать их любыми другими именами, например:</a:t>
            </a:r>
            <a:endParaRPr lang="ru-RU" altLang="ru-RU" sz="2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11188" y="1125538"/>
            <a:ext cx="8321675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Переменные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altLang="ru-RU" sz="2200">
                <a:latin typeface="Arial" panose="020B0604020202020204" pitchFamily="34" charset="0"/>
              </a:rPr>
              <a:t> </a:t>
            </a:r>
            <a:r>
              <a:rPr lang="ru-RU" altLang="ru-RU" sz="2200">
                <a:latin typeface="Arial" panose="020B0604020202020204" pitchFamily="34" charset="0"/>
              </a:rPr>
              <a:t>и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200">
                <a:latin typeface="Arial" panose="020B0604020202020204" pitchFamily="34" charset="0"/>
              </a:rPr>
              <a:t> </a:t>
            </a:r>
            <a:r>
              <a:rPr lang="ru-RU" altLang="ru-RU" sz="2200">
                <a:latin typeface="Arial" panose="020B0604020202020204" pitchFamily="34" charset="0"/>
              </a:rPr>
              <a:t>– это </a:t>
            </a:r>
            <a:r>
              <a:rPr lang="ru-RU" altLang="ru-RU" sz="2200" b="1">
                <a:latin typeface="Arial" panose="020B0604020202020204" pitchFamily="34" charset="0"/>
              </a:rPr>
              <a:t>локальные переменные</a:t>
            </a:r>
            <a:r>
              <a:rPr lang="ru-RU" altLang="ru-RU" sz="2200">
                <a:latin typeface="Arial" panose="020B0604020202020204" pitchFamily="34" charset="0"/>
              </a:rPr>
              <a:t>; они определены и используются только внутри процедуры </a:t>
            </a:r>
            <a:r>
              <a:rPr lang="en-US" altLang="ru-RU" sz="2200">
                <a:latin typeface="Arial" panose="020B0604020202020204" pitchFamily="34" charset="0"/>
              </a:rPr>
              <a:t>digit(). </a:t>
            </a:r>
            <a:r>
              <a:rPr lang="ru-RU" altLang="ru-RU" sz="2200">
                <a:latin typeface="Arial" panose="020B0604020202020204" pitchFamily="34" charset="0"/>
              </a:rPr>
              <a:t>Обращаться к ним все этой процедуры нельзя. Как только работа процедуры будет закончена, все ее локальные переменные удалятся из памяти.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 В тех случаях, когда значение переменной, полученное в подпрограмме, должно быть использовано в основной программе, эту переменную следует объявить как глобальную.</a:t>
            </a:r>
            <a:endParaRPr lang="ru-RU" altLang="ru-RU" sz="2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11188" y="1125538"/>
            <a:ext cx="8321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latin typeface="Arial" panose="020B0604020202020204" pitchFamily="34" charset="0"/>
              </a:rPr>
              <a:t>Пример.</a:t>
            </a:r>
            <a:r>
              <a:rPr lang="ru-RU" altLang="ru-RU" sz="2200">
                <a:latin typeface="Arial" panose="020B0604020202020204" pitchFamily="34" charset="0"/>
              </a:rPr>
              <a:t> Хорошо известный алгоритм Евклида для нахождения наибольшего общего делителя (НОД) двух чисел в виде процедуры можно описать так: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25463" y="4800600"/>
            <a:ext cx="8321675" cy="1323975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/>
              <a:t>Модифицированный алгоритм Евклида для натуральных чисел: заменять бóльшее из двух заданных чисел на остаток от деления бóльшего на меньшее, пока этот остаток не станет равен нулю. Тогда второе число и есть их НОД.</a:t>
            </a:r>
            <a:endParaRPr lang="ru-RU" altLang="ru-RU" sz="2000">
              <a:latin typeface="Arial" panose="020B0604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4341" name="TextBox 36"/>
          <p:cNvSpPr txBox="1">
            <a:spLocks noChangeArrowheads="1"/>
          </p:cNvSpPr>
          <p:nvPr/>
        </p:nvSpPr>
        <p:spPr bwMode="auto">
          <a:xfrm>
            <a:off x="900113" y="2492375"/>
            <a:ext cx="56181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nod (a,b):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global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x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a!=b: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a = a – b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b = b - 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x = a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320675" y="6005513"/>
            <a:ext cx="8823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Протестируйте программу на последовательности из шести чисел: 16, 32, 40, 64, 80 и 128.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574675" y="749300"/>
            <a:ext cx="8321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Задача поиска НОД для последовательности натуральных чисел, количества членов которой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k</a:t>
            </a:r>
            <a:r>
              <a:rPr lang="en-US" altLang="ru-RU" sz="2200">
                <a:latin typeface="Arial" panose="020B0604020202020204" pitchFamily="34" charset="0"/>
              </a:rPr>
              <a:t> </a:t>
            </a:r>
            <a:r>
              <a:rPr lang="ru-RU" altLang="ru-RU" sz="2200">
                <a:latin typeface="Arial" panose="020B0604020202020204" pitchFamily="34" charset="0"/>
              </a:rPr>
              <a:t>вводится с клавиатуры, может быть решена с помощью следующей программы:</a:t>
            </a:r>
          </a:p>
        </p:txBody>
      </p:sp>
      <p:grpSp>
        <p:nvGrpSpPr>
          <p:cNvPr id="16389" name="Группа 2"/>
          <p:cNvGrpSpPr>
            <a:grpSpLocks/>
          </p:cNvGrpSpPr>
          <p:nvPr/>
        </p:nvGrpSpPr>
        <p:grpSpPr bwMode="auto">
          <a:xfrm>
            <a:off x="633413" y="1857375"/>
            <a:ext cx="8262937" cy="4181475"/>
            <a:chOff x="539750" y="2045030"/>
            <a:chExt cx="8262278" cy="4182028"/>
          </a:xfrm>
        </p:grpSpPr>
        <p:grpSp>
          <p:nvGrpSpPr>
            <p:cNvPr id="16390" name="Группа 3"/>
            <p:cNvGrpSpPr>
              <a:grpSpLocks/>
            </p:cNvGrpSpPr>
            <p:nvPr/>
          </p:nvGrpSpPr>
          <p:grpSpPr bwMode="auto">
            <a:xfrm>
              <a:off x="539750" y="2060848"/>
              <a:ext cx="8262278" cy="4166210"/>
              <a:chOff x="478632" y="947738"/>
              <a:chExt cx="8456552" cy="4166210"/>
            </a:xfrm>
          </p:grpSpPr>
          <p:grpSp>
            <p:nvGrpSpPr>
              <p:cNvPr id="16392" name="Группа 4"/>
              <p:cNvGrpSpPr>
                <a:grpSpLocks/>
              </p:cNvGrpSpPr>
              <p:nvPr/>
            </p:nvGrpSpPr>
            <p:grpSpPr bwMode="auto">
              <a:xfrm>
                <a:off x="566637" y="947738"/>
                <a:ext cx="8368547" cy="3889212"/>
                <a:chOff x="512234" y="659816"/>
                <a:chExt cx="8427529" cy="3889590"/>
              </a:xfrm>
            </p:grpSpPr>
            <p:grpSp>
              <p:nvGrpSpPr>
                <p:cNvPr id="16395" name="Группа 35"/>
                <p:cNvGrpSpPr>
                  <a:grpSpLocks/>
                </p:cNvGrpSpPr>
                <p:nvPr/>
              </p:nvGrpSpPr>
              <p:grpSpPr bwMode="auto">
                <a:xfrm>
                  <a:off x="4990263" y="659816"/>
                  <a:ext cx="3949500" cy="3889590"/>
                  <a:chOff x="4150065" y="3879544"/>
                  <a:chExt cx="3696915" cy="3126963"/>
                </a:xfrm>
              </p:grpSpPr>
              <p:sp>
                <p:nvSpPr>
                  <p:cNvPr id="16397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01205" y="3885334"/>
                    <a:ext cx="3545775" cy="2969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ru-RU" altLang="ru-RU" sz="1800">
                        <a:latin typeface="Arial" panose="020B0604020202020204" pitchFamily="34" charset="0"/>
                      </a:rPr>
                      <a:t>Подпрограмма</a:t>
                    </a:r>
                  </a:p>
                </p:txBody>
              </p:sp>
              <p:cxnSp>
                <p:nvCxnSpPr>
                  <p:cNvPr id="30" name="Прямая соединительная линия 29"/>
                  <p:cNvCxnSpPr/>
                  <p:nvPr/>
                </p:nvCxnSpPr>
                <p:spPr>
                  <a:xfrm flipH="1" flipV="1">
                    <a:off x="4149913" y="3879591"/>
                    <a:ext cx="35225" cy="3127507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Прямая соединительная линия 16"/>
                <p:cNvCxnSpPr/>
                <p:nvPr/>
              </p:nvCxnSpPr>
              <p:spPr bwMode="auto">
                <a:xfrm>
                  <a:off x="511961" y="3070253"/>
                  <a:ext cx="8324725" cy="1429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393" name="Прямоугольник 1"/>
              <p:cNvSpPr>
                <a:spLocks noChangeArrowheads="1"/>
              </p:cNvSpPr>
              <p:nvPr/>
            </p:nvSpPr>
            <p:spPr bwMode="auto">
              <a:xfrm>
                <a:off x="478632" y="3359622"/>
                <a:ext cx="4572001" cy="1754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k = int(input(‘k=’))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x = int(input())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 b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for</a:t>
                </a: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i </a:t>
                </a:r>
                <a:r>
                  <a:rPr lang="en-US" altLang="ru-RU" sz="1800" b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in</a:t>
                </a: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range (1,k):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y = int(input())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nod(x,y)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print(‘</a:t>
                </a:r>
                <a:r>
                  <a:rPr lang="ru-RU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НОД=</a:t>
                </a: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’,x)</a:t>
                </a:r>
              </a:p>
            </p:txBody>
          </p:sp>
          <p:sp>
            <p:nvSpPr>
              <p:cNvPr id="16394" name="TextBox 48"/>
              <p:cNvSpPr txBox="1">
                <a:spLocks noChangeArrowheads="1"/>
              </p:cNvSpPr>
              <p:nvPr/>
            </p:nvSpPr>
            <p:spPr bwMode="auto">
              <a:xfrm>
                <a:off x="5173662" y="3541291"/>
                <a:ext cx="2531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ru-RU" altLang="ru-RU" sz="1800">
                    <a:latin typeface="Arial" panose="020B0604020202020204" pitchFamily="34" charset="0"/>
                  </a:rPr>
                  <a:t>Основная программа</a:t>
                </a:r>
                <a:endPara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16391" name="TextBox 36"/>
            <p:cNvSpPr txBox="1">
              <a:spLocks noChangeArrowheads="1"/>
            </p:cNvSpPr>
            <p:nvPr/>
          </p:nvSpPr>
          <p:spPr bwMode="auto">
            <a:xfrm>
              <a:off x="539750" y="2045030"/>
              <a:ext cx="5619395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def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nod (a,b):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global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while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a!=b: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if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a &gt; b: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a = a – b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b = b - a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x = a</a:t>
              </a: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Примеры основной программы</a:t>
            </a:r>
          </a:p>
        </p:txBody>
      </p:sp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827088" y="1431925"/>
            <a:ext cx="44672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m = [16, 32, 40, 64, 80, 128]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x = m[0]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range (1, 6):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y = m[i]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nod(x,y)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print (‘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НОД=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‘,x)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695325" y="3284538"/>
            <a:ext cx="7988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Измените программу так, чтобы с ее помощью можно было найти: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а) наибольший общий делитель для следующих пяти чисел: 12, 24, 30, 48 и 51;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б) наибольший общий делитель произвольных десяти целых двузначных чисел.</a:t>
            </a:r>
          </a:p>
        </p:txBody>
      </p:sp>
      <p:sp>
        <p:nvSpPr>
          <p:cNvPr id="18437" name="TextBox 2"/>
          <p:cNvSpPr txBox="1">
            <a:spLocks noChangeArrowheads="1"/>
          </p:cNvSpPr>
          <p:nvPr/>
        </p:nvSpPr>
        <p:spPr bwMode="auto">
          <a:xfrm>
            <a:off x="5286375" y="1989138"/>
            <a:ext cx="3136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С помощью массива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619125" y="908050"/>
            <a:ext cx="7988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а) наибольший общий делитель для следующих пяти чисел: 12, 24, 30, 48 и 51;</a:t>
            </a:r>
          </a:p>
        </p:txBody>
      </p:sp>
      <p:sp>
        <p:nvSpPr>
          <p:cNvPr id="20484" name="Прямоугольник 1"/>
          <p:cNvSpPr>
            <a:spLocks noChangeArrowheads="1"/>
          </p:cNvSpPr>
          <p:nvPr/>
        </p:nvSpPr>
        <p:spPr bwMode="auto">
          <a:xfrm>
            <a:off x="1403350" y="1700213"/>
            <a:ext cx="45720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nod (a,b):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global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x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a!=b: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a&gt;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a = a-b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b = b-a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x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m = [12, 24, 30, 48, 51]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 = m[0]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 (1, 5):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y = m[i]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nod(x,y)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 ('НОД=',x)</a:t>
            </a:r>
          </a:p>
        </p:txBody>
      </p:sp>
      <p:pic>
        <p:nvPicPr>
          <p:cNvPr id="20485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3789363"/>
            <a:ext cx="4148138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pic>
        <p:nvPicPr>
          <p:cNvPr id="22531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3789363"/>
            <a:ext cx="4148138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Прямоугольник 2"/>
          <p:cNvSpPr>
            <a:spLocks noChangeArrowheads="1"/>
          </p:cNvSpPr>
          <p:nvPr/>
        </p:nvSpPr>
        <p:spPr bwMode="auto">
          <a:xfrm>
            <a:off x="611188" y="692150"/>
            <a:ext cx="8353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>
                <a:solidFill>
                  <a:srgbClr val="000000"/>
                </a:solidFill>
              </a:rPr>
              <a:t>б) наибольший общий делитель произвольных десяти целых двузначных чисел.</a:t>
            </a:r>
          </a:p>
        </p:txBody>
      </p:sp>
      <p:sp>
        <p:nvSpPr>
          <p:cNvPr id="22533" name="Прямоугольник 3"/>
          <p:cNvSpPr>
            <a:spLocks noChangeArrowheads="1"/>
          </p:cNvSpPr>
          <p:nvPr/>
        </p:nvSpPr>
        <p:spPr bwMode="auto">
          <a:xfrm>
            <a:off x="1403350" y="1225550"/>
            <a:ext cx="4572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nod (a,b):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global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x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a!=b: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a&gt;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a = a-b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b = b-a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N=10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A=[0]*N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random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randint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 (N):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A[i]=randint(0,99)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print('A = [',i,'] = ',A[i])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 = A[0]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 (1, 10):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y = A[i]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nod(x,y)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 ('НОД=',x)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539750" y="920750"/>
            <a:ext cx="8080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Рассмотрим программу, которая выводит все простые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множители произвольного натурального числа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 &gt; 1 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2400">
                <a:latin typeface="Arial" panose="020B0604020202020204" pitchFamily="34" charset="0"/>
              </a:rPr>
              <a:t>(</a:t>
            </a:r>
            <a:r>
              <a:rPr lang="ru-RU" altLang="ru-RU" sz="2400">
                <a:latin typeface="Arial" panose="020B0604020202020204" pitchFamily="34" charset="0"/>
              </a:rPr>
              <a:t>если число простое, то выводится оно само)</a:t>
            </a:r>
          </a:p>
        </p:txBody>
      </p:sp>
      <p:sp>
        <p:nvSpPr>
          <p:cNvPr id="24579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24580" name="Группа 7"/>
          <p:cNvGrpSpPr>
            <a:grpSpLocks/>
          </p:cNvGrpSpPr>
          <p:nvPr/>
        </p:nvGrpSpPr>
        <p:grpSpPr bwMode="auto">
          <a:xfrm>
            <a:off x="611188" y="2181225"/>
            <a:ext cx="8262937" cy="3122613"/>
            <a:chOff x="539750" y="2045030"/>
            <a:chExt cx="8262278" cy="3122161"/>
          </a:xfrm>
        </p:grpSpPr>
        <p:grpSp>
          <p:nvGrpSpPr>
            <p:cNvPr id="24582" name="Группа 8"/>
            <p:cNvGrpSpPr>
              <a:grpSpLocks/>
            </p:cNvGrpSpPr>
            <p:nvPr/>
          </p:nvGrpSpPr>
          <p:grpSpPr bwMode="auto">
            <a:xfrm>
              <a:off x="712370" y="2068049"/>
              <a:ext cx="8089658" cy="3099142"/>
              <a:chOff x="655311" y="954939"/>
              <a:chExt cx="8279873" cy="3099142"/>
            </a:xfrm>
          </p:grpSpPr>
          <p:grpSp>
            <p:nvGrpSpPr>
              <p:cNvPr id="24584" name="Группа 4"/>
              <p:cNvGrpSpPr>
                <a:grpSpLocks/>
              </p:cNvGrpSpPr>
              <p:nvPr/>
            </p:nvGrpSpPr>
            <p:grpSpPr bwMode="auto">
              <a:xfrm>
                <a:off x="655311" y="954939"/>
                <a:ext cx="8279873" cy="3099142"/>
                <a:chOff x="601533" y="667018"/>
                <a:chExt cx="8338230" cy="3099443"/>
              </a:xfrm>
            </p:grpSpPr>
            <p:grpSp>
              <p:nvGrpSpPr>
                <p:cNvPr id="24587" name="Группа 35"/>
                <p:cNvGrpSpPr>
                  <a:grpSpLocks/>
                </p:cNvGrpSpPr>
                <p:nvPr/>
              </p:nvGrpSpPr>
              <p:grpSpPr bwMode="auto">
                <a:xfrm>
                  <a:off x="5017066" y="667018"/>
                  <a:ext cx="3922697" cy="3099443"/>
                  <a:chOff x="4175154" y="3885334"/>
                  <a:chExt cx="3671826" cy="2491739"/>
                </a:xfrm>
              </p:grpSpPr>
              <p:sp>
                <p:nvSpPr>
                  <p:cNvPr id="24589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01205" y="3885334"/>
                    <a:ext cx="3545775" cy="2969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ru-RU" altLang="ru-RU" sz="1800">
                        <a:latin typeface="Arial" panose="020B0604020202020204" pitchFamily="34" charset="0"/>
                      </a:rPr>
                      <a:t>Подпрограмма</a:t>
                    </a:r>
                  </a:p>
                </p:txBody>
              </p:sp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 flipV="1">
                    <a:off x="4177479" y="3885970"/>
                    <a:ext cx="12252" cy="249110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Прямая соединительная линия 14"/>
                <p:cNvCxnSpPr/>
                <p:nvPr/>
              </p:nvCxnSpPr>
              <p:spPr bwMode="auto">
                <a:xfrm>
                  <a:off x="601948" y="2445724"/>
                  <a:ext cx="8324725" cy="1428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585" name="Прямоугольник 1"/>
              <p:cNvSpPr>
                <a:spLocks noChangeArrowheads="1"/>
              </p:cNvSpPr>
              <p:nvPr/>
            </p:nvSpPr>
            <p:spPr bwMode="auto">
              <a:xfrm>
                <a:off x="655311" y="2853752"/>
                <a:ext cx="4572001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a = int(input(‘a = ‘))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 b="1"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</a:t>
                </a: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a &gt; 1: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ppd(a)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ru-RU" sz="18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a = a / d</a:t>
                </a:r>
              </a:p>
            </p:txBody>
          </p:sp>
          <p:sp>
            <p:nvSpPr>
              <p:cNvPr id="24586" name="TextBox 48"/>
              <p:cNvSpPr txBox="1">
                <a:spLocks noChangeArrowheads="1"/>
              </p:cNvSpPr>
              <p:nvPr/>
            </p:nvSpPr>
            <p:spPr bwMode="auto">
              <a:xfrm>
                <a:off x="5143882" y="2813253"/>
                <a:ext cx="253192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ru-RU" altLang="ru-RU" sz="1800">
                    <a:latin typeface="Arial" panose="020B0604020202020204" pitchFamily="34" charset="0"/>
                  </a:rPr>
                  <a:t>Основная программа</a:t>
                </a:r>
                <a:endPara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24583" name="TextBox 36"/>
            <p:cNvSpPr txBox="1">
              <a:spLocks noChangeArrowheads="1"/>
            </p:cNvSpPr>
            <p:nvPr/>
          </p:nvSpPr>
          <p:spPr bwMode="auto">
            <a:xfrm>
              <a:off x="539750" y="2045030"/>
              <a:ext cx="5619395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def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ppd (n):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ru-RU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global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d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d = 2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ru-RU" sz="1800" b="1">
                  <a:latin typeface="Courier New" panose="02070309020205020404" pitchFamily="49" charset="0"/>
                  <a:cs typeface="Courier New" panose="02070309020205020404" pitchFamily="49" charset="0"/>
                </a:rPr>
                <a:t>while</a:t>
              </a: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n % d &gt; 0: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     d = d + 1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800">
                  <a:latin typeface="Courier New" panose="02070309020205020404" pitchFamily="49" charset="0"/>
                  <a:cs typeface="Courier New" panose="02070309020205020404" pitchFamily="49" charset="0"/>
                </a:rPr>
                <a:t>    print(d)</a:t>
              </a:r>
            </a:p>
          </p:txBody>
        </p:sp>
      </p:grpSp>
      <p:sp>
        <p:nvSpPr>
          <p:cNvPr id="24581" name="TextBox 20"/>
          <p:cNvSpPr txBox="1">
            <a:spLocks noChangeArrowheads="1"/>
          </p:cNvSpPr>
          <p:nvPr/>
        </p:nvSpPr>
        <p:spPr bwMode="auto">
          <a:xfrm>
            <a:off x="619125" y="5278438"/>
            <a:ext cx="79883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800" i="1">
                <a:latin typeface="Arial" panose="020B0604020202020204" pitchFamily="34" charset="0"/>
              </a:rPr>
              <a:t>Протестируйте программу на числах 121, 135 и 847. В результате ее выполнения вы должны получить соответствующие наборы чисел, записанных в столбик: 11, 11; 3, 3, 3, 7, 11, 11.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427038" y="750888"/>
            <a:ext cx="8372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Разработанная блок-схема на основе данного алгоритма</a:t>
            </a:r>
          </a:p>
        </p:txBody>
      </p:sp>
      <p:sp>
        <p:nvSpPr>
          <p:cNvPr id="26627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26628" name="Группа 2"/>
          <p:cNvGrpSpPr>
            <a:grpSpLocks/>
          </p:cNvGrpSpPr>
          <p:nvPr/>
        </p:nvGrpSpPr>
        <p:grpSpPr bwMode="auto">
          <a:xfrm>
            <a:off x="5219700" y="1341438"/>
            <a:ext cx="3213100" cy="5441950"/>
            <a:chOff x="2563240" y="1484958"/>
            <a:chExt cx="3211995" cy="5442022"/>
          </a:xfrm>
        </p:grpSpPr>
        <p:sp>
          <p:nvSpPr>
            <p:cNvPr id="26631" name="Line 489"/>
            <p:cNvSpPr>
              <a:spLocks noChangeShapeType="1"/>
            </p:cNvSpPr>
            <p:nvPr/>
          </p:nvSpPr>
          <p:spPr bwMode="auto">
            <a:xfrm rot="-5400000" flipH="1" flipV="1">
              <a:off x="1574980" y="4415422"/>
              <a:ext cx="1977105" cy="5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2" name="Line 490"/>
            <p:cNvSpPr>
              <a:spLocks noChangeShapeType="1"/>
            </p:cNvSpPr>
            <p:nvPr/>
          </p:nvSpPr>
          <p:spPr bwMode="auto">
            <a:xfrm>
              <a:off x="4211464" y="1845320"/>
              <a:ext cx="0" cy="9366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3" name="AutoShape 491"/>
            <p:cNvSpPr>
              <a:spLocks noChangeArrowheads="1"/>
            </p:cNvSpPr>
            <p:nvPr/>
          </p:nvSpPr>
          <p:spPr bwMode="auto">
            <a:xfrm>
              <a:off x="3563764" y="1484958"/>
              <a:ext cx="1368425" cy="365125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Начало </a:t>
              </a:r>
            </a:p>
          </p:txBody>
        </p:sp>
        <p:sp>
          <p:nvSpPr>
            <p:cNvPr id="26634" name="AutoShape 496"/>
            <p:cNvSpPr>
              <a:spLocks noChangeArrowheads="1"/>
            </p:cNvSpPr>
            <p:nvPr/>
          </p:nvSpPr>
          <p:spPr bwMode="auto">
            <a:xfrm>
              <a:off x="3492327" y="2061220"/>
              <a:ext cx="1436687" cy="431800"/>
            </a:xfrm>
            <a:prstGeom prst="flowChartInputOutput">
              <a:avLst/>
            </a:prstGeom>
            <a:solidFill>
              <a:schemeClr val="bg1"/>
            </a:solidFill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ru-RU" altLang="ru-RU" sz="20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35" name="Rectangle 498"/>
            <p:cNvSpPr>
              <a:spLocks noChangeArrowheads="1"/>
            </p:cNvSpPr>
            <p:nvPr/>
          </p:nvSpPr>
          <p:spPr bwMode="auto">
            <a:xfrm>
              <a:off x="3521000" y="2767899"/>
              <a:ext cx="1441450" cy="4333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ru-RU" sz="1800">
                  <a:latin typeface="Arial" panose="020B0604020202020204" pitchFamily="34" charset="0"/>
                </a:rPr>
                <a:t> := 1</a:t>
              </a:r>
              <a:endParaRPr lang="ru-RU" altLang="ru-RU" sz="1800">
                <a:latin typeface="Arial" panose="020B0604020202020204" pitchFamily="34" charset="0"/>
              </a:endParaRPr>
            </a:p>
          </p:txBody>
        </p:sp>
        <p:sp>
          <p:nvSpPr>
            <p:cNvPr id="26636" name="AutoShape 499"/>
            <p:cNvSpPr>
              <a:spLocks noChangeArrowheads="1"/>
            </p:cNvSpPr>
            <p:nvPr/>
          </p:nvSpPr>
          <p:spPr bwMode="auto">
            <a:xfrm>
              <a:off x="3650799" y="6561855"/>
              <a:ext cx="1368425" cy="365125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Конец </a:t>
              </a:r>
            </a:p>
          </p:txBody>
        </p:sp>
        <p:sp>
          <p:nvSpPr>
            <p:cNvPr id="26637" name="Line 511"/>
            <p:cNvSpPr>
              <a:spLocks noChangeShapeType="1"/>
            </p:cNvSpPr>
            <p:nvPr/>
          </p:nvSpPr>
          <p:spPr bwMode="auto">
            <a:xfrm rot="-5400000">
              <a:off x="3387646" y="2605052"/>
              <a:ext cx="0" cy="1647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6638" name="Группа 1"/>
            <p:cNvGrpSpPr>
              <a:grpSpLocks/>
            </p:cNvGrpSpPr>
            <p:nvPr/>
          </p:nvGrpSpPr>
          <p:grpSpPr bwMode="auto">
            <a:xfrm>
              <a:off x="2563240" y="3201286"/>
              <a:ext cx="3211995" cy="3095720"/>
              <a:chOff x="4283904" y="2997845"/>
              <a:chExt cx="3211995" cy="3095720"/>
            </a:xfrm>
          </p:grpSpPr>
          <p:sp>
            <p:nvSpPr>
              <p:cNvPr id="26641" name="Line 488"/>
              <p:cNvSpPr>
                <a:spLocks noChangeShapeType="1"/>
              </p:cNvSpPr>
              <p:nvPr/>
            </p:nvSpPr>
            <p:spPr bwMode="auto">
              <a:xfrm rot="-5400000">
                <a:off x="5123146" y="4361583"/>
                <a:ext cx="1" cy="167848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2" name="AutoShape 492"/>
              <p:cNvSpPr>
                <a:spLocks noChangeArrowheads="1"/>
              </p:cNvSpPr>
              <p:nvPr/>
            </p:nvSpPr>
            <p:spPr bwMode="auto">
              <a:xfrm>
                <a:off x="5303201" y="5661765"/>
                <a:ext cx="1436687" cy="431800"/>
              </a:xfrm>
              <a:prstGeom prst="flowChartInputOutput">
                <a:avLst/>
              </a:prstGeom>
              <a:solidFill>
                <a:schemeClr val="bg1"/>
              </a:solidFill>
              <a:ln w="38100">
                <a:solidFill>
                  <a:srgbClr val="018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ru-RU" sz="20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endParaRPr lang="ru-RU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643" name="Text Box 493"/>
              <p:cNvSpPr txBox="1">
                <a:spLocks noChangeArrowheads="1"/>
              </p:cNvSpPr>
              <p:nvPr/>
            </p:nvSpPr>
            <p:spPr bwMode="auto">
              <a:xfrm>
                <a:off x="6005153" y="4136295"/>
                <a:ext cx="503237" cy="287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FontTx/>
                  <a:buNone/>
                </a:pPr>
                <a:r>
                  <a:rPr lang="ru-RU" altLang="ru-RU" sz="1600">
                    <a:latin typeface="Arial" panose="020B0604020202020204" pitchFamily="34" charset="0"/>
                  </a:rPr>
                  <a:t>да</a:t>
                </a:r>
              </a:p>
            </p:txBody>
          </p:sp>
          <p:sp>
            <p:nvSpPr>
              <p:cNvPr id="26644" name="AutoShape 500"/>
              <p:cNvSpPr>
                <a:spLocks noChangeArrowheads="1"/>
              </p:cNvSpPr>
              <p:nvPr/>
            </p:nvSpPr>
            <p:spPr bwMode="auto">
              <a:xfrm>
                <a:off x="4965842" y="3400603"/>
                <a:ext cx="1936563" cy="719136"/>
              </a:xfrm>
              <a:prstGeom prst="flowChartDecision">
                <a:avLst/>
              </a:prstGeom>
              <a:solidFill>
                <a:schemeClr val="bg1"/>
              </a:solidFill>
              <a:ln w="38100">
                <a:solidFill>
                  <a:srgbClr val="018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ru-RU" sz="20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altLang="ru-RU" sz="20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</a:t>
                </a:r>
                <a:r>
                  <a:rPr lang="en-US" altLang="ru-RU" sz="20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 </a:t>
                </a:r>
                <a:r>
                  <a:rPr lang="en-US" altLang="ru-RU" sz="1800">
                    <a:latin typeface="Arial" panose="020B0604020202020204" pitchFamily="34" charset="0"/>
                  </a:rPr>
                  <a:t>&gt; 0</a:t>
                </a:r>
                <a:endParaRPr lang="ru-RU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645" name="Line 502"/>
              <p:cNvSpPr>
                <a:spLocks noChangeShapeType="1"/>
              </p:cNvSpPr>
              <p:nvPr/>
            </p:nvSpPr>
            <p:spPr bwMode="auto">
              <a:xfrm>
                <a:off x="5940252" y="2997845"/>
                <a:ext cx="0" cy="4027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6" name="Line 503"/>
              <p:cNvSpPr>
                <a:spLocks noChangeShapeType="1"/>
              </p:cNvSpPr>
              <p:nvPr/>
            </p:nvSpPr>
            <p:spPr bwMode="auto">
              <a:xfrm>
                <a:off x="5940252" y="4119739"/>
                <a:ext cx="0" cy="6477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7" name="Line 505"/>
              <p:cNvSpPr>
                <a:spLocks noChangeShapeType="1"/>
              </p:cNvSpPr>
              <p:nvPr/>
            </p:nvSpPr>
            <p:spPr bwMode="auto">
              <a:xfrm>
                <a:off x="7495173" y="3760170"/>
                <a:ext cx="725" cy="161425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8" name="Line 506"/>
              <p:cNvSpPr>
                <a:spLocks noChangeShapeType="1"/>
              </p:cNvSpPr>
              <p:nvPr/>
            </p:nvSpPr>
            <p:spPr bwMode="auto">
              <a:xfrm rot="5400000" flipV="1">
                <a:off x="7207768" y="3472040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9" name="Line 507"/>
              <p:cNvSpPr>
                <a:spLocks noChangeShapeType="1"/>
              </p:cNvSpPr>
              <p:nvPr/>
            </p:nvSpPr>
            <p:spPr bwMode="auto">
              <a:xfrm>
                <a:off x="5962977" y="4840463"/>
                <a:ext cx="0" cy="3603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50" name="Line 508"/>
              <p:cNvSpPr>
                <a:spLocks noChangeShapeType="1"/>
              </p:cNvSpPr>
              <p:nvPr/>
            </p:nvSpPr>
            <p:spPr bwMode="auto">
              <a:xfrm rot="-5400000">
                <a:off x="6739887" y="4619143"/>
                <a:ext cx="2" cy="151057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51" name="Line 512"/>
              <p:cNvSpPr>
                <a:spLocks noChangeShapeType="1"/>
              </p:cNvSpPr>
              <p:nvPr/>
            </p:nvSpPr>
            <p:spPr bwMode="auto">
              <a:xfrm>
                <a:off x="6005153" y="5374428"/>
                <a:ext cx="0" cy="2873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52" name="Text Box 514"/>
              <p:cNvSpPr txBox="1">
                <a:spLocks noChangeArrowheads="1"/>
              </p:cNvSpPr>
              <p:nvPr/>
            </p:nvSpPr>
            <p:spPr bwMode="auto">
              <a:xfrm>
                <a:off x="6919637" y="3429645"/>
                <a:ext cx="503237" cy="287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FontTx/>
                  <a:buNone/>
                </a:pPr>
                <a:r>
                  <a:rPr lang="ru-RU" altLang="ru-RU" sz="1600">
                    <a:latin typeface="Arial" panose="020B0604020202020204" pitchFamily="34" charset="0"/>
                  </a:rPr>
                  <a:t>нет</a:t>
                </a:r>
              </a:p>
            </p:txBody>
          </p:sp>
        </p:grpSp>
        <p:sp>
          <p:nvSpPr>
            <p:cNvPr id="26639" name="Line 515"/>
            <p:cNvSpPr>
              <a:spLocks noChangeShapeType="1"/>
            </p:cNvSpPr>
            <p:nvPr/>
          </p:nvSpPr>
          <p:spPr bwMode="auto">
            <a:xfrm>
              <a:off x="4284489" y="6297006"/>
              <a:ext cx="0" cy="287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Rectangle 498"/>
            <p:cNvSpPr>
              <a:spLocks noChangeArrowheads="1"/>
            </p:cNvSpPr>
            <p:nvPr/>
          </p:nvSpPr>
          <p:spPr bwMode="auto">
            <a:xfrm>
              <a:off x="3487564" y="4610517"/>
              <a:ext cx="1441450" cy="4333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ru-RU" sz="1800">
                  <a:latin typeface="Arial" panose="020B0604020202020204" pitchFamily="34" charset="0"/>
                </a:rPr>
                <a:t> := </a:t>
              </a:r>
              <a:r>
                <a:rPr lang="en-US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ru-RU" sz="1800">
                  <a:latin typeface="Arial" panose="020B0604020202020204" pitchFamily="34" charset="0"/>
                </a:rPr>
                <a:t>+1</a:t>
              </a:r>
              <a:endParaRPr lang="ru-RU" altLang="ru-RU" sz="1800">
                <a:latin typeface="Arial" panose="020B0604020202020204" pitchFamily="34" charset="0"/>
              </a:endParaRPr>
            </a:p>
          </p:txBody>
        </p:sp>
      </p:grpSp>
      <p:sp>
        <p:nvSpPr>
          <p:cNvPr id="26629" name="TextBox 2"/>
          <p:cNvSpPr txBox="1">
            <a:spLocks noChangeArrowheads="1"/>
          </p:cNvSpPr>
          <p:nvPr/>
        </p:nvSpPr>
        <p:spPr bwMode="auto">
          <a:xfrm>
            <a:off x="731838" y="2336800"/>
            <a:ext cx="43719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Здесь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000">
                <a:latin typeface="Arial" panose="020B0604020202020204" pitchFamily="34" charset="0"/>
              </a:rPr>
              <a:t> – </a:t>
            </a:r>
            <a:r>
              <a:rPr lang="ru-RU" altLang="ru-RU" sz="2000">
                <a:latin typeface="Arial" panose="020B0604020202020204" pitchFamily="34" charset="0"/>
              </a:rPr>
              <a:t>натуральное число, большее 1. Его первый простой </a:t>
            </a:r>
            <a:endParaRPr lang="en-US" altLang="ru-RU" sz="200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делитель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altLang="ru-RU" sz="2000">
                <a:latin typeface="Arial" panose="020B0604020202020204" pitchFamily="34" charset="0"/>
              </a:rPr>
              <a:t> </a:t>
            </a:r>
            <a:r>
              <a:rPr lang="ru-RU" altLang="ru-RU" sz="2000">
                <a:latin typeface="Arial" panose="020B0604020202020204" pitchFamily="34" charset="0"/>
              </a:rPr>
              <a:t>находится перебором всех возможных делителей, начиная с 2 – наименьшего простого числа. Если само </a:t>
            </a:r>
            <a:r>
              <a:rPr lang="en-US" altLang="ru-RU" sz="2000">
                <a:latin typeface="Arial" panose="020B0604020202020204" pitchFamily="34" charset="0"/>
              </a:rPr>
              <a:t>n </a:t>
            </a:r>
            <a:r>
              <a:rPr lang="ru-RU" altLang="ru-RU" sz="2000">
                <a:latin typeface="Arial" panose="020B0604020202020204" pitchFamily="34" charset="0"/>
              </a:rPr>
              <a:t>окажется простым числом, то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altLang="ru-RU" sz="2000">
                <a:latin typeface="Arial" panose="020B0604020202020204" pitchFamily="34" charset="0"/>
              </a:rPr>
              <a:t> </a:t>
            </a:r>
            <a:r>
              <a:rPr lang="ru-RU" altLang="ru-RU" sz="2000">
                <a:latin typeface="Arial" panose="020B0604020202020204" pitchFamily="34" charset="0"/>
              </a:rPr>
              <a:t>будет присвоено значение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630" name="Прямоугольник 3"/>
          <p:cNvSpPr>
            <a:spLocks noChangeArrowheads="1"/>
          </p:cNvSpPr>
          <p:nvPr/>
        </p:nvSpPr>
        <p:spPr bwMode="auto">
          <a:xfrm>
            <a:off x="539750" y="14874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b="1">
                <a:solidFill>
                  <a:srgbClr val="FF0000"/>
                </a:solidFill>
              </a:rPr>
              <a:t>Алгоритм нахождения первого простого делителя</a:t>
            </a:r>
            <a:endParaRPr lang="ru-RU" altLang="ru-RU" b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512"/>
          <p:cNvSpPr>
            <a:spLocks noChangeShapeType="1"/>
          </p:cNvSpPr>
          <p:nvPr/>
        </p:nvSpPr>
        <p:spPr bwMode="auto">
          <a:xfrm>
            <a:off x="6943725" y="1706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5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8676" name="TextBox 2"/>
          <p:cNvSpPr txBox="1">
            <a:spLocks noChangeArrowheads="1"/>
          </p:cNvSpPr>
          <p:nvPr/>
        </p:nvSpPr>
        <p:spPr bwMode="auto">
          <a:xfrm>
            <a:off x="541338" y="1098550"/>
            <a:ext cx="5337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Arial" panose="020B0604020202020204" pitchFamily="34" charset="0"/>
              </a:rPr>
              <a:t>Вспомогательный алгоритм при решении задачи разложения натурального числа на простые множители</a:t>
            </a:r>
            <a:endParaRPr lang="ru-RU" altLang="ru-RU" sz="1800" b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677" name="AutoShape 491"/>
          <p:cNvSpPr>
            <a:spLocks noChangeArrowheads="1"/>
          </p:cNvSpPr>
          <p:nvPr/>
        </p:nvSpPr>
        <p:spPr bwMode="auto">
          <a:xfrm>
            <a:off x="6234113" y="1339850"/>
            <a:ext cx="1368425" cy="365125"/>
          </a:xfrm>
          <a:prstGeom prst="flowChartTerminator">
            <a:avLst/>
          </a:prstGeom>
          <a:solidFill>
            <a:schemeClr val="bg1"/>
          </a:solidFill>
          <a:ln w="38100">
            <a:solidFill>
              <a:srgbClr val="018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Начало </a:t>
            </a:r>
          </a:p>
        </p:txBody>
      </p:sp>
      <p:sp>
        <p:nvSpPr>
          <p:cNvPr id="28678" name="AutoShape 496"/>
          <p:cNvSpPr>
            <a:spLocks noChangeArrowheads="1"/>
          </p:cNvSpPr>
          <p:nvPr/>
        </p:nvSpPr>
        <p:spPr bwMode="auto">
          <a:xfrm>
            <a:off x="6191250" y="1925638"/>
            <a:ext cx="1436688" cy="431800"/>
          </a:xfrm>
          <a:prstGeom prst="flowChartInputOutput">
            <a:avLst/>
          </a:prstGeom>
          <a:solidFill>
            <a:schemeClr val="bg1"/>
          </a:solidFill>
          <a:ln w="38100">
            <a:solidFill>
              <a:srgbClr val="018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altLang="ru-RU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679" name="Группа 3"/>
          <p:cNvGrpSpPr>
            <a:grpSpLocks/>
          </p:cNvGrpSpPr>
          <p:nvPr/>
        </p:nvGrpSpPr>
        <p:grpSpPr bwMode="auto">
          <a:xfrm>
            <a:off x="5302250" y="2357438"/>
            <a:ext cx="3213100" cy="3725862"/>
            <a:chOff x="5220072" y="3057764"/>
            <a:chExt cx="3211995" cy="3725694"/>
          </a:xfrm>
        </p:grpSpPr>
        <p:sp>
          <p:nvSpPr>
            <p:cNvPr id="28683" name="Line 489"/>
            <p:cNvSpPr>
              <a:spLocks noChangeShapeType="1"/>
            </p:cNvSpPr>
            <p:nvPr/>
          </p:nvSpPr>
          <p:spPr bwMode="auto">
            <a:xfrm rot="-5400000" flipH="1" flipV="1">
              <a:off x="4118021" y="4385692"/>
              <a:ext cx="2204690" cy="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684" name="AutoShape 499"/>
            <p:cNvSpPr>
              <a:spLocks noChangeArrowheads="1"/>
            </p:cNvSpPr>
            <p:nvPr/>
          </p:nvSpPr>
          <p:spPr bwMode="auto">
            <a:xfrm>
              <a:off x="6307631" y="6418333"/>
              <a:ext cx="1368425" cy="365125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rgbClr val="018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Конец </a:t>
              </a:r>
            </a:p>
          </p:txBody>
        </p:sp>
        <p:sp>
          <p:nvSpPr>
            <p:cNvPr id="28685" name="Line 511"/>
            <p:cNvSpPr>
              <a:spLocks noChangeShapeType="1"/>
            </p:cNvSpPr>
            <p:nvPr/>
          </p:nvSpPr>
          <p:spPr bwMode="auto">
            <a:xfrm rot="-5400000">
              <a:off x="6044478" y="2461530"/>
              <a:ext cx="0" cy="1647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86" name="Группа 51"/>
            <p:cNvGrpSpPr>
              <a:grpSpLocks/>
            </p:cNvGrpSpPr>
            <p:nvPr/>
          </p:nvGrpSpPr>
          <p:grpSpPr bwMode="auto">
            <a:xfrm>
              <a:off x="5220073" y="3057764"/>
              <a:ext cx="3211994" cy="3066389"/>
              <a:chOff x="4283905" y="2997845"/>
              <a:chExt cx="3211994" cy="3066389"/>
            </a:xfrm>
          </p:grpSpPr>
          <p:sp>
            <p:nvSpPr>
              <p:cNvPr id="28688" name="Line 488"/>
              <p:cNvSpPr>
                <a:spLocks noChangeShapeType="1"/>
              </p:cNvSpPr>
              <p:nvPr/>
            </p:nvSpPr>
            <p:spPr bwMode="auto">
              <a:xfrm rot="-5400000">
                <a:off x="4742525" y="4969791"/>
                <a:ext cx="0" cy="917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9" name="Text Box 493"/>
              <p:cNvSpPr txBox="1">
                <a:spLocks noChangeArrowheads="1"/>
              </p:cNvSpPr>
              <p:nvPr/>
            </p:nvSpPr>
            <p:spPr bwMode="auto">
              <a:xfrm>
                <a:off x="6005153" y="4136295"/>
                <a:ext cx="503237" cy="287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FontTx/>
                  <a:buNone/>
                </a:pPr>
                <a:r>
                  <a:rPr lang="ru-RU" altLang="ru-RU" sz="1600">
                    <a:latin typeface="Arial" panose="020B0604020202020204" pitchFamily="34" charset="0"/>
                  </a:rPr>
                  <a:t>да</a:t>
                </a:r>
              </a:p>
            </p:txBody>
          </p:sp>
          <p:sp>
            <p:nvSpPr>
              <p:cNvPr id="28690" name="AutoShape 500"/>
              <p:cNvSpPr>
                <a:spLocks noChangeArrowheads="1"/>
              </p:cNvSpPr>
              <p:nvPr/>
            </p:nvSpPr>
            <p:spPr bwMode="auto">
              <a:xfrm>
                <a:off x="4965842" y="3400603"/>
                <a:ext cx="1936563" cy="719136"/>
              </a:xfrm>
              <a:prstGeom prst="flowChartDecision">
                <a:avLst/>
              </a:prstGeom>
              <a:solidFill>
                <a:schemeClr val="bg1"/>
              </a:solidFill>
              <a:ln w="38100">
                <a:solidFill>
                  <a:srgbClr val="018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ru-RU" sz="20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altLang="ru-RU" sz="20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</a:t>
                </a:r>
                <a:r>
                  <a:rPr lang="en-US" altLang="ru-RU" sz="20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 </a:t>
                </a:r>
                <a:r>
                  <a:rPr lang="en-US" altLang="ru-RU" sz="1800">
                    <a:latin typeface="Arial" panose="020B0604020202020204" pitchFamily="34" charset="0"/>
                  </a:rPr>
                  <a:t>&gt; 0</a:t>
                </a:r>
                <a:endParaRPr lang="ru-RU" altLang="ru-RU" sz="200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91" name="Line 502"/>
              <p:cNvSpPr>
                <a:spLocks noChangeShapeType="1"/>
              </p:cNvSpPr>
              <p:nvPr/>
            </p:nvSpPr>
            <p:spPr bwMode="auto">
              <a:xfrm>
                <a:off x="5940252" y="2997845"/>
                <a:ext cx="0" cy="4027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2" name="Line 503"/>
              <p:cNvSpPr>
                <a:spLocks noChangeShapeType="1"/>
              </p:cNvSpPr>
              <p:nvPr/>
            </p:nvSpPr>
            <p:spPr bwMode="auto">
              <a:xfrm>
                <a:off x="5940252" y="4119739"/>
                <a:ext cx="0" cy="6477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3" name="Line 505"/>
              <p:cNvSpPr>
                <a:spLocks noChangeShapeType="1"/>
              </p:cNvSpPr>
              <p:nvPr/>
            </p:nvSpPr>
            <p:spPr bwMode="auto">
              <a:xfrm>
                <a:off x="7495173" y="3760170"/>
                <a:ext cx="726" cy="230406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4" name="Line 506"/>
              <p:cNvSpPr>
                <a:spLocks noChangeShapeType="1"/>
              </p:cNvSpPr>
              <p:nvPr/>
            </p:nvSpPr>
            <p:spPr bwMode="auto">
              <a:xfrm rot="5400000" flipV="1">
                <a:off x="7207768" y="3472040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5" name="Line 507"/>
              <p:cNvSpPr>
                <a:spLocks noChangeShapeType="1"/>
              </p:cNvSpPr>
              <p:nvPr/>
            </p:nvSpPr>
            <p:spPr bwMode="auto">
              <a:xfrm>
                <a:off x="5962977" y="4840463"/>
                <a:ext cx="0" cy="3603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6" name="Line 508"/>
              <p:cNvSpPr>
                <a:spLocks noChangeShapeType="1"/>
              </p:cNvSpPr>
              <p:nvPr/>
            </p:nvSpPr>
            <p:spPr bwMode="auto">
              <a:xfrm rot="-5400000">
                <a:off x="6739887" y="5308946"/>
                <a:ext cx="2" cy="151057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7" name="Text Box 514"/>
              <p:cNvSpPr txBox="1">
                <a:spLocks noChangeArrowheads="1"/>
              </p:cNvSpPr>
              <p:nvPr/>
            </p:nvSpPr>
            <p:spPr bwMode="auto">
              <a:xfrm>
                <a:off x="6919637" y="3429645"/>
                <a:ext cx="503237" cy="287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0"/>
                  </a:spcBef>
                  <a:buFontTx/>
                  <a:buNone/>
                </a:pPr>
                <a:r>
                  <a:rPr lang="ru-RU" altLang="ru-RU" sz="1600">
                    <a:latin typeface="Arial" panose="020B0604020202020204" pitchFamily="34" charset="0"/>
                  </a:rPr>
                  <a:t>нет</a:t>
                </a:r>
              </a:p>
            </p:txBody>
          </p:sp>
        </p:grpSp>
        <p:sp>
          <p:nvSpPr>
            <p:cNvPr id="28687" name="Line 515"/>
            <p:cNvSpPr>
              <a:spLocks noChangeShapeType="1"/>
            </p:cNvSpPr>
            <p:nvPr/>
          </p:nvSpPr>
          <p:spPr bwMode="auto">
            <a:xfrm>
              <a:off x="6941321" y="6153484"/>
              <a:ext cx="0" cy="287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0" name="AutoShape 495"/>
          <p:cNvSpPr>
            <a:spLocks noChangeArrowheads="1"/>
          </p:cNvSpPr>
          <p:nvPr/>
        </p:nvSpPr>
        <p:spPr bwMode="auto">
          <a:xfrm>
            <a:off x="6099175" y="3781425"/>
            <a:ext cx="1765300" cy="573088"/>
          </a:xfrm>
          <a:prstGeom prst="flowChartPredefinedProcess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ppd (a, p)</a:t>
            </a:r>
            <a:endParaRPr lang="ru-RU" altLang="ru-RU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81" name="Rectangle 498"/>
          <p:cNvSpPr>
            <a:spLocks noChangeArrowheads="1"/>
          </p:cNvSpPr>
          <p:nvPr/>
        </p:nvSpPr>
        <p:spPr bwMode="auto">
          <a:xfrm>
            <a:off x="6238875" y="4554538"/>
            <a:ext cx="1441450" cy="43338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ru-RU" sz="1800">
                <a:latin typeface="Arial" panose="020B0604020202020204" pitchFamily="34" charset="0"/>
              </a:rPr>
              <a:t> := </a:t>
            </a:r>
            <a:r>
              <a:rPr lang="en-US" alt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a/p</a:t>
            </a:r>
            <a:endParaRPr lang="ru-RU" altLang="ru-RU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82" name="TextBox 2"/>
          <p:cNvSpPr txBox="1">
            <a:spLocks noChangeArrowheads="1"/>
          </p:cNvSpPr>
          <p:nvPr/>
        </p:nvSpPr>
        <p:spPr bwMode="auto">
          <a:xfrm>
            <a:off x="731838" y="2336800"/>
            <a:ext cx="43719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Вспомогательный алгоритм нахождения первого простого делителя для некоторого числа мы назвали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ppd</a:t>
            </a:r>
            <a:r>
              <a:rPr lang="ru-RU" altLang="ru-RU" sz="2400">
                <a:latin typeface="Arial" panose="020B0604020202020204" pitchFamily="34" charset="0"/>
              </a:rPr>
              <a:t>. Его формальными параметрами являются переменные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400">
                <a:latin typeface="Arial" panose="020B0604020202020204" pitchFamily="34" charset="0"/>
              </a:rPr>
              <a:t>,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ru-RU" altLang="ru-RU" sz="2400">
                <a:latin typeface="Arial" panose="020B0604020202020204" pitchFamily="34" charset="0"/>
              </a:rPr>
              <a:t>; фактическими –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ru-RU" sz="2400">
                <a:latin typeface="Arial" panose="020B0604020202020204" pitchFamily="34" charset="0"/>
              </a:rPr>
              <a:t>,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ru-RU" altLang="ru-RU" sz="2400">
                <a:latin typeface="Arial" panose="020B0604020202020204" pitchFamily="34" charset="0"/>
              </a:rPr>
              <a:t>.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chemeClr val="bg1"/>
                </a:solidFill>
              </a:rPr>
              <a:t>Ключевые слова</a:t>
            </a:r>
          </a:p>
        </p:txBody>
      </p:sp>
      <p:sp>
        <p:nvSpPr>
          <p:cNvPr id="4099" name="Объект 4"/>
          <p:cNvSpPr>
            <a:spLocks/>
          </p:cNvSpPr>
          <p:nvPr/>
        </p:nvSpPr>
        <p:spPr bwMode="auto">
          <a:xfrm>
            <a:off x="468313" y="1412875"/>
            <a:ext cx="8362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3508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ru-RU" altLang="ru-RU" b="1">
                <a:latin typeface="Arial" panose="020B0604020202020204" pitchFamily="34" charset="0"/>
              </a:rPr>
              <a:t>подпрограмма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ru-RU" altLang="ru-RU" b="1">
                <a:latin typeface="Arial" panose="020B0604020202020204" pitchFamily="34" charset="0"/>
              </a:rPr>
              <a:t>процедура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ru-RU" altLang="ru-RU" b="1">
                <a:latin typeface="Arial" panose="020B0604020202020204" pitchFamily="34" charset="0"/>
              </a:rPr>
              <a:t>функция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ru-RU" altLang="ru-RU" b="1">
                <a:latin typeface="Arial" panose="020B0604020202020204" pitchFamily="34" charset="0"/>
              </a:rPr>
              <a:t>рекурсивная функция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57188" y="260350"/>
            <a:ext cx="8786812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tx2"/>
                </a:solidFill>
                <a:latin typeface="Arial" panose="020B0604020202020204" pitchFamily="34" charset="0"/>
              </a:rPr>
              <a:t>Схема вызова вспомогательного алгоритма</a:t>
            </a:r>
          </a:p>
        </p:txBody>
      </p:sp>
      <p:grpSp>
        <p:nvGrpSpPr>
          <p:cNvPr id="27" name="Group 22"/>
          <p:cNvGrpSpPr>
            <a:grpSpLocks/>
          </p:cNvGrpSpPr>
          <p:nvPr/>
        </p:nvGrpSpPr>
        <p:grpSpPr bwMode="auto">
          <a:xfrm>
            <a:off x="2195513" y="1389063"/>
            <a:ext cx="5616575" cy="4897437"/>
            <a:chOff x="1338" y="935"/>
            <a:chExt cx="3538" cy="3085"/>
          </a:xfrm>
        </p:grpSpPr>
        <p:sp>
          <p:nvSpPr>
            <p:cNvPr id="30724" name="Rectangle 23"/>
            <p:cNvSpPr>
              <a:spLocks noChangeArrowheads="1"/>
            </p:cNvSpPr>
            <p:nvPr/>
          </p:nvSpPr>
          <p:spPr bwMode="auto">
            <a:xfrm>
              <a:off x="1519" y="935"/>
              <a:ext cx="2858" cy="1451"/>
            </a:xfrm>
            <a:prstGeom prst="rect">
              <a:avLst/>
            </a:prstGeom>
            <a:solidFill>
              <a:srgbClr val="D1E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 b="1">
                  <a:latin typeface="Arial" panose="020B0604020202020204" pitchFamily="34" charset="0"/>
                </a:rPr>
                <a:t>Основной алгоритм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…</a:t>
              </a:r>
            </a:p>
          </p:txBody>
        </p:sp>
        <p:sp>
          <p:nvSpPr>
            <p:cNvPr id="30725" name="AutoShape 24"/>
            <p:cNvSpPr>
              <a:spLocks noChangeArrowheads="1"/>
            </p:cNvSpPr>
            <p:nvPr/>
          </p:nvSpPr>
          <p:spPr bwMode="auto">
            <a:xfrm>
              <a:off x="1701" y="1389"/>
              <a:ext cx="2404" cy="772"/>
            </a:xfrm>
            <a:prstGeom prst="flowChartPredefined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latin typeface="Arial" panose="020B0604020202020204" pitchFamily="34" charset="0"/>
                </a:rPr>
                <a:t>Имя вспомогательного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latin typeface="Arial" panose="020B0604020202020204" pitchFamily="34" charset="0"/>
                </a:rPr>
                <a:t>алгоритма </a:t>
              </a:r>
              <a:r>
                <a:rPr lang="ru-RU" altLang="ru-RU" sz="1800">
                  <a:latin typeface="Arial" panose="020B0604020202020204" pitchFamily="34" charset="0"/>
                </a:rPr>
                <a:t>(список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фактических параметров)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latin typeface="Arial" panose="020B0604020202020204" pitchFamily="34" charset="0"/>
              </a:endParaRPr>
            </a:p>
          </p:txBody>
        </p:sp>
        <p:sp>
          <p:nvSpPr>
            <p:cNvPr id="30726" name="Rectangle 25"/>
            <p:cNvSpPr>
              <a:spLocks noChangeArrowheads="1"/>
            </p:cNvSpPr>
            <p:nvPr/>
          </p:nvSpPr>
          <p:spPr bwMode="auto">
            <a:xfrm>
              <a:off x="1530" y="2882"/>
              <a:ext cx="2903" cy="998"/>
            </a:xfrm>
            <a:prstGeom prst="rect">
              <a:avLst/>
            </a:prstGeom>
            <a:solidFill>
              <a:srgbClr val="D1E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b="1">
                  <a:latin typeface="Arial" panose="020B0604020202020204" pitchFamily="34" charset="0"/>
                </a:rPr>
                <a:t>Вспомогательный алгоритм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endParaRPr lang="ru-RU" altLang="ru-RU" sz="2000">
                <a:latin typeface="Arial" panose="020B0604020202020204" pitchFamily="34" charset="0"/>
              </a:endParaRPr>
            </a:p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Формальные аргументы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Формальные аргументы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latin typeface="Arial" panose="020B0604020202020204" pitchFamily="34" charset="0"/>
                </a:rPr>
                <a:t>…</a:t>
              </a:r>
            </a:p>
          </p:txBody>
        </p:sp>
        <p:sp>
          <p:nvSpPr>
            <p:cNvPr id="30727" name="Line 26"/>
            <p:cNvSpPr>
              <a:spLocks noChangeShapeType="1"/>
            </p:cNvSpPr>
            <p:nvPr/>
          </p:nvSpPr>
          <p:spPr bwMode="auto">
            <a:xfrm>
              <a:off x="2925" y="1253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28" name="Line 27"/>
            <p:cNvSpPr>
              <a:spLocks noChangeShapeType="1"/>
            </p:cNvSpPr>
            <p:nvPr/>
          </p:nvSpPr>
          <p:spPr bwMode="auto">
            <a:xfrm>
              <a:off x="2925" y="1934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29" name="Line 28"/>
            <p:cNvSpPr>
              <a:spLocks noChangeShapeType="1"/>
            </p:cNvSpPr>
            <p:nvPr/>
          </p:nvSpPr>
          <p:spPr bwMode="auto">
            <a:xfrm>
              <a:off x="2925" y="2115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0" name="Line 29"/>
            <p:cNvSpPr>
              <a:spLocks noChangeShapeType="1"/>
            </p:cNvSpPr>
            <p:nvPr/>
          </p:nvSpPr>
          <p:spPr bwMode="auto">
            <a:xfrm rot="-5400000">
              <a:off x="3901" y="1048"/>
              <a:ext cx="0" cy="19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1" name="Line 30"/>
            <p:cNvSpPr>
              <a:spLocks noChangeShapeType="1"/>
            </p:cNvSpPr>
            <p:nvPr/>
          </p:nvSpPr>
          <p:spPr bwMode="auto">
            <a:xfrm rot="-5400000">
              <a:off x="3742" y="1298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Line 31"/>
            <p:cNvSpPr>
              <a:spLocks noChangeShapeType="1"/>
            </p:cNvSpPr>
            <p:nvPr/>
          </p:nvSpPr>
          <p:spPr bwMode="auto">
            <a:xfrm rot="-5400000">
              <a:off x="2948" y="913"/>
              <a:ext cx="0" cy="32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3" name="Line 32"/>
            <p:cNvSpPr>
              <a:spLocks noChangeShapeType="1"/>
            </p:cNvSpPr>
            <p:nvPr/>
          </p:nvSpPr>
          <p:spPr bwMode="auto">
            <a:xfrm rot="-5400000">
              <a:off x="3901" y="1728"/>
              <a:ext cx="0" cy="19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Line 33"/>
            <p:cNvSpPr>
              <a:spLocks noChangeShapeType="1"/>
            </p:cNvSpPr>
            <p:nvPr/>
          </p:nvSpPr>
          <p:spPr bwMode="auto">
            <a:xfrm>
              <a:off x="2925" y="2704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5" name="Line 34"/>
            <p:cNvSpPr>
              <a:spLocks noChangeShapeType="1"/>
            </p:cNvSpPr>
            <p:nvPr/>
          </p:nvSpPr>
          <p:spPr bwMode="auto">
            <a:xfrm>
              <a:off x="4558" y="2115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6" name="Line 35"/>
            <p:cNvSpPr>
              <a:spLocks noChangeShapeType="1"/>
            </p:cNvSpPr>
            <p:nvPr/>
          </p:nvSpPr>
          <p:spPr bwMode="auto">
            <a:xfrm>
              <a:off x="4876" y="2024"/>
              <a:ext cx="0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7" name="Line 36"/>
            <p:cNvSpPr>
              <a:spLocks noChangeShapeType="1"/>
            </p:cNvSpPr>
            <p:nvPr/>
          </p:nvSpPr>
          <p:spPr bwMode="auto">
            <a:xfrm>
              <a:off x="1338" y="2523"/>
              <a:ext cx="0" cy="14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8" name="Line 37"/>
            <p:cNvSpPr>
              <a:spLocks noChangeShapeType="1"/>
            </p:cNvSpPr>
            <p:nvPr/>
          </p:nvSpPr>
          <p:spPr bwMode="auto">
            <a:xfrm rot="-5400000">
              <a:off x="2155" y="3203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39" name="Line 38"/>
            <p:cNvSpPr>
              <a:spLocks noChangeShapeType="1"/>
            </p:cNvSpPr>
            <p:nvPr/>
          </p:nvSpPr>
          <p:spPr bwMode="auto">
            <a:xfrm>
              <a:off x="2971" y="3884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688975" y="863600"/>
            <a:ext cx="5889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1. Для чего используют подпрограммы?</a:t>
            </a:r>
          </a:p>
        </p:txBody>
      </p:sp>
      <p:sp>
        <p:nvSpPr>
          <p:cNvPr id="32771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Вопросы и задания</a:t>
            </a:r>
          </a:p>
        </p:txBody>
      </p:sp>
      <p:sp>
        <p:nvSpPr>
          <p:cNvPr id="32772" name="TextBox 17"/>
          <p:cNvSpPr txBox="1">
            <a:spLocks noChangeArrowheads="1"/>
          </p:cNvSpPr>
          <p:nvPr/>
        </p:nvSpPr>
        <p:spPr bwMode="auto">
          <a:xfrm>
            <a:off x="688975" y="1550988"/>
            <a:ext cx="6035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2. Дан текст процедуры на языке </a:t>
            </a:r>
            <a:r>
              <a:rPr lang="en-US" altLang="ru-RU" sz="2400">
                <a:latin typeface="Arial" panose="020B0604020202020204" pitchFamily="34" charset="0"/>
              </a:rPr>
              <a:t>Python:</a:t>
            </a:r>
            <a:endParaRPr lang="ru-RU" altLang="ru-RU" sz="2400">
              <a:latin typeface="Arial" panose="020B0604020202020204" pitchFamily="34" charset="0"/>
            </a:endParaRPr>
          </a:p>
        </p:txBody>
      </p:sp>
      <p:sp>
        <p:nvSpPr>
          <p:cNvPr id="32773" name="TextBox 36"/>
          <p:cNvSpPr txBox="1">
            <a:spLocks noChangeArrowheads="1"/>
          </p:cNvSpPr>
          <p:nvPr/>
        </p:nvSpPr>
        <p:spPr bwMode="auto">
          <a:xfrm>
            <a:off x="755650" y="2078038"/>
            <a:ext cx="3019425" cy="1323975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f (n):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n &gt; 1: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f(n // 2)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print(‘**’)</a:t>
            </a:r>
          </a:p>
        </p:txBody>
      </p:sp>
      <p:sp>
        <p:nvSpPr>
          <p:cNvPr id="32774" name="TextBox 19"/>
          <p:cNvSpPr txBox="1">
            <a:spLocks noChangeArrowheads="1"/>
          </p:cNvSpPr>
          <p:nvPr/>
        </p:nvSpPr>
        <p:spPr bwMode="auto">
          <a:xfrm>
            <a:off x="539750" y="347186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Определите, сколько звездочек будет выделено в результате вызова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f(7)</a:t>
            </a:r>
            <a:r>
              <a:rPr lang="ru-RU" altLang="ru-RU" sz="2400">
                <a:latin typeface="Arial" panose="020B0604020202020204" pitchFamily="34" charset="0"/>
              </a:rPr>
              <a:t>. Вычисления фиксируйте в таблице: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1763713" y="4910138"/>
          <a:ext cx="5903912" cy="74136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50440"/>
                <a:gridCol w="720080"/>
                <a:gridCol w="792089"/>
                <a:gridCol w="792089"/>
                <a:gridCol w="720080"/>
                <a:gridCol w="720080"/>
                <a:gridCol w="720080"/>
                <a:gridCol w="688973"/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  <a:endParaRPr lang="ru-RU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f(n)</a:t>
                      </a:r>
                      <a:endParaRPr lang="ru-RU" sz="18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1428" marR="91428" marT="45700" marB="4570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411163" y="981075"/>
            <a:ext cx="8404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3. Напишите процедуру с параметрами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ru-RU" altLang="ru-RU" sz="2400">
                <a:latin typeface="Arial" panose="020B0604020202020204" pitchFamily="34" charset="0"/>
              </a:rPr>
              <a:t> (целое число) и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ru-RU" sz="2400">
                <a:latin typeface="Arial" panose="020B0604020202020204" pitchFamily="34" charset="0"/>
              </a:rPr>
              <a:t> </a:t>
            </a:r>
            <a:r>
              <a:rPr lang="ru-RU" altLang="ru-RU" sz="2400">
                <a:latin typeface="Arial" panose="020B0604020202020204" pitchFamily="34" charset="0"/>
              </a:rPr>
              <a:t>(символ), которая выводит на экран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400">
                <a:latin typeface="Arial" panose="020B0604020202020204" pitchFamily="34" charset="0"/>
              </a:rPr>
              <a:t> </a:t>
            </a:r>
            <a:r>
              <a:rPr lang="ru-RU" altLang="ru-RU" sz="2400">
                <a:latin typeface="Arial" panose="020B0604020202020204" pitchFamily="34" charset="0"/>
              </a:rPr>
              <a:t>строк, каждая из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Которых содержит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400">
                <a:latin typeface="Arial" panose="020B0604020202020204" pitchFamily="34" charset="0"/>
              </a:rPr>
              <a:t>символов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ru-RU" sz="2400">
                <a:latin typeface="Arial" panose="020B0604020202020204" pitchFamily="34" charset="0"/>
              </a:rPr>
              <a:t>.</a:t>
            </a:r>
            <a:endParaRPr lang="ru-RU" altLang="ru-RU" sz="2400">
              <a:latin typeface="Arial" panose="020B0604020202020204" pitchFamily="34" charset="0"/>
            </a:endParaRPr>
          </a:p>
        </p:txBody>
      </p:sp>
      <p:sp>
        <p:nvSpPr>
          <p:cNvPr id="34819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Вопросы и задания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2420938"/>
            <a:ext cx="58324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f(n,a):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print(a*n)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f(12,'А')</a:t>
            </a:r>
          </a:p>
        </p:txBody>
      </p:sp>
      <p:pic>
        <p:nvPicPr>
          <p:cNvPr id="34821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546600"/>
            <a:ext cx="3051175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Вопросы и задания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2638425"/>
            <a:ext cx="6048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f(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w,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a):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range(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print(a*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f(12,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6,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'А')</a:t>
            </a:r>
          </a:p>
        </p:txBody>
      </p:sp>
      <p:sp>
        <p:nvSpPr>
          <p:cNvPr id="36868" name="TextBox 8"/>
          <p:cNvSpPr txBox="1">
            <a:spLocks noChangeArrowheads="1"/>
          </p:cNvSpPr>
          <p:nvPr/>
        </p:nvSpPr>
        <p:spPr bwMode="auto">
          <a:xfrm>
            <a:off x="546100" y="850900"/>
            <a:ext cx="83550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2400">
                <a:latin typeface="Arial" panose="020B0604020202020204" pitchFamily="34" charset="0"/>
              </a:rPr>
              <a:t>4</a:t>
            </a:r>
            <a:r>
              <a:rPr lang="ru-RU" altLang="ru-RU" sz="2400">
                <a:latin typeface="Arial" panose="020B0604020202020204" pitchFamily="34" charset="0"/>
              </a:rPr>
              <a:t>. Напишите процедуру с параметрами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ru-RU" altLang="ru-RU" sz="2400">
                <a:latin typeface="Arial" panose="020B0604020202020204" pitchFamily="34" charset="0"/>
              </a:rPr>
              <a:t> (ширина),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altLang="ru-RU" sz="2400">
                <a:latin typeface="Arial" panose="020B0604020202020204" pitchFamily="34" charset="0"/>
              </a:rPr>
              <a:t> (</a:t>
            </a:r>
            <a:r>
              <a:rPr lang="ru-RU" altLang="ru-RU" sz="2400">
                <a:latin typeface="Arial" panose="020B0604020202020204" pitchFamily="34" charset="0"/>
              </a:rPr>
              <a:t>высота), 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ru-RU" sz="2400">
                <a:latin typeface="Arial" panose="020B0604020202020204" pitchFamily="34" charset="0"/>
              </a:rPr>
              <a:t> </a:t>
            </a:r>
            <a:r>
              <a:rPr lang="ru-RU" altLang="ru-RU" sz="2400">
                <a:latin typeface="Arial" panose="020B0604020202020204" pitchFamily="34" charset="0"/>
              </a:rPr>
              <a:t>(символ), которая выводит на экран «прямоугольник» из символов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ru-RU" altLang="ru-RU" sz="2400">
                <a:latin typeface="Arial" panose="020B0604020202020204" pitchFamily="34" charset="0"/>
              </a:rPr>
              <a:t>, ширина которого равна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altLang="ru-RU" sz="2400">
                <a:latin typeface="Arial" panose="020B0604020202020204" pitchFamily="34" charset="0"/>
              </a:rPr>
              <a:t>, </a:t>
            </a:r>
            <a:r>
              <a:rPr lang="ru-RU" altLang="ru-RU" sz="2400">
                <a:latin typeface="Arial" panose="020B0604020202020204" pitchFamily="34" charset="0"/>
              </a:rPr>
              <a:t>а высота </a:t>
            </a:r>
            <a:r>
              <a:rPr lang="en-US" altLang="ru-RU" sz="2400">
                <a:latin typeface="Arial" panose="020B0604020202020204" pitchFamily="34" charset="0"/>
              </a:rPr>
              <a:t>–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altLang="ru-RU" sz="2400">
                <a:latin typeface="Arial" panose="020B0604020202020204" pitchFamily="34" charset="0"/>
              </a:rPr>
              <a:t>.</a:t>
            </a:r>
            <a:endParaRPr lang="ru-RU" altLang="ru-RU" sz="2400">
              <a:latin typeface="Arial" panose="020B0604020202020204" pitchFamily="34" charset="0"/>
            </a:endParaRPr>
          </a:p>
        </p:txBody>
      </p:sp>
      <p:pic>
        <p:nvPicPr>
          <p:cNvPr id="36869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3957638"/>
            <a:ext cx="4148137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11188" y="692150"/>
            <a:ext cx="8208962" cy="865188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8915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Функции 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42938" y="714375"/>
            <a:ext cx="81772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b="1" i="1">
                <a:latin typeface="Arial" panose="020B0604020202020204" pitchFamily="34" charset="0"/>
              </a:rPr>
              <a:t>Функция</a:t>
            </a:r>
            <a:r>
              <a:rPr lang="ru-RU" altLang="ru-RU" sz="2200">
                <a:latin typeface="Arial" panose="020B0604020202020204" pitchFamily="34" charset="0"/>
              </a:rPr>
              <a:t> – подпрограмма, имеющая единственный результат, записываемый в ячейку памяти.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3965575"/>
            <a:ext cx="842486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Функция начинается со служебного слова </a:t>
            </a:r>
            <a:r>
              <a:rPr lang="en-US" altLang="ru-RU" sz="22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200">
                <a:latin typeface="Arial" panose="020B0604020202020204" pitchFamily="34" charset="0"/>
              </a:rPr>
              <a:t>. После этого записывается имя функции, скобки и двоеточие. Операторы, которые входят в тело функции, записывается с отступом. После оператора </a:t>
            </a:r>
            <a:r>
              <a:rPr lang="en-US" altLang="ru-RU" sz="2200">
                <a:latin typeface="Arial" panose="020B0604020202020204" pitchFamily="34" charset="0"/>
              </a:rPr>
              <a:t>return</a:t>
            </a:r>
            <a:r>
              <a:rPr lang="ru-RU" altLang="ru-RU" sz="2200">
                <a:latin typeface="Arial" panose="020B0604020202020204" pitchFamily="34" charset="0"/>
              </a:rPr>
              <a:t> записывается результат, который возвращает функции. 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В языке </a:t>
            </a:r>
            <a:r>
              <a:rPr lang="en-US" altLang="ru-RU" sz="2200">
                <a:latin typeface="Arial" panose="020B0604020202020204" pitchFamily="34" charset="0"/>
              </a:rPr>
              <a:t>Python </a:t>
            </a:r>
            <a:r>
              <a:rPr lang="ru-RU" altLang="ru-RU" sz="2200">
                <a:latin typeface="Arial" panose="020B0604020202020204" pitchFamily="34" charset="0"/>
              </a:rPr>
              <a:t>есть встроенная функция </a:t>
            </a:r>
            <a:r>
              <a:rPr lang="en-US" altLang="ru-RU" sz="2200">
                <a:latin typeface="Arial" panose="020B0604020202020204" pitchFamily="34" charset="0"/>
              </a:rPr>
              <a:t>max</a:t>
            </a:r>
            <a:r>
              <a:rPr lang="ru-RU" altLang="ru-RU" sz="2200">
                <a:latin typeface="Arial" panose="020B0604020202020204" pitchFamily="34" charset="0"/>
              </a:rPr>
              <a:t>, вычисляющая максимальное значение.</a:t>
            </a:r>
          </a:p>
        </p:txBody>
      </p:sp>
      <p:sp>
        <p:nvSpPr>
          <p:cNvPr id="38918" name="Прямоугольник 2"/>
          <p:cNvSpPr>
            <a:spLocks noChangeArrowheads="1"/>
          </p:cNvSpPr>
          <p:nvPr/>
        </p:nvSpPr>
        <p:spPr bwMode="auto">
          <a:xfrm>
            <a:off x="576263" y="1684338"/>
            <a:ext cx="8280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/>
              <a:t>В отличие от процедуры, функция не только выполняет какие-то команды, но возвращает результат в виде числа, символьной строки или др.</a:t>
            </a:r>
          </a:p>
        </p:txBody>
      </p:sp>
      <p:sp>
        <p:nvSpPr>
          <p:cNvPr id="38919" name="Прямоугольник 12"/>
          <p:cNvSpPr>
            <a:spLocks noChangeArrowheads="1"/>
          </p:cNvSpPr>
          <p:nvPr/>
        </p:nvSpPr>
        <p:spPr bwMode="auto">
          <a:xfrm>
            <a:off x="592138" y="2405063"/>
            <a:ext cx="828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/>
              <a:t>Описание функции имеет вид: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538413" y="2908300"/>
            <a:ext cx="4572000" cy="923925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имя функции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():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операторы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altLang="ru-RU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18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ru-RU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результат</a:t>
            </a:r>
            <a:r>
              <a:rPr lang="en-US" altLang="ru-RU" sz="180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altLang="ru-RU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Функции 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01638" y="765175"/>
            <a:ext cx="8423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В языке </a:t>
            </a:r>
            <a:r>
              <a:rPr lang="en-US" altLang="ru-RU" sz="2200">
                <a:latin typeface="Arial" panose="020B0604020202020204" pitchFamily="34" charset="0"/>
              </a:rPr>
              <a:t>Python </a:t>
            </a:r>
            <a:r>
              <a:rPr lang="ru-RU" altLang="ru-RU" sz="2200">
                <a:latin typeface="Arial" panose="020B0604020202020204" pitchFamily="34" charset="0"/>
              </a:rPr>
              <a:t>есть встроенная функция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ru-RU" altLang="ru-RU" sz="2200">
                <a:latin typeface="Arial" panose="020B0604020202020204" pitchFamily="34" charset="0"/>
              </a:rPr>
              <a:t>, вычисляющая максимальное значение.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348038" y="1609725"/>
            <a:ext cx="3384550" cy="1939925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a, b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01638" y="3681413"/>
            <a:ext cx="8423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Результат функции можно сразу вывести на экран: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351213" y="4197350"/>
            <a:ext cx="3384550" cy="400050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print (max(6,8))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01638" y="4610100"/>
            <a:ext cx="8423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Также мы можем присвоить результат работы функции любой глобальной переменной: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348038" y="5305425"/>
            <a:ext cx="3384550" cy="400050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x = max(6,8)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01638" y="5773738"/>
            <a:ext cx="8423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Одна функция может вызвать другую.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Функции 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01638" y="765175"/>
            <a:ext cx="8423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Запишем программу нахождения максимального из четырех целых чисел, использующую функцию поиска максимального из двух чисел.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08175" y="1779588"/>
            <a:ext cx="6372225" cy="2862262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a, b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a, b, c, d = map(int,input().split())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f = max(max(a, b),max(c, d))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print(‘f = ’,f)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3013" name="Прямоугольник 1"/>
          <p:cNvSpPr>
            <a:spLocks noChangeArrowheads="1"/>
          </p:cNvSpPr>
          <p:nvPr/>
        </p:nvSpPr>
        <p:spPr bwMode="auto">
          <a:xfrm>
            <a:off x="576263" y="5341938"/>
            <a:ext cx="85328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/>
              <a:t>Измените программу так, чтобы с ее помощью можно было найти:</a:t>
            </a:r>
          </a:p>
          <a:p>
            <a:r>
              <a:rPr lang="ru-RU" altLang="ru-RU" i="1"/>
              <a:t>а) максимальное из чисел </a:t>
            </a:r>
            <a:r>
              <a:rPr lang="en-US" altLang="ru-RU" i="1"/>
              <a:t>a, b, c;</a:t>
            </a:r>
          </a:p>
          <a:p>
            <a:r>
              <a:rPr lang="ru-RU" altLang="ru-RU" i="1"/>
              <a:t>б) максимальное из чисел </a:t>
            </a:r>
            <a:r>
              <a:rPr lang="en-US" altLang="ru-RU" i="1"/>
              <a:t>b, c, d;</a:t>
            </a:r>
          </a:p>
          <a:p>
            <a:r>
              <a:rPr lang="ru-RU" altLang="ru-RU" i="1"/>
              <a:t>в) минимальное из четырех чисел;</a:t>
            </a:r>
          </a:p>
          <a:p>
            <a:r>
              <a:rPr lang="ru-RU" altLang="ru-RU" i="1"/>
              <a:t>г) разность максимального и минимального из четырех чисел.</a:t>
            </a:r>
            <a:endParaRPr lang="en-US" altLang="ru-RU" i="1"/>
          </a:p>
        </p:txBody>
      </p:sp>
      <p:sp>
        <p:nvSpPr>
          <p:cNvPr id="43014" name="Прямоугольник 13"/>
          <p:cNvSpPr>
            <a:spLocks noChangeArrowheads="1"/>
          </p:cNvSpPr>
          <p:nvPr/>
        </p:nvSpPr>
        <p:spPr bwMode="auto">
          <a:xfrm>
            <a:off x="611188" y="4695825"/>
            <a:ext cx="8532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a, b, c, d = map(int,input().split()) – </a:t>
            </a:r>
            <a:r>
              <a:rPr lang="ru-RU" altLang="ru-RU"/>
              <a:t>ввод строковых величин, разделенных пробелом</a:t>
            </a:r>
            <a:endParaRPr lang="en-US" alt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sp>
        <p:nvSpPr>
          <p:cNvPr id="45059" name="Прямоугольник 1"/>
          <p:cNvSpPr>
            <a:spLocks noChangeArrowheads="1"/>
          </p:cNvSpPr>
          <p:nvPr/>
        </p:nvSpPr>
        <p:spPr bwMode="auto">
          <a:xfrm>
            <a:off x="611188" y="765175"/>
            <a:ext cx="8532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/>
              <a:t>Измените программу так, чтобы с ее помощью можно было найти:</a:t>
            </a:r>
          </a:p>
          <a:p>
            <a:r>
              <a:rPr lang="ru-RU" altLang="ru-RU" i="1"/>
              <a:t>а) максимальное из чисел </a:t>
            </a:r>
            <a:r>
              <a:rPr lang="en-US" altLang="ru-RU" i="1"/>
              <a:t>a, b, c</a:t>
            </a:r>
          </a:p>
        </p:txBody>
      </p:sp>
      <p:sp>
        <p:nvSpPr>
          <p:cNvPr id="45060" name="Прямоугольник 2"/>
          <p:cNvSpPr>
            <a:spLocks noChangeArrowheads="1"/>
          </p:cNvSpPr>
          <p:nvPr/>
        </p:nvSpPr>
        <p:spPr bwMode="auto">
          <a:xfrm>
            <a:off x="827088" y="1411288"/>
            <a:ext cx="60483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max(a, 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a, b, c = map(int,input().split())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f = max(max(a, b),c)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print('f = ',f)</a:t>
            </a:r>
          </a:p>
        </p:txBody>
      </p:sp>
      <p:sp>
        <p:nvSpPr>
          <p:cNvPr id="45061" name="Прямоугольник 3"/>
          <p:cNvSpPr>
            <a:spLocks noChangeArrowheads="1"/>
          </p:cNvSpPr>
          <p:nvPr/>
        </p:nvSpPr>
        <p:spPr bwMode="auto">
          <a:xfrm>
            <a:off x="684213" y="3962400"/>
            <a:ext cx="3746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/>
              <a:t>б) максимальное из чисел </a:t>
            </a:r>
            <a:r>
              <a:rPr lang="en-US" altLang="ru-RU" i="1"/>
              <a:t>b, c, d;</a:t>
            </a:r>
          </a:p>
        </p:txBody>
      </p:sp>
      <p:sp>
        <p:nvSpPr>
          <p:cNvPr id="45062" name="Прямоугольник 4"/>
          <p:cNvSpPr>
            <a:spLocks noChangeArrowheads="1"/>
          </p:cNvSpPr>
          <p:nvPr/>
        </p:nvSpPr>
        <p:spPr bwMode="auto">
          <a:xfrm>
            <a:off x="827088" y="4271963"/>
            <a:ext cx="60833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max(a, 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b, c, d = map(int,input().split())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f = max(max(b,c),d)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print('f = ',f)</a:t>
            </a:r>
          </a:p>
        </p:txBody>
      </p:sp>
      <p:pic>
        <p:nvPicPr>
          <p:cNvPr id="45063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4271963"/>
            <a:ext cx="3548062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  </a:t>
            </a:r>
          </a:p>
        </p:txBody>
      </p:sp>
      <p:sp>
        <p:nvSpPr>
          <p:cNvPr id="47107" name="Прямоугольник 5"/>
          <p:cNvSpPr>
            <a:spLocks noChangeArrowheads="1"/>
          </p:cNvSpPr>
          <p:nvPr/>
        </p:nvSpPr>
        <p:spPr bwMode="auto">
          <a:xfrm>
            <a:off x="684213" y="646113"/>
            <a:ext cx="3983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/>
              <a:t>в) минимальное из четырех чисел;</a:t>
            </a:r>
          </a:p>
        </p:txBody>
      </p:sp>
      <p:sp>
        <p:nvSpPr>
          <p:cNvPr id="47108" name="Прямоугольник 6"/>
          <p:cNvSpPr>
            <a:spLocks noChangeArrowheads="1"/>
          </p:cNvSpPr>
          <p:nvPr/>
        </p:nvSpPr>
        <p:spPr bwMode="auto">
          <a:xfrm>
            <a:off x="836613" y="998538"/>
            <a:ext cx="639921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min(a, 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&lt;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a, b, c, d = map(int,input().split())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f = min(min(a,b),min(c,d))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print('f = ',f)</a:t>
            </a:r>
          </a:p>
        </p:txBody>
      </p:sp>
      <p:pic>
        <p:nvPicPr>
          <p:cNvPr id="47109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529013"/>
            <a:ext cx="4487862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  </a:t>
            </a:r>
          </a:p>
        </p:txBody>
      </p:sp>
      <p:pic>
        <p:nvPicPr>
          <p:cNvPr id="49155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1196975"/>
            <a:ext cx="4486275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Прямоугольник 1"/>
          <p:cNvSpPr>
            <a:spLocks noChangeArrowheads="1"/>
          </p:cNvSpPr>
          <p:nvPr/>
        </p:nvSpPr>
        <p:spPr bwMode="auto">
          <a:xfrm>
            <a:off x="539750" y="609600"/>
            <a:ext cx="7181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i="1"/>
              <a:t>г) разность максимального и минимального из четырех чисел.</a:t>
            </a:r>
            <a:endParaRPr lang="en-US" altLang="ru-RU" i="1"/>
          </a:p>
        </p:txBody>
      </p:sp>
      <p:sp>
        <p:nvSpPr>
          <p:cNvPr id="49157" name="Прямоугольник 2"/>
          <p:cNvSpPr>
            <a:spLocks noChangeArrowheads="1"/>
          </p:cNvSpPr>
          <p:nvPr/>
        </p:nvSpPr>
        <p:spPr bwMode="auto">
          <a:xfrm>
            <a:off x="1023938" y="1176338"/>
            <a:ext cx="787082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max(a, 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min(a, 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&lt; b: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a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m = b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a, b, c, d = map(int,input().split())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f = max(max(a, b),max(c, d))- min(min(a,b),min(c,d))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print('f = ',f)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/>
          </p:cNvSpPr>
          <p:nvPr/>
        </p:nvSpPr>
        <p:spPr bwMode="auto">
          <a:xfrm>
            <a:off x="539750" y="188913"/>
            <a:ext cx="8147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Подпрограммы 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1975" y="1539875"/>
            <a:ext cx="8424863" cy="1446213"/>
          </a:xfrm>
          <a:prstGeom prst="rect">
            <a:avLst/>
          </a:prstGeom>
          <a:noFill/>
          <a:ln w="38100">
            <a:solidFill>
              <a:srgbClr val="005AB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Запись вспомогательных алгоритмов в языках программирования осуществляется с помощью </a:t>
            </a:r>
            <a:r>
              <a:rPr lang="ru-RU" altLang="ru-RU" sz="2200" b="1" i="1">
                <a:latin typeface="Arial" panose="020B0604020202020204" pitchFamily="34" charset="0"/>
              </a:rPr>
              <a:t>подпрограмм</a:t>
            </a:r>
            <a:r>
              <a:rPr lang="ru-RU" altLang="ru-RU" sz="2200">
                <a:latin typeface="Arial" panose="020B0604020202020204" pitchFamily="34" charset="0"/>
              </a:rPr>
              <a:t>.</a:t>
            </a:r>
            <a:endParaRPr lang="en-US" altLang="ru-RU" sz="22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В </a:t>
            </a:r>
            <a:r>
              <a:rPr lang="en-US" altLang="ru-RU" sz="2200">
                <a:latin typeface="Arial" panose="020B0604020202020204" pitchFamily="34" charset="0"/>
              </a:rPr>
              <a:t>Python </a:t>
            </a:r>
            <a:r>
              <a:rPr lang="ru-RU" altLang="ru-RU" sz="2200">
                <a:latin typeface="Arial" panose="020B0604020202020204" pitchFamily="34" charset="0"/>
              </a:rPr>
              <a:t>различают два вида подпрограмм</a:t>
            </a:r>
          </a:p>
        </p:txBody>
      </p:sp>
      <p:grpSp>
        <p:nvGrpSpPr>
          <p:cNvPr id="5124" name="Группа 5"/>
          <p:cNvGrpSpPr>
            <a:grpSpLocks/>
          </p:cNvGrpSpPr>
          <p:nvPr/>
        </p:nvGrpSpPr>
        <p:grpSpPr bwMode="auto">
          <a:xfrm>
            <a:off x="1908175" y="3500438"/>
            <a:ext cx="6049963" cy="1797050"/>
            <a:chOff x="1835150" y="3935413"/>
            <a:chExt cx="6049963" cy="179705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1835150" y="5084763"/>
              <a:ext cx="2809875" cy="64770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ru-RU" sz="22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Процедура</a:t>
              </a:r>
            </a:p>
          </p:txBody>
        </p:sp>
        <p:sp>
          <p:nvSpPr>
            <p:cNvPr id="5126" name="Line 8"/>
            <p:cNvSpPr>
              <a:spLocks noChangeShapeType="1"/>
            </p:cNvSpPr>
            <p:nvPr/>
          </p:nvSpPr>
          <p:spPr bwMode="auto">
            <a:xfrm flipV="1">
              <a:off x="4570413" y="4583113"/>
              <a:ext cx="215900" cy="504825"/>
            </a:xfrm>
            <a:prstGeom prst="line">
              <a:avLst/>
            </a:prstGeom>
            <a:noFill/>
            <a:ln w="38100" algn="ctr">
              <a:solidFill>
                <a:schemeClr val="accent1"/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075238" y="5084763"/>
              <a:ext cx="2809875" cy="64770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ru-RU" sz="22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Функция </a:t>
              </a:r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H="1" flipV="1">
              <a:off x="4930775" y="4583113"/>
              <a:ext cx="215900" cy="504825"/>
            </a:xfrm>
            <a:prstGeom prst="line">
              <a:avLst/>
            </a:prstGeom>
            <a:noFill/>
            <a:ln w="38100" algn="ctr">
              <a:solidFill>
                <a:schemeClr val="accent1"/>
              </a:solidFill>
              <a:round/>
              <a:headEnd type="triangle" w="med" len="med"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3201988" y="3935413"/>
              <a:ext cx="3298825" cy="63500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ru-RU" sz="24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Подпрограмма</a:t>
              </a: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1638" y="765175"/>
            <a:ext cx="84232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en-US" altLang="ru-RU" sz="2200">
                <a:latin typeface="Arial" panose="020B0604020202020204" pitchFamily="34" charset="0"/>
              </a:rPr>
              <a:t>5. </a:t>
            </a:r>
            <a:r>
              <a:rPr lang="ru-RU" altLang="ru-RU" sz="2200">
                <a:latin typeface="Arial" panose="020B0604020202020204" pitchFamily="34" charset="0"/>
              </a:rPr>
              <a:t>В чем основное различие процедур и функций?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01638" y="1339850"/>
            <a:ext cx="8423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6</a:t>
            </a:r>
            <a:r>
              <a:rPr lang="en-US" altLang="ru-RU" sz="2200">
                <a:latin typeface="Arial" panose="020B0604020202020204" pitchFamily="34" charset="0"/>
              </a:rPr>
              <a:t>. </a:t>
            </a:r>
            <a:r>
              <a:rPr lang="ru-RU" altLang="ru-RU" sz="2200">
                <a:latin typeface="Arial" panose="020B0604020202020204" pitchFamily="34" charset="0"/>
              </a:rPr>
              <a:t>Напишите функцию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KDN()</a:t>
            </a:r>
            <a:r>
              <a:rPr lang="ru-RU" altLang="ru-RU" sz="2200">
                <a:latin typeface="Arial" panose="020B0604020202020204" pitchFamily="34" charset="0"/>
              </a:rPr>
              <a:t>, которая вычисляет количество цифр вводимого целого числа.</a:t>
            </a:r>
          </a:p>
        </p:txBody>
      </p:sp>
      <p:sp>
        <p:nvSpPr>
          <p:cNvPr id="51205" name="Прямоугольник 1"/>
          <p:cNvSpPr>
            <a:spLocks noChangeArrowheads="1"/>
          </p:cNvSpPr>
          <p:nvPr/>
        </p:nvSpPr>
        <p:spPr bwMode="auto">
          <a:xfrm>
            <a:off x="539750" y="2752725"/>
            <a:ext cx="74437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KDN(a):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cnt=0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 &gt; 0: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a=a//10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cnt+=1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cnt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n = int(input('Введите число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print('Количество цифр в числе ',KDN(n))</a:t>
            </a:r>
          </a:p>
        </p:txBody>
      </p:sp>
      <p:sp>
        <p:nvSpPr>
          <p:cNvPr id="51206" name="Заголовок 2"/>
          <p:cNvSpPr>
            <a:spLocks/>
          </p:cNvSpPr>
          <p:nvPr/>
        </p:nvSpPr>
        <p:spPr bwMode="auto">
          <a:xfrm>
            <a:off x="700088" y="2109788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pic>
        <p:nvPicPr>
          <p:cNvPr id="51207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4751388"/>
            <a:ext cx="27574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0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00050" y="831850"/>
            <a:ext cx="84248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7</a:t>
            </a:r>
            <a:r>
              <a:rPr lang="en-US" altLang="ru-RU" sz="2200">
                <a:latin typeface="Arial" panose="020B0604020202020204" pitchFamily="34" charset="0"/>
              </a:rPr>
              <a:t>. </a:t>
            </a:r>
            <a:r>
              <a:rPr lang="ru-RU" altLang="ru-RU" sz="2200">
                <a:latin typeface="Arial" panose="020B0604020202020204" pitchFamily="34" charset="0"/>
              </a:rPr>
              <a:t>Напишите функцию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KBDN()</a:t>
            </a:r>
            <a:r>
              <a:rPr lang="ru-RU" altLang="ru-RU" sz="2200">
                <a:latin typeface="Arial" panose="020B0604020202020204" pitchFamily="34" charset="0"/>
              </a:rPr>
              <a:t>, которая вычисляет количество в двоичной записи вводимого десятичного числа.</a:t>
            </a:r>
          </a:p>
        </p:txBody>
      </p:sp>
      <p:sp>
        <p:nvSpPr>
          <p:cNvPr id="52228" name="Прямоугольник 1"/>
          <p:cNvSpPr>
            <a:spLocks noChangeArrowheads="1"/>
          </p:cNvSpPr>
          <p:nvPr/>
        </p:nvSpPr>
        <p:spPr bwMode="auto">
          <a:xfrm>
            <a:off x="706438" y="2339975"/>
            <a:ext cx="744537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KBDN(a):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b=''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a&gt;0: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b=str(a%2)+b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a=a//2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b=int(b)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print('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Двоичная система счисления: ',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b)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cnt=0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b &gt; 0: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b=b//10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cnt+=1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 cnt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a = int(input('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</a:t>
            </a:r>
          </a:p>
          <a:p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Количество цифр в числе ',</a:t>
            </a:r>
            <a:r>
              <a:rPr lang="en-US" altLang="ru-RU">
                <a:latin typeface="Courier New" panose="02070309020205020404" pitchFamily="49" charset="0"/>
                <a:cs typeface="Courier New" panose="02070309020205020404" pitchFamily="49" charset="0"/>
              </a:rPr>
              <a:t>KBDN(a))</a:t>
            </a:r>
            <a:endParaRPr lang="ru-RU" altLang="ru-RU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2229" name="Заголовок 2"/>
          <p:cNvSpPr>
            <a:spLocks/>
          </p:cNvSpPr>
          <p:nvPr/>
        </p:nvSpPr>
        <p:spPr bwMode="auto">
          <a:xfrm>
            <a:off x="706438" y="1754188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pic>
        <p:nvPicPr>
          <p:cNvPr id="52230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4932363"/>
            <a:ext cx="2755900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2"/>
          <p:cNvSpPr>
            <a:spLocks/>
          </p:cNvSpPr>
          <p:nvPr/>
        </p:nvSpPr>
        <p:spPr bwMode="auto">
          <a:xfrm>
            <a:off x="539750" y="77788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9900" y="542925"/>
            <a:ext cx="84248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8</a:t>
            </a:r>
            <a:r>
              <a:rPr lang="en-US" altLang="ru-RU" sz="2000">
                <a:latin typeface="Arial" panose="020B0604020202020204" pitchFamily="34" charset="0"/>
              </a:rPr>
              <a:t>. </a:t>
            </a:r>
            <a:r>
              <a:rPr lang="ru-RU" altLang="ru-RU" sz="2000">
                <a:latin typeface="Arial" panose="020B0604020202020204" pitchFamily="34" charset="0"/>
              </a:rPr>
              <a:t>Напишите программу вычисления наименьшего общего кратного следующих четырех чисел: 36, 54, 18 и 15. Используйте процедуру вычисления наибольшего общего делителя</a:t>
            </a:r>
          </a:p>
        </p:txBody>
      </p:sp>
      <p:sp>
        <p:nvSpPr>
          <p:cNvPr id="53252" name="Заголовок 2"/>
          <p:cNvSpPr>
            <a:spLocks/>
          </p:cNvSpPr>
          <p:nvPr/>
        </p:nvSpPr>
        <p:spPr bwMode="auto">
          <a:xfrm>
            <a:off x="763588" y="1500188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</a:t>
            </a:r>
          </a:p>
        </p:txBody>
      </p:sp>
      <p:pic>
        <p:nvPicPr>
          <p:cNvPr id="53253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4932363"/>
            <a:ext cx="2755900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Прямоугольник 2"/>
          <p:cNvSpPr>
            <a:spLocks noChangeArrowheads="1"/>
          </p:cNvSpPr>
          <p:nvPr/>
        </p:nvSpPr>
        <p:spPr bwMode="auto">
          <a:xfrm>
            <a:off x="763588" y="1931988"/>
            <a:ext cx="5321300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NOK (x,y):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global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c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x&gt;y: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g=x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g=y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while True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((g%x==0)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(g%y==0)):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c=g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g+=1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A=[36,54,24,20]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c=A[0]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range(1,4):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y=A[i]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NOK(c,y)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print(c)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35000" y="1036638"/>
            <a:ext cx="835183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9. Напишите программу перестановки значений</a:t>
            </a:r>
            <a:r>
              <a:rPr lang="en-US" altLang="ru-RU" sz="2000">
                <a:latin typeface="Arial" panose="020B0604020202020204" pitchFamily="34" charset="0"/>
              </a:rPr>
              <a:t> </a:t>
            </a:r>
            <a:r>
              <a:rPr lang="ru-RU" altLang="ru-RU" sz="2000">
                <a:latin typeface="Arial" panose="020B0604020202020204" pitchFamily="34" charset="0"/>
              </a:rPr>
              <a:t>переменных  </a:t>
            </a:r>
            <a:r>
              <a:rPr lang="ru-RU" altLang="ru-RU" sz="2000" i="1">
                <a:latin typeface="Arial" panose="020B0604020202020204" pitchFamily="34" charset="0"/>
              </a:rPr>
              <a:t>a, b, с</a:t>
            </a:r>
            <a:r>
              <a:rPr lang="ru-RU" altLang="ru-RU" sz="2000">
                <a:latin typeface="Arial" panose="020B0604020202020204" pitchFamily="34" charset="0"/>
              </a:rPr>
              <a:t> в порядке возрастания, т. е. так,</a:t>
            </a:r>
            <a:r>
              <a:rPr lang="en-US" altLang="ru-RU" sz="2000">
                <a:latin typeface="Arial" panose="020B0604020202020204" pitchFamily="34" charset="0"/>
              </a:rPr>
              <a:t> </a:t>
            </a:r>
            <a:r>
              <a:rPr lang="ru-RU" altLang="ru-RU" sz="2000">
                <a:latin typeface="Arial" panose="020B0604020202020204" pitchFamily="34" charset="0"/>
              </a:rPr>
              <a:t>чтобы </a:t>
            </a:r>
            <a:r>
              <a:rPr lang="ru-RU" altLang="ru-RU" sz="2000" i="1">
                <a:latin typeface="Arial" panose="020B0604020202020204" pitchFamily="34" charset="0"/>
              </a:rPr>
              <a:t>a &lt; b &lt; c</a:t>
            </a:r>
            <a:r>
              <a:rPr lang="ru-RU" altLang="ru-RU" sz="2000">
                <a:latin typeface="Arial" panose="020B0604020202020204" pitchFamily="34" charset="0"/>
              </a:rPr>
              <a:t>. Используйте процедуру </a:t>
            </a:r>
            <a:r>
              <a:rPr lang="ru-RU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swap</a:t>
            </a:r>
            <a:r>
              <a:rPr lang="ru-RU" altLang="ru-RU" sz="2000">
                <a:latin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en-US" altLang="ru-RU" sz="2800" b="1">
                <a:latin typeface="Arial" panose="020B0604020202020204" pitchFamily="34" charset="0"/>
              </a:rPr>
              <a:t>                   </a:t>
            </a:r>
            <a:r>
              <a:rPr lang="en-US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swap (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b, c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      a, b = b, a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 …</a:t>
            </a:r>
            <a:endParaRPr lang="ru-RU" altLang="ru-RU" sz="2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ru-R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Исходные данные вводятся с клавиатуры. </a:t>
            </a:r>
          </a:p>
        </p:txBody>
      </p:sp>
      <p:graphicFrame>
        <p:nvGraphicFramePr>
          <p:cNvPr id="8" name="Group 48"/>
          <p:cNvGraphicFramePr>
            <a:graphicFrameLocks noGrp="1"/>
          </p:cNvGraphicFramePr>
          <p:nvPr/>
        </p:nvGraphicFramePr>
        <p:xfrm>
          <a:off x="635000" y="4221163"/>
          <a:ext cx="8174038" cy="1895475"/>
        </p:xfrm>
        <a:graphic>
          <a:graphicData uri="http://schemas.openxmlformats.org/drawingml/2006/table">
            <a:tbl>
              <a:tblPr/>
              <a:tblGrid>
                <a:gridCol w="4213226"/>
                <a:gridCol w="3960812"/>
              </a:tblGrid>
              <a:tr h="4319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Пример входных данных</a:t>
                      </a:r>
                    </a:p>
                  </a:txBody>
                  <a:tcPr marT="45735" marB="45735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Пример выходных данных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365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1  2  3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1  2  3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2  1  3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1  2  3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3  1  2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1  2  3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2  3  1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1  2  3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5" marB="45735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  </a:t>
            </a:r>
          </a:p>
        </p:txBody>
      </p:sp>
      <p:sp>
        <p:nvSpPr>
          <p:cNvPr id="56323" name="Прямоугольник 1"/>
          <p:cNvSpPr>
            <a:spLocks noChangeArrowheads="1"/>
          </p:cNvSpPr>
          <p:nvPr/>
        </p:nvSpPr>
        <p:spPr bwMode="auto">
          <a:xfrm>
            <a:off x="900113" y="981075"/>
            <a:ext cx="778668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a, b, c = map(int,input().split())</a:t>
            </a:r>
          </a:p>
          <a:p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swap(a,b,c):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a,b = b,a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b &gt; c: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b,c = c,b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a &gt; b: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a,b = b,c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print(a,b,c)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swap(a,b,c)</a:t>
            </a:r>
          </a:p>
        </p:txBody>
      </p:sp>
      <p:pic>
        <p:nvPicPr>
          <p:cNvPr id="56324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3716338"/>
            <a:ext cx="4248150" cy="293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5" name="Text Box 50"/>
          <p:cNvSpPr txBox="1">
            <a:spLocks noChangeArrowheads="1"/>
          </p:cNvSpPr>
          <p:nvPr/>
        </p:nvSpPr>
        <p:spPr bwMode="auto">
          <a:xfrm>
            <a:off x="517525" y="836613"/>
            <a:ext cx="8208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10. Видоизмените программу сортировки массива  выбором так, чтобы в ней использовалась  процедура выбора наибольшего элемента массива.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71550" y="2055813"/>
            <a:ext cx="78486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N=10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A=[0]*10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A[i]=int(input())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print('A [ ',i,'] = ',A[i])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sort(array):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n = len(array)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j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range(0,n-i-1):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array[j] &gt; array[j+1]: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            array[j],array[j+1]=array[j+1],array[j]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sort(A)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print(A)</a:t>
            </a:r>
          </a:p>
        </p:txBody>
      </p:sp>
      <p:pic>
        <p:nvPicPr>
          <p:cNvPr id="58373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0" y="2420938"/>
            <a:ext cx="2755900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6" name="Text Box 5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39750" y="908720"/>
            <a:ext cx="8424738" cy="1200329"/>
          </a:xfrm>
          <a:prstGeom prst="rect">
            <a:avLst/>
          </a:prstGeom>
          <a:blipFill rotWithShape="0">
            <a:blip r:embed="rId4"/>
            <a:stretch>
              <a:fillRect l="-1158" t="-3553" b="-1116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60420" name="Прямоугольник 2"/>
          <p:cNvSpPr>
            <a:spLocks noChangeArrowheads="1"/>
          </p:cNvSpPr>
          <p:nvPr/>
        </p:nvSpPr>
        <p:spPr bwMode="auto">
          <a:xfrm>
            <a:off x="971550" y="2109788"/>
            <a:ext cx="5688013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n=int(input())</a:t>
            </a:r>
          </a:p>
          <a:p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f(n):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s=0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range(1,n+1):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cnt=1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f=1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cnt&lt;=i: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    f*=cnt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    cnt+=1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s+=f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print('s = ',f(n))</a:t>
            </a:r>
          </a:p>
        </p:txBody>
      </p:sp>
      <p:pic>
        <p:nvPicPr>
          <p:cNvPr id="60421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4437063"/>
            <a:ext cx="2757487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sp>
        <p:nvSpPr>
          <p:cNvPr id="62467" name="Прямоугольник 2"/>
          <p:cNvSpPr>
            <a:spLocks noChangeArrowheads="1"/>
          </p:cNvSpPr>
          <p:nvPr/>
        </p:nvSpPr>
        <p:spPr bwMode="auto">
          <a:xfrm>
            <a:off x="539750" y="2297113"/>
            <a:ext cx="81422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func(x,n):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res=1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range(n):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res*=x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res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x = int(input('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Введите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x '))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 = int(input('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Введите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n '))</a:t>
            </a:r>
          </a:p>
          <a:p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print('s = ',func(x,3)+func(x,5)+func(x,n))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2468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75" y="5229225"/>
            <a:ext cx="22415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400050" y="620713"/>
            <a:ext cx="82819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Arial" panose="020B0604020202020204" pitchFamily="34" charset="0"/>
              </a:rPr>
              <a:t>12. </a:t>
            </a:r>
            <a:r>
              <a:rPr lang="ru-RU" altLang="ru-RU" sz="2400">
                <a:latin typeface="Arial" panose="020B0604020202020204" pitchFamily="34" charset="0"/>
              </a:rPr>
              <a:t>Напишите программу вычисления выражения:</a:t>
            </a:r>
            <a:endParaRPr lang="en-US" altLang="ru-RU" sz="2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</a:t>
            </a:r>
            <a:r>
              <a:rPr lang="ru-RU" altLang="ru-RU" sz="2400" i="1">
                <a:latin typeface="Arial" panose="020B0604020202020204" pitchFamily="34" charset="0"/>
              </a:rPr>
              <a:t>s = 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8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 + x</a:t>
            </a:r>
            <a:r>
              <a:rPr lang="ru-RU" altLang="ru-RU" sz="28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 + x</a:t>
            </a:r>
            <a:r>
              <a:rPr lang="ru-RU" altLang="ru-RU" sz="28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i="1">
                <a:latin typeface="Arial" panose="020B0604020202020204" pitchFamily="34" charset="0"/>
              </a:rPr>
              <a:t>,</a:t>
            </a:r>
            <a:endParaRPr lang="en-US" altLang="ru-RU" sz="2400" i="1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где</a:t>
            </a:r>
            <a:r>
              <a:rPr lang="ru-RU" altLang="ru-RU" sz="2400" i="1">
                <a:latin typeface="Arial" panose="020B0604020202020204" pitchFamily="34" charset="0"/>
              </a:rPr>
              <a:t> 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latin typeface="Arial" panose="020B0604020202020204" pitchFamily="34" charset="0"/>
              </a:rPr>
              <a:t>и</a:t>
            </a:r>
            <a:r>
              <a:rPr lang="ru-RU" altLang="ru-RU" sz="2400" i="1">
                <a:latin typeface="Arial" panose="020B0604020202020204" pitchFamily="34" charset="0"/>
              </a:rPr>
              <a:t> </a:t>
            </a: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>
                <a:latin typeface="Arial" panose="020B0604020202020204" pitchFamily="34" charset="0"/>
              </a:rPr>
              <a:t> вводятся с клавиатуры.</a:t>
            </a:r>
            <a:endParaRPr lang="en-US" altLang="ru-RU" sz="24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Используйте функцию вычисления степени.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pic>
        <p:nvPicPr>
          <p:cNvPr id="64515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75" y="5229225"/>
            <a:ext cx="22415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525463" y="765175"/>
            <a:ext cx="81375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Arial" panose="020B0604020202020204" pitchFamily="34" charset="0"/>
              </a:rPr>
              <a:t>13. </a:t>
            </a:r>
            <a:r>
              <a:rPr lang="ru-RU" altLang="ru-RU" sz="2400">
                <a:latin typeface="Arial" panose="020B0604020202020204" pitchFamily="34" charset="0"/>
              </a:rPr>
              <a:t>Напишите функцию, вычисляющую длину отрезка по  координатам его концов. С помощью этой функции  напишите программу, вычисляющую периметр  треугольника по координатам его вершин.</a:t>
            </a:r>
          </a:p>
        </p:txBody>
      </p:sp>
      <p:sp>
        <p:nvSpPr>
          <p:cNvPr id="64517" name="Прямоугольник 1"/>
          <p:cNvSpPr>
            <a:spLocks noChangeArrowheads="1"/>
          </p:cNvSpPr>
          <p:nvPr/>
        </p:nvSpPr>
        <p:spPr bwMode="auto">
          <a:xfrm>
            <a:off x="900113" y="2478088"/>
            <a:ext cx="66246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math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p(xa,ya,xb,yb):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res=abs(sqrt((xb-xa)**2 + (yb-ya)**2))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res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xa=int(input('xa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ya=int(input('ya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xb=int(input('xb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yb=int(input('yb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xc=int(input('xc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yc=int(input('yc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P=p(xa,ya,xb,yb)+p(xa,ya,xc,yc)+p(xc,yc,xb,yb)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print('P = ',P)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Функция  </a:t>
            </a:r>
          </a:p>
        </p:txBody>
      </p:sp>
      <p:pic>
        <p:nvPicPr>
          <p:cNvPr id="66563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75" y="5229225"/>
            <a:ext cx="22415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4"/>
          <p:cNvSpPr txBox="1">
            <a:spLocks noChangeArrowheads="1"/>
          </p:cNvSpPr>
          <p:nvPr/>
        </p:nvSpPr>
        <p:spPr bwMode="auto">
          <a:xfrm>
            <a:off x="695325" y="908050"/>
            <a:ext cx="79914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000">
                <a:latin typeface="Arial" panose="020B0604020202020204" pitchFamily="34" charset="0"/>
              </a:rPr>
              <a:t>14. </a:t>
            </a:r>
            <a:r>
              <a:rPr lang="ru-RU" altLang="ru-RU" sz="2000">
                <a:latin typeface="Arial" panose="020B0604020202020204" pitchFamily="34" charset="0"/>
              </a:rPr>
              <a:t>Напишите функцию, вычисляющую площадь  треугольника по целочисленным координатам его  вершин. </a:t>
            </a:r>
            <a:endParaRPr lang="en-US" altLang="ru-RU" sz="200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С помощью этой функции вычислите площадь  четырёхугольника по координатам его вершин.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85788" y="2232025"/>
            <a:ext cx="8378825" cy="1989138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0" name="Text Box 5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62369" y="2333561"/>
            <a:ext cx="7991475" cy="1015663"/>
          </a:xfrm>
          <a:prstGeom prst="rect">
            <a:avLst/>
          </a:prstGeom>
          <a:blipFill rotWithShape="0">
            <a:blip r:embed="rId5"/>
            <a:stretch>
              <a:fillRect l="-839" t="-3012" r="-763" b="-1084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83768" y="3549536"/>
            <a:ext cx="4906280" cy="518604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58800" y="1385888"/>
            <a:ext cx="8208963" cy="1181100"/>
          </a:xfrm>
          <a:prstGeom prst="rect">
            <a:avLst/>
          </a:prstGeom>
          <a:solidFill>
            <a:srgbClr val="C9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6147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 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81025" y="1385888"/>
            <a:ext cx="8105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latin typeface="Arial" panose="020B0604020202020204" pitchFamily="34" charset="0"/>
              </a:rPr>
              <a:t>Процедура</a:t>
            </a:r>
            <a:r>
              <a:rPr lang="ru-RU" altLang="ru-RU" sz="2200">
                <a:latin typeface="Arial" panose="020B0604020202020204" pitchFamily="34" charset="0"/>
              </a:rPr>
              <a:t> – это подпрограмма, выполняющая некоторые действия; она может иметь произвольное количество заданных параметров.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1868488" y="2917825"/>
            <a:ext cx="57546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Описание процедуры имеет вид: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973263" y="3860800"/>
            <a:ext cx="5545137" cy="954088"/>
          </a:xfrm>
          <a:prstGeom prst="rect">
            <a:avLst/>
          </a:prstGeom>
          <a:solidFill>
            <a:srgbClr val="C9C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имя процедуры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():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операторы</a:t>
            </a:r>
            <a:r>
              <a:rPr lang="en-US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altLang="ru-RU" sz="2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  </a:t>
            </a:r>
          </a:p>
        </p:txBody>
      </p:sp>
      <p:pic>
        <p:nvPicPr>
          <p:cNvPr id="68611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4149725"/>
            <a:ext cx="3805237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Прямоугольник 1"/>
          <p:cNvSpPr>
            <a:spLocks noChangeArrowheads="1"/>
          </p:cNvSpPr>
          <p:nvPr/>
        </p:nvSpPr>
        <p:spPr bwMode="auto">
          <a:xfrm>
            <a:off x="755650" y="1268413"/>
            <a:ext cx="69659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math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</a:p>
          <a:p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s(xa,ya,xb,yb,xc,yc):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res=abs(xa*(yb-yc)+xb*(yb-ya)+xc*(ya-yb))/2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 res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xa=int(input('xa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ya=int(input('ya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xb=int(input('xb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yb=int(input('yb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xc=int(input('xc = '))</a:t>
            </a: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yc=int(input('yc = '))</a:t>
            </a:r>
          </a:p>
          <a:p>
            <a:endParaRPr lang="ru-RU" altLang="ru-RU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altLang="ru-RU">
                <a:latin typeface="Courier New" panose="02070309020205020404" pitchFamily="49" charset="0"/>
                <a:cs typeface="Courier New" panose="02070309020205020404" pitchFamily="49" charset="0"/>
              </a:rPr>
              <a:t>print('S = ',s(xa,ya,xb,yb,xc,yc))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2"/>
          <p:cNvSpPr>
            <a:spLocks/>
          </p:cNvSpPr>
          <p:nvPr/>
        </p:nvSpPr>
        <p:spPr bwMode="auto">
          <a:xfrm>
            <a:off x="769938" y="158750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chemeClr val="tx2"/>
                </a:solidFill>
                <a:latin typeface="Arial" panose="020B0604020202020204" pitchFamily="34" charset="0"/>
              </a:rPr>
              <a:t>Последовательность Фибоначчи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468313" y="692150"/>
            <a:ext cx="83518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В январе Саше подарили пару новорождённых кроликов. Через два месяца они дали первый приплод - новую пару кроликов, а затем давали приплод по паре кроликов каждый месяц.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68313" y="1628775"/>
            <a:ext cx="83518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Каждая новая пара также даёт первый приплод (пару кроликов) через два месяца, а затем - по паре кроликов каждый месяц. Сколько пар кроликов будет у Саши в декабре?</a:t>
            </a:r>
          </a:p>
        </p:txBody>
      </p:sp>
      <p:sp>
        <p:nvSpPr>
          <p:cNvPr id="70661" name="AutoShape 8" descr="data:image/jpeg;base64,/9j/4AAQSkZJRgABAQAAAQABAAD/2wCEAAkGBhQSERQUEhQUFRUWFxgZGBcXFRgdGRYYFxgcFRcXHhcZGyYfHhojHRscHzEgJSgpLSwtFx4xNTAqNSYrLCkBCQoKBQUFDQUFDSkYEhgpKSkpKSkpKSkpKSkpKSkpKSkpKSkpKSkpKSkpKSkpKSkpKSkpKSkpKSkpKSkpKSkpKf/AABEIAL4BCgMBIgACEQEDEQH/xAAcAAEAAgIDAQAAAAAAAAAAAAAABQcGCAEDBAL/xABDEAACAQIDBwIDBQUECQUAAAABAgMAEQQSIQUGBxMxQWEiUTJxgRQjQlKRFTNigqFyksHwCBckNFNjg6KxFkN00fH/xAAUAQEAAAAAAAAAAAAAAAAAAAAA/8QAFBEBAAAAAAAAAAAAAAAAAAAAAP/aAAwDAQACEQMRAD8Au/JX1SlApSlApSlApSlAqpN9eMz4fEzYfDxIeXdOY5J+8HxEKNCq6rr1PcAVlHEjf07OSJYkEk8xIQN8Iy5QSQNTqwAFx11NhWum0JGaWRpB62dy4/iLEt083oNqN2dqNPg8PNKAryRI7AdLsoOnjvbzUoHvWo2O2rNNbnSySWAADMSABoAF6ADwKld0t9sRs+VWicmO4zxEko69CLdmt0I7280G01cE104PFrJEkiG6uqsp91YBgf0NYRxL4jR4NWwyK8k8kTaKbCNWVgGJ1N9CbDsCbigito8d4EkZIYJJAJAuYsFDLezMosT8get+1WjnrUHB4kxujgAlGDAMLglTpcdxU5iuIe0JCS2MnB7ZHMaj39KWoNowa5qk+GnFmYzphsa5kWRgscrWzI50VWNhmUnS/UG3UdLsoFKUoFKUoFKUoFKUoFKUoFKUoFKVwDQc0pSgUpSgUpSgUpSgUpSgrDjJufz4/tbYgRrh4mGQpcMSbjKbizM1l18eb0TW2+2dixYqIwzoHjJBKkkXKkMNQQeoFYxheEGzUlaTkZgQRy3ctGL+yn9BrpQa31xatjsVwc2dI5flMt7emORlQW00UdL969GwuFeBwk/OjjYuPh5j5lQ+6gjr5N7UEpuZFIuz8Isq5XWCNSvcZVAAN+9gL+b1UnF3d/Fx4qXGl0WJskaFZCHsUyFMvXX1E9rNV1bW2iII1YqWzSRR6EaGWRYgdewLXPgVDb4biw7SWNZmkTlliuRgNWAGt1N7WH9aDV+uavbZvAXCoG50sstyMtrR5QOxtfMT76fKvPJ/o/QFmIxUoUk2XIhIHYZu9ve1BS+CkKyxkAkh0IA6mzXsPNbeo1/89KwDc3g9BgpedI/2iRTeMsmUR27hbm7ee3bXWrBoFKUoFKUoFKUoFKUoFKUoFKUoFR+3tsLhcPJO6syxi5C2vbp3IqQqO2/sYYvDyQMzKsqlSVtcA+1wRQe9GuAfcV9V8Qx5VVetgBf5C1fdApSlApSlApSlApSlAri9c1Uu+nGh8NipsPh4o25fo5jk/vB8XpFtF1Fr3JX2oLapURuztV58Jh55VCNLEjsBewLC+l6lla/Sgg98jaGL/wCXgv64uIVOJ0rw7a2Zz41XNlyzQy3te/JlSa3XvltfzXuXpQc0rBd/OKSbOmjh5RldlztZrZFJIXsbsSDpppUrw/3ofaGDXESIsbFnUqpJByG1xegyWlKUClKUClKUClKUClKUClKUClKUClKUClKUClKUClKUClKUClK4NBh/EXfs7OSJY4+bPOSI1Jsoy2BJtqdWAAHv1rXLaEjNLI0gs5dy49mLEsO/e471dfGndPnIMY2IEaQRsOWyk5mJzKFI/EzWXUWFqo23tQevGbXmlN5ZHk0AGZ2IAAsABewt40qV3R33xGz5g8bM0d/vIiTldR47NboR38E1j9qDx/n/AD/jQbfYLGLLGkiG6uqup91YBh/Q1F73bzx4DDPiJAWC2AUWuzMbKLnp3N/YGudzYZEwGFSZckiwxqy+2VQoB82Av5vUDxW3Xmx2GRIpYo0jcySc0kKQFIzZgDbKCTYjWgovfDbUmLxkk80ZiZwhEZv6VCKE+IA6izXt+Ousb04rlJAJ5FhQWEaMUW1yTfJa5JJNzeoySQk3JJ6ak9ew6+LD6dq+aDIt39/8ZhJA6TyOt7tG7lkcdwQxNielxYitkd3duJjMNFiI75ZFvY9VN7Mpt3BBH0rUutieCeb9lpmUqOZIUJ/GpbNmHi5I/loM9pSlApSlApSlApSlApSlApSlApSo/b211wuHlxDhmWJGdgtrkKLm1yBQSFK68PLmRWtbMoNva4vauygUpSgUpSgUpSgUpXBag8G3Ngw4yLlYhOZHcNluw1U3BupBrGcFwd2dHIz8ouCD6JHLItz1VTqD2GptWQYvejDoxQOZJB/7cSmSQH2KoDl/mtaupp8XL+7RMOp/HMc7/SKM5f1f6UGP47g3s13L8t0Fh6UkKoLC3TtXj2HurszCTmTCRzYqVdAEbmLEffmG0asPctca2rLY92EJDTs+Jb/mn0D5QraMf3SfNTCxgAAAADoANB9KCGjOMk68jDr2AzSv9fgQfTN866dq4HEywyQuIJkkRkazSQtlYZTY/eC+vishpQVEvCvBpKrzQY5EHxICssZ0t8cN5bd+g+ld03DLY+IZRDO8LDQxiUBib3uUnUuD8rVa9dWIwyuuV1Vh7MAR+hoK4wXAnCJKrtLNIim5jfJZrdiVUHL471ZEMCooVQFUAAACwAHQADoKjDuxCP3fMhP/ACpXQf3Ach+or5/ZuKT93ig49p4Vb/uiMZ/UGgmaVELi8UvxwI4HeGbU/wAsqqB/eNfJ3njS/OSaC3eSM5B/1UzJ/wB1BM0rzYPaUUovFIkgHdGDW/uk13h6D6pSlApSlApSlApSlArwbd2QuKw8sDsyrKhRitswDaG1wRf6V76UHXBFlVVvfKAL+9ha+ldlKUClKUCsJ364nRbNljiMbSu4zMAwGRL2B6HUnoPHWp3e3eiPAYZ8RICwWwVR1dmNlW56e9+wBrW7fPbsmMxjzyRmJmCWQ5vSoQZfiAOo9V7a5qDYPh/vY+0MGJ5IxGxd1spJBCkWIvr3t8waya9aqQb4YtIUgjxEkcSXskTZOpLEkrYkkk6kmvVsPiHjcLKHXESSC/qjldnVh7HMSR8xY0G0JqMxewlmYmV5XU9I85WMeCqZc38xNfW7+20xeHinj+GRA1u6noynyDcH5VJUHRhMDHEoSJFjUdFRQoH0GlV5vjxkTB4iTDxw810WxYtZRIQCFsBcgX1OnsL1kG/u/abNjQ8syyykiOMG17WuSbE2BKiwBJLCtbdr4tpZ5pHBDvI7MDe6lmJI1106e+lBtPurtk4vBwYhlyGVAxUXIF/a+tu/1qUvWqeK3wxciqjYiURooVY0bIihRZRlSw0AHUVK7o8SsVgpVLSPNDf1xuxb09ypYkqwGumh6Gg2YpXXhp1dFdTdWUMD7gi4P6V2UClKUCuGNc1hXEDiCcA0UMMJnxE1yqAnQDQGygliSDYD2JvpQY5vRxx5E08MEAcxtkEjscrOrZX9K65eoGtyRVnbNxHMijkK5S6KxX8pZQSPp0+lajGQ5sx1N7m+tze5vfrf+tSmO3rxczFpcROx7feMoX5KpCj5ACg2exm7+HlN5IY2b82UBx8nHqH0NdQ2AFH3U2Ij8c0uP0lziqN4fcTp8LOkeIleXDuQrZ2LGLMQA6sbkAHqvS1+lbDr0oCisc363zXZuG5rLndmyIl7ZmsTqbGygC97Ht71PYvFLGjOxsqKWY+wUXJ/Stc+IW/cu0hCzQGGBWk5R9R5h9Ia7EBSV00Xpm+VBaXDziVJtLEToYVjjRFZSCSbk5SGPTU3It2FZ/etS9m7wYjDo6QTPEJCC5Q5WbLewzj1W1OgIriDbs8biSOaZXGuYSNe/v1oNtqVhXC3fc7Rw7c23OhIV7fiDD0SW7XswIHdT71mtApSlApSlApSlApSlBg/FfdSfH4eNIZIkVHLuJCVBAQqDmANsoLGtdJXJJLEk+5JN/qda272hgVmikie+WRGRrGxyuCpsR0NjWAjgZgOargz5Ba8WcFW/my5rfI0FAUq/wDaPA7ASW5ZmhsPwvmB8nmBj+hFefDcCMGsqs0s7xg3MblLNbsWVQbeBQSPBNm/ZSAqQBJLlJ/EpfNmHi5I/lv3rPajsRjYMJGgJWNQMqIo1NhoqRqLsfCg14Vx2NmOaKKKGMdBiA5kk+aoRyh/azN7qKDCeNG6k82TFrLGsWGiYkMzKwbNmupAN2YhVHTUD3qjyffrWzG8GXEwth9o4eWONipLxM0kZyMGHrjXOo6fGi1j+yODuzHcyJK88eoyCVSqk/xRgNcexPzoKHpV/YvgXgHfMrYiMaehXUr+roza/Ou7YvBfBYeYSkyTZdVSUqUBvcEhVGa3a+lBke4xb9n4POpUiCIEHqMqBR+oF/F6nq4ArmgUpSgVS3GrdWYSNjzNGIlWONEuwkv+VdLG5LN1GnvarpqH3m3Vgx8ax4lWZVbMAGZdbFdbdRYmg1SpWwuB4J7PQsWWaUHoHlICeRkCm/zvXVieBmAZyymdATcIsgyjwMyE2+poNfuvTX/H/PT61t5stiYIiylW5aZlPVTlFx9DpWIbrcI8HgpucM8zj4ObkIjP5gFUerz27VnFBFb1bJfFYSeCNxG0sZQMRcDNoQR5Fx4vWsG8GyDhcRJh2dJGjNmZL5c1rsBfW4Jyn+zWzL7YlhYjEx/d3OWeIMVAubCRNWQgfjF1PcrWN7T4Q7PxZMymRTIzOXiluHznMT6wy2vrp70GvN65rYnE8GdmsmVYpEOnrWV82nX4iV176V4X4D4Gws+JHkOhv+selBjn+j6H5+K9JyGNLv2DBiQvzIJP0q7a8Ox9iw4WJYoECIvYdz3YnqWPcnU17qBSlKBXg21iJEhdouXmUE3kZggA1YkqCdB7V768m09mR4iNopQSjWuA7KTYhh6kIPUDvQfOxsW8sEUkiGJ3jVmjJuULAEr9K9fMHvXTgcCkMaxoCFUWF2Zj1vqzEsTc3uSTXfag5pS9VrvLxsgw008KRSStEct8wVGYNaRb6myi+ttTp01oLKpXRhcSHRXsRmVWseozC9j5rtveg820dqRQIXmdI192YC59h7nwNaixj8Tif3CfZ4+0sy/eN5SC4IHsZCP7BFerBbvRxtzGzSy/8WU53GvRT0QeECiobffiJBs0xK6PI8hvlSwyoCAzkn56DuR260E1szd2KFi4zPKRZppDmkYe2Y/Cv8K2XxUoKxXh/vr+0oZJTEYskhQC9wwsGBvbrYi4rKc1AIqMx+7cMrZyuWT/AIsZKSD/AKiEMfkSRUpXj2vtNMPDJNKbJGpZj3sOwHcnoB7kUHgGz8VF+7mWYaWWdbN5+9iA/UoT5r5/9T8v/eoZYP47cyL58yO+UeXCViGwuMy4vGQYePDOBKWDMzi62uVICggiwuddL+L1ZQIoOvC4xJFDxsrqejKQVPyI0ruqKxW7sLnMqmJyb54WMbE+5KWzfJgRXuwcDIgVnaQj8bZcx+eUAeNAOlB30rB98+KkGz5lgZHlcpmbKQAgIOQG/Ukjt0Bv4M3uZvIcdg4sQU5ZfNdbkgFWKmxtqLignaVxmrmgUpSgUpXm2ltBIIpJZDZI1LsfCi5oPQRULNsAxsZMIyxMxu8ZW8Mh9ygsVf8AiW1+4asH2Pxp+1YzDwR4YhZZCjFnuwU6KwCi1+pI6ade9WjmoInBbxAuIp1MEx6KxuknmOWwV/lo3uoqXBrpxmDjlQpIiup6qwuD+v8A5r42bgBCmQNIwBNuY5YgHouY6kDtck+aD1UqB303sTZ+Fad1Lm4VEBtnc3IF+w0JJ9hWPbhcTjtLEyRcjlqkSuGz3Oa4VgfFzp8taDP6VxmoDQc0pSgUpSgxHf3f9dnLGojaaaW/LjU26WFzoT1NgADeta2lOfM3qbNmbN3N7m48m9/nVwcaN28SZBjhJGsUMaKtmZZA2a/psNWLN2I6VTlBkmP4kbRlNzi5VHZYyI1H0QD+tZHuFxcxEM6R4yUywOQpZ7Z4iTbPmtcqD1B7dKriuG6Gg2125tuPCYeSeUnJGuY2FyegCjySQB861u3+3qbaGKExjaJeWqopN/QCTmvYDUk9NPJq6t79hYjaGyYooSqO4hdlkJFwFuUzW0bNY6j8JrXnHqyyMjtnMZMdwxYWQlbKT+EWNqCTwG+eLggEEEzQx5ixEYCsxbqS4Ga9rDrpYV6dk8Q8dh5A6YmZhfVJXaRWHsQxP6ix9jWOUoNq90N5lx+FTEKMubRlvfI66Mt/6jwRVZ8XOIiypNgIEZgjoJZfwgqwbIBbX1AC5I1BGtS3AR2+xTgqQBOSG7H7tcwHyI/r4NVnv1uzicFM32iRCcQ7vaORjms+bMy2FhmY2Bv08UEHsXbUuElE0BCyAMFYqCVzDKSLi2a1xfya90u+2OZsxxmJze4mcDx6QQP6VCUoL14S8SZMWxwuKIMyqWSTQGRR1DAfjF73HUX7is03v3rj2fh2nluQCFVRa7sb2UE6DQEknoFNUFwqlK7WwtlLXZwQOwaNgSfA6mrX4u7rYjGwRclogkReSQOxX8OjA2I0GbTyKCkd6tsvi8ZNPIhjZ2ByE3KAKFVdQDoAO1eqLfvGrFHCmIkjijUKqRER6DW5ZRmJJ1JJ1JNQUs7OxZyWYm5ZiSSfck6mvmgy/d7irjsNIGeZ547jNHK2a475WOqt7a1sXsraaYiGOaM3SRQynwf8e3zBrUWtj+DspOyYAVIymQAn8Q5rEMPGpH0oM2pSlBwTVQcWeIQZcTgIYmbKFE0utk9SNYAA6dFLEgXNqt9q1u4lbsYjCYiSWeWJvtUkjBY2a5XMH9SkDQEqALnVRQYvsna0mGlWWEhZFvlYqDlLAqWAYEZrE620vXul30xrG5xmKzX68+QD+6CBUNSguvhPxNlxEowmLbO5BMUpsC2XUo1tCbAkN4IParYdrVq9w6cjamDKgsecosPYggn6Ak/IVsttbDPJBIkbZHdGVXIvlLAgNbxQUFxL3+baIRY4mTDxSNlc3+8fLbXTKDluQLk2bWsW2PvJiMKsgw8hiMlgzKBnIW5ADkXA17W7V2bz7vvgZzh3kSRkAJ5ZYqpYXy+oDXLY/Womglod7saj51xeJzXvczOf1BJBHg6VenCvf1toQsk1ufDbMRoJEN8r27G4sR7/ADrXWrN4CZvt01lJXkEM3ZfWhUfM6/pQXxSleLa8oWJi0giHTOWVbEkAepgQCeg0PXoaD23pUDuVipZMJGcRmMqtIjFrXJjldL3AAYWUWawv171PUEPvRutDj4RDPnyBw/obKbgEDX21NYRgeA2EVmMks0qnRVuqZdeuZep/pVn0oKrxHALDmQsuImRCdEspyi3TM2p11vapHdfg5hsHPznc4gj92siKFQ3vmsD6mtoL9LX61YdQu92MZMOUiNpZ2WGIjqGlOUv/ACLmf5IaDt2XjftMTta0bNIqMraugOQSX7ZiGIt2se9YJPwDwhdCk06qLZlJViwB/NYW006H9asjZ+DWKJI4xZI1VFHsqjKP6CvRQVttDgVgnA5TTQkHWzZ737evpbxXkj4A4YSITiJmQEFkIT12OozC1genS9WpSg8WDwCYeIRwoqKo9CKAB8vqe/m9VvtvdaPaapi8VFiI2eGPLJh3EyBbZxeIoJL+og5VPzq1DUDuZ/uxi/4Es0P0jlYJ/wBmWgwvYfCLZcsBCzPO4BvIsmUqT0vEDZSPZh21r4/1AYex/wBqnv29Mdh9La/qKsXaG78EzBpIxnHSRSVkX5SIQw/WvM2AxMVuTOJAPwYhbk+BNGAw+bK9BHblcPMPs4EoOZK1w0zAZrH8IH4V8Dr3qe2vspMRBJC9wkqFGymxswsbGvCu8oSy4mJ4D+ZgWiPymQFQP7eQ+KlsNiVkUMjK6noykEH6jSgrZeAuEEwfmzmLvESuv/UABt3/AMabR4D4RyDFJNCLai4e597tr4t0qzqUFWbP4CYdJkeSd5Y1NzGUAz+CwPT5CrPgw6ooRFCqoACqAAAOgAHQV2UoFKUoFqxPe7hvhtoPzJjKrhMisj2AFy3wkEXuT+tZZSgr3Z/BHAImWQSStcnOXKnXoMqWGlRsnADDW0xOIHtcRmx8+kXq1KhMbt8ljFhlE0w0bX7uLzI4vY/wC7H2trQQu7O5WD2RG0jMGkJsZ5FGf1dI0UXIv0yrqx9+lS37UxbfeLh/udPu2a2IYH8YW+Rbdo2NzrcqdD6cDsABxNMxmnA0ciyx36iKPogPc6se5NSuWgwDaHDbZ20i2IUyh5GJdo5LHONGUpIGCkEaqQCDXOI4KbPaLIqSI1gOYJCW0NybNdLnp8PfQCspx+xjmM2HYRzEC5IJSW3RZFHX2DD1Dtp6T2bM2uJCUccuZfjiPUfxKdM6Hs4+RsQQAwM8AsHa3OxV79c0XT2ty/61ne7+7kOCiWLDoFUdTYZnP5mPdjUnSgV8ugIsQCD2NfVcE0BVA6C1c15cDtSKbNypI5MpytkdWyn2OUmx8GvVQK4vXk2ptSLDxmSaRY0HVmNh4GvU+K1/wHEqZtpriMRiJlw4meTlKWIC2YLGEvY6WGumt6DYyoGRGm2goKkJhoiwJBs0s90Fj3yxq17dOaKw3D8e8I0mVoZ0Q/jsht5KBr2+RPyqwpNswLAJzKghKhuYWATKehzHTX/Gg9gNfVa5y8RJZNqc6TETLhlxGbIrPlEcZIUCMHXMvb+I3rO4+PmEMljDiAn57ISPOQNe3yJPigtGlebA7QjmiSWJw6OoZWHQg1TPE/iVikxsmHwk/LjRQhK5TmdgGZs1iRl+HQ9jQXfUDsWMpjMamUhGeKZTY2JkjEbgHpe8Vz/arH14ybOTKjTO5AAZ1hkyk2sT0Gn0rMdm7WhxESzQurxtqGHTz16H3B6UHsvQGqE4p8QJpMY0WExJWFECXhkOV2YXcll620XQ9tO9ZMvHXDRCONY8RMFVVaU5VzEAAsAxub9dctBaxqHxO7MJYugaGQ6mSFjGx8tl9L/zhq+t3N5oMdCJsO+ZehBFmRu6sOx/Ue1Vnxk3+eOWLD4ScoVu0rRPqGvZYyR0sLsV8rQWOqYuLo0WJA/MOVJ/eUGNj/KlejZ+3BI/LaOaKSxOWRDYgdbSLeNvo1/FVXu/xlhwmCghcYjEzKv3jEgC5YtlzyHM2UHLe1tOtWFufv1htoqTASrrq8bgB1B6HTQjyL/S9BkhNAawHi5vmMLhGihlC4mTKAFb1pGb5n01HSwPmsC3G4qDBRTnEtiMTLK6kKWuFVVtcu50JOlhfRRQX5SsE3O4t4bHSiEq8MrfCrkFXsLkBh3t2IF+1ZVtzbsWEiaWZ1RQDbMQMzWuFHux9hQe/NXzPOERma9lBJsCTYamwAJJ8CtdN1+IkqY5cTjJ53Rea3LDEgs65QgUnKF1B8ZBWe7P49YZ5AssEsSE25hKtbyyqL/pegzHkz4werPhoD1TpPKP4mB+6U/lHrPcr0qZweESJFSNVRVFgqiwH0rlMWnL5mZcmXNnuMuW2bNfpa2t/atfuJHECXEYx1w2JcYZVCKY3ZVa4u7GxufVcX9lFqDYgUqpjx5w8eVEgnlVQFMjMqs1hbNlN+vXUirC3Z3ogx0POw7FlvZgRZkbQlWHY6jxQSxNeHamy0nAzXV1N0kXR426ZlNj9QQQRoQRVX8Z9+QFTC4WeziQmblswKZdFQsPJJIvpk1qI3T4ux4HBJCY5p5czsxZwFGZicoY5mOnjqTQXBs7GSq/KnXMbXWZAeW9tDca8t9R6bkHsewlSaw3cjiXh9okoFaKZRflsQbr3ZWGht3HWonjFvmsGFbDQzWxDsoZUJzrEbsxuPhzWC9b2agsgNXXikujAX1B6Gx6dj2PntVA7jcURs+GbmLNiJZZA2sllAVAgOZsxude3QCrF3N4u4fHSiFkaCVvgDMGV+5AYAa27EC/agmtzdjSYZHVy4jJUxxyMrvH6bOpkX4lv0vraskrgCuaCs+N2AnfDwyRiMwwOZJc7DroqDIfiBuRbve3eqGrbbbWxIcXFyp0EiEg5SSBdTcH0kGsZg4PbNVWHILZr6tJIStxbQ5tP/vWg1vqymwWJm3dw5UDlwzSyPzGC/dxlsgUH4hmZlA01sB2tYEfBXZoKnlyGxvrM5DdNCCdRp0rK9obChmg+zyRq0JsOXqFspBUDLawBA6e1BqW7XJNgLnoBYDwAOg9h2ritlIuEezVzf7MDm/M7nL2st20/wDz2ryf6k9m6fdy6G9+c+vg69KDEd0ZcUd3J1w6SvI0zxx5Oqxvkzldb5Qc+o1u36VPONSMuW2hFz1Asevcm5+ZrbgbOQRcpAETKVAT05Ra3ptoKwGLgRgQ9y+IZLWyFx101zBQ3bp5oKBqw+HDYmbA7SwuGszOkRVS2W2cmOVgx0F0HjUVmWI4BYUklJ50vew9DBddBqtzYaamsz3Y3NgwMHJhXRh945+KQ2sST8ugHSg1dxSkMVIUFPQcvQlPSTcGxva9x1rqrZBOD2zQ+cQdrZDJIU+eUt1+veuqTgvs1ix5UgzHoJnAX5C+goMC4IzzA49YQWPIDKDoplBIjBfsev0v7VX+2MBJBKYZgokjNnsQSWb1nMykgsM3bpqPeto9g7uQ4OIRYdAiDU92Y/mZurH51BY7hNs+WYzPCc7MXcCR8rsxzNmF/c9rUGtdZ1wWkYbUQC9jFLnt0y5bi/jMB9bVak/BvZrtm5LLoBlWWQLp3tfrU3uzudhsAhXDJlzG7MxzO3sCx1sOw6UFEcU8FPFj52nWMc988dmDMIkvGn9kEDUd8p9qw2tot4OH2Cxr8zERZnsFzh3VrLew0a3c9q8WK4TbNcKPsyrl/IzqT29RDa/Wg163cLjF4cxhi/Oiyhetw4OlW1xx2dOwhxAERw8AIIYi5klcL8B+IWCnTzfQVm27/D3BYKUy4eLK5FrszNlHcLmJy372qT27u7BjEEeJjEiBgwBLCzAEA+kjWxP60GplqXrZOPhJs0IyfZgQ1/UXcuL/AJXJuvi1cYfhFs1HVxBcqbgGRyp7gMpNmA9jpQQWy9m4nE7tRwxWErx5RzGyjlCU637DlgW8EVRsz3NzbsPSABoAt9Pe1ye5JNbePhgVKkAqQVI7WIsRb2tpWLpwo2aHz/ZU6WylnKfPIWtfzQa0Vb3+j8z/AO2DXJ91Yn4c4zg/W2X6Csxm4O7NYseQQWJPplkAFzf0gNYfKso2NsaLCxLDAgSNegHv3JPUse5OpoNYd69mS4bEPDOY2cMXYx6+qSzEFyAemU2PS/k1DVtHtLh9gcRIZZcNE0hbMW9QLNpq2UjN06G9ebFcLdmyMGOFjFtLIWRTrfVUYAnzQUdwuz/tXC8sMTnbNbsmRgxP8IB/8e4ru4m7Mmgx0xnaInEOZQENyqAlI7krdfT27272FX5u7ufhcCG+zRBM5uxuWJt0GZiTYe1fG29x8Hi2zYjDo7aDPqGsLgDMpBsLnTzQar1Ibuh/teH5QYyc6PKF+K4cEW/8/Ia6Vsdi+GmzpAA2EiAW9sgKHWw1KEEnTvfvXfsLcPB4N2kw8Ko7C17s1h7LmJyg97daDIBSlKD/2Q=="/>
          <p:cNvSpPr>
            <a:spLocks noChangeAspect="1" noChangeArrowheads="1"/>
          </p:cNvSpPr>
          <p:nvPr/>
        </p:nvSpPr>
        <p:spPr bwMode="auto">
          <a:xfrm>
            <a:off x="45386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70662" name="AutoShape 10" descr="data:image/jpeg;base64,/9j/4AAQSkZJRgABAQAAAQABAAD/2wCEAAkGBhQSERQUEhQUFRUWFxgZGBcXFRgdGRYYFxgcFRcXHhcZGyYfHhojHRscHzEgJSgpLSwtFx4xNTAqNSYrLCkBCQoKBQUFDQUFDSkYEhgpKSkpKSkpKSkpKSkpKSkpKSkpKSkpKSkpKSkpKSkpKSkpKSkpKSkpKSkpKSkpKSkpKf/AABEIAL4BCgMBIgACEQEDEQH/xAAcAAEAAgIDAQAAAAAAAAAAAAAABQcGCAEDBAL/xABDEAACAQIDBwIDBQUECQUAAAABAgMAEQQSIQUGBxMxQWEiUTJxgRQjQlKRFTNigqFyksHwCBckNFNjg6KxFkN00fH/xAAUAQEAAAAAAAAAAAAAAAAAAAAA/8QAFBEBAAAAAAAAAAAAAAAAAAAAAP/aAAwDAQACEQMRAD8Au/JX1SlApSlApSlApSlAqpN9eMz4fEzYfDxIeXdOY5J+8HxEKNCq6rr1PcAVlHEjf07OSJYkEk8xIQN8Iy5QSQNTqwAFx11NhWum0JGaWRpB62dy4/iLEt083oNqN2dqNPg8PNKAryRI7AdLsoOnjvbzUoHvWo2O2rNNbnSySWAADMSABoAF6ADwKld0t9sRs+VWicmO4zxEko69CLdmt0I7280G01cE104PFrJEkiG6uqsp91YBgf0NYRxL4jR4NWwyK8k8kTaKbCNWVgGJ1N9CbDsCbigito8d4EkZIYJJAJAuYsFDLezMosT8get+1WjnrUHB4kxujgAlGDAMLglTpcdxU5iuIe0JCS2MnB7ZHMaj39KWoNowa5qk+GnFmYzphsa5kWRgscrWzI50VWNhmUnS/UG3UdLsoFKUoFKUoFKUoFKUoFKUoFKUoFKVwDQc0pSgUpSgUpSgUpSgUpSgrDjJufz4/tbYgRrh4mGQpcMSbjKbizM1l18eb0TW2+2dixYqIwzoHjJBKkkXKkMNQQeoFYxheEGzUlaTkZgQRy3ctGL+yn9BrpQa31xatjsVwc2dI5flMt7emORlQW00UdL969GwuFeBwk/OjjYuPh5j5lQ+6gjr5N7UEpuZFIuz8Isq5XWCNSvcZVAAN+9gL+b1UnF3d/Fx4qXGl0WJskaFZCHsUyFMvXX1E9rNV1bW2iII1YqWzSRR6EaGWRYgdewLXPgVDb4biw7SWNZmkTlliuRgNWAGt1N7WH9aDV+uavbZvAXCoG50sstyMtrR5QOxtfMT76fKvPJ/o/QFmIxUoUk2XIhIHYZu9ve1BS+CkKyxkAkh0IA6mzXsPNbeo1/89KwDc3g9BgpedI/2iRTeMsmUR27hbm7ee3bXWrBoFKUoFKUoFKUoFKUoFKUoFKUoFR+3tsLhcPJO6syxi5C2vbp3IqQqO2/sYYvDyQMzKsqlSVtcA+1wRQe9GuAfcV9V8Qx5VVetgBf5C1fdApSlApSlApSlApSlAri9c1Uu+nGh8NipsPh4o25fo5jk/vB8XpFtF1Fr3JX2oLapURuztV58Jh55VCNLEjsBewLC+l6lla/Sgg98jaGL/wCXgv64uIVOJ0rw7a2Zz41XNlyzQy3te/JlSa3XvltfzXuXpQc0rBd/OKSbOmjh5RldlztZrZFJIXsbsSDpppUrw/3ofaGDXESIsbFnUqpJByG1xegyWlKUClKUClKUClKUClKUClKUClKUClKUClKUClKUClKUClKUClK4NBh/EXfs7OSJY4+bPOSI1Jsoy2BJtqdWAAHv1rXLaEjNLI0gs5dy49mLEsO/e471dfGndPnIMY2IEaQRsOWyk5mJzKFI/EzWXUWFqo23tQevGbXmlN5ZHk0AGZ2IAAsABewt40qV3R33xGz5g8bM0d/vIiTldR47NboR38E1j9qDx/n/AD/jQbfYLGLLGkiG6uqup91YBh/Q1F73bzx4DDPiJAWC2AUWuzMbKLnp3N/YGudzYZEwGFSZckiwxqy+2VQoB82Av5vUDxW3Xmx2GRIpYo0jcySc0kKQFIzZgDbKCTYjWgovfDbUmLxkk80ZiZwhEZv6VCKE+IA6izXt+Ousb04rlJAJ5FhQWEaMUW1yTfJa5JJNzeoySQk3JJ6ak9ew6+LD6dq+aDIt39/8ZhJA6TyOt7tG7lkcdwQxNielxYitkd3duJjMNFiI75ZFvY9VN7Mpt3BBH0rUutieCeb9lpmUqOZIUJ/GpbNmHi5I/loM9pSlApSlApSlApSlApSlApSlApSo/b211wuHlxDhmWJGdgtrkKLm1yBQSFK68PLmRWtbMoNva4vauygUpSgUpSgUpSgUpXBag8G3Ngw4yLlYhOZHcNluw1U3BupBrGcFwd2dHIz8ouCD6JHLItz1VTqD2GptWQYvejDoxQOZJB/7cSmSQH2KoDl/mtaupp8XL+7RMOp/HMc7/SKM5f1f6UGP47g3s13L8t0Fh6UkKoLC3TtXj2HurszCTmTCRzYqVdAEbmLEffmG0asPctca2rLY92EJDTs+Jb/mn0D5QraMf3SfNTCxgAAAADoANB9KCGjOMk68jDr2AzSv9fgQfTN866dq4HEywyQuIJkkRkazSQtlYZTY/eC+vishpQVEvCvBpKrzQY5EHxICssZ0t8cN5bd+g+ld03DLY+IZRDO8LDQxiUBib3uUnUuD8rVa9dWIwyuuV1Vh7MAR+hoK4wXAnCJKrtLNIim5jfJZrdiVUHL471ZEMCooVQFUAAACwAHQADoKjDuxCP3fMhP/ACpXQf3Ach+or5/ZuKT93ig49p4Vb/uiMZ/UGgmaVELi8UvxwI4HeGbU/wAsqqB/eNfJ3njS/OSaC3eSM5B/1UzJ/wB1BM0rzYPaUUovFIkgHdGDW/uk13h6D6pSlApSlApSlApSlArwbd2QuKw8sDsyrKhRitswDaG1wRf6V76UHXBFlVVvfKAL+9ha+ldlKUClKUCsJ364nRbNljiMbSu4zMAwGRL2B6HUnoPHWp3e3eiPAYZ8RICwWwVR1dmNlW56e9+wBrW7fPbsmMxjzyRmJmCWQ5vSoQZfiAOo9V7a5qDYPh/vY+0MGJ5IxGxd1spJBCkWIvr3t8waya9aqQb4YtIUgjxEkcSXskTZOpLEkrYkkk6kmvVsPiHjcLKHXESSC/qjldnVh7HMSR8xY0G0JqMxewlmYmV5XU9I85WMeCqZc38xNfW7+20xeHinj+GRA1u6noynyDcH5VJUHRhMDHEoSJFjUdFRQoH0GlV5vjxkTB4iTDxw810WxYtZRIQCFsBcgX1OnsL1kG/u/abNjQ8syyykiOMG17WuSbE2BKiwBJLCtbdr4tpZ5pHBDvI7MDe6lmJI1106e+lBtPurtk4vBwYhlyGVAxUXIF/a+tu/1qUvWqeK3wxciqjYiURooVY0bIihRZRlSw0AHUVK7o8SsVgpVLSPNDf1xuxb09ypYkqwGumh6Gg2YpXXhp1dFdTdWUMD7gi4P6V2UClKUCuGNc1hXEDiCcA0UMMJnxE1yqAnQDQGygliSDYD2JvpQY5vRxx5E08MEAcxtkEjscrOrZX9K65eoGtyRVnbNxHMijkK5S6KxX8pZQSPp0+lajGQ5sx1N7m+tze5vfrf+tSmO3rxczFpcROx7feMoX5KpCj5ACg2exm7+HlN5IY2b82UBx8nHqH0NdQ2AFH3U2Ij8c0uP0lziqN4fcTp8LOkeIleXDuQrZ2LGLMQA6sbkAHqvS1+lbDr0oCisc363zXZuG5rLndmyIl7ZmsTqbGygC97Ht71PYvFLGjOxsqKWY+wUXJ/Stc+IW/cu0hCzQGGBWk5R9R5h9Ia7EBSV00Xpm+VBaXDziVJtLEToYVjjRFZSCSbk5SGPTU3It2FZ/etS9m7wYjDo6QTPEJCC5Q5WbLewzj1W1OgIriDbs8biSOaZXGuYSNe/v1oNtqVhXC3fc7Rw7c23OhIV7fiDD0SW7XswIHdT71mtApSlApSlApSlApSlBg/FfdSfH4eNIZIkVHLuJCVBAQqDmANsoLGtdJXJJLEk+5JN/qda272hgVmikie+WRGRrGxyuCpsR0NjWAjgZgOargz5Ba8WcFW/my5rfI0FAUq/wDaPA7ASW5ZmhsPwvmB8nmBj+hFefDcCMGsqs0s7xg3MblLNbsWVQbeBQSPBNm/ZSAqQBJLlJ/EpfNmHi5I/lv3rPajsRjYMJGgJWNQMqIo1NhoqRqLsfCg14Vx2NmOaKKKGMdBiA5kk+aoRyh/azN7qKDCeNG6k82TFrLGsWGiYkMzKwbNmupAN2YhVHTUD3qjyffrWzG8GXEwth9o4eWONipLxM0kZyMGHrjXOo6fGi1j+yODuzHcyJK88eoyCVSqk/xRgNcexPzoKHpV/YvgXgHfMrYiMaehXUr+roza/Ou7YvBfBYeYSkyTZdVSUqUBvcEhVGa3a+lBke4xb9n4POpUiCIEHqMqBR+oF/F6nq4ArmgUpSgVS3GrdWYSNjzNGIlWONEuwkv+VdLG5LN1GnvarpqH3m3Vgx8ax4lWZVbMAGZdbFdbdRYmg1SpWwuB4J7PQsWWaUHoHlICeRkCm/zvXVieBmAZyymdATcIsgyjwMyE2+poNfuvTX/H/PT61t5stiYIiylW5aZlPVTlFx9DpWIbrcI8HgpucM8zj4ObkIjP5gFUerz27VnFBFb1bJfFYSeCNxG0sZQMRcDNoQR5Fx4vWsG8GyDhcRJh2dJGjNmZL5c1rsBfW4Jyn+zWzL7YlhYjEx/d3OWeIMVAubCRNWQgfjF1PcrWN7T4Q7PxZMymRTIzOXiluHznMT6wy2vrp70GvN65rYnE8GdmsmVYpEOnrWV82nX4iV176V4X4D4Gws+JHkOhv+selBjn+j6H5+K9JyGNLv2DBiQvzIJP0q7a8Ox9iw4WJYoECIvYdz3YnqWPcnU17qBSlKBXg21iJEhdouXmUE3kZggA1YkqCdB7V768m09mR4iNopQSjWuA7KTYhh6kIPUDvQfOxsW8sEUkiGJ3jVmjJuULAEr9K9fMHvXTgcCkMaxoCFUWF2Zj1vqzEsTc3uSTXfag5pS9VrvLxsgw008KRSStEct8wVGYNaRb6myi+ttTp01oLKpXRhcSHRXsRmVWseozC9j5rtveg820dqRQIXmdI192YC59h7nwNaixj8Tif3CfZ4+0sy/eN5SC4IHsZCP7BFerBbvRxtzGzSy/8WU53GvRT0QeECiobffiJBs0xK6PI8hvlSwyoCAzkn56DuR260E1szd2KFi4zPKRZppDmkYe2Y/Cv8K2XxUoKxXh/vr+0oZJTEYskhQC9wwsGBvbrYi4rKc1AIqMx+7cMrZyuWT/AIsZKSD/AKiEMfkSRUpXj2vtNMPDJNKbJGpZj3sOwHcnoB7kUHgGz8VF+7mWYaWWdbN5+9iA/UoT5r5/9T8v/eoZYP47cyL58yO+UeXCViGwuMy4vGQYePDOBKWDMzi62uVICggiwuddL+L1ZQIoOvC4xJFDxsrqejKQVPyI0ruqKxW7sLnMqmJyb54WMbE+5KWzfJgRXuwcDIgVnaQj8bZcx+eUAeNAOlB30rB98+KkGz5lgZHlcpmbKQAgIOQG/Ukjt0Bv4M3uZvIcdg4sQU5ZfNdbkgFWKmxtqLignaVxmrmgUpSgUpXm2ltBIIpJZDZI1LsfCi5oPQRULNsAxsZMIyxMxu8ZW8Mh9ygsVf8AiW1+4asH2Pxp+1YzDwR4YhZZCjFnuwU6KwCi1+pI6ade9WjmoInBbxAuIp1MEx6KxuknmOWwV/lo3uoqXBrpxmDjlQpIiup6qwuD+v8A5r42bgBCmQNIwBNuY5YgHouY6kDtck+aD1UqB303sTZ+Fad1Lm4VEBtnc3IF+w0JJ9hWPbhcTjtLEyRcjlqkSuGz3Oa4VgfFzp8taDP6VxmoDQc0pSgUpSgxHf3f9dnLGojaaaW/LjU26WFzoT1NgADeta2lOfM3qbNmbN3N7m48m9/nVwcaN28SZBjhJGsUMaKtmZZA2a/psNWLN2I6VTlBkmP4kbRlNzi5VHZYyI1H0QD+tZHuFxcxEM6R4yUywOQpZ7Z4iTbPmtcqD1B7dKriuG6Gg2125tuPCYeSeUnJGuY2FyegCjySQB861u3+3qbaGKExjaJeWqopN/QCTmvYDUk9NPJq6t79hYjaGyYooSqO4hdlkJFwFuUzW0bNY6j8JrXnHqyyMjtnMZMdwxYWQlbKT+EWNqCTwG+eLggEEEzQx5ixEYCsxbqS4Ga9rDrpYV6dk8Q8dh5A6YmZhfVJXaRWHsQxP6ix9jWOUoNq90N5lx+FTEKMubRlvfI66Mt/6jwRVZ8XOIiypNgIEZgjoJZfwgqwbIBbX1AC5I1BGtS3AR2+xTgqQBOSG7H7tcwHyI/r4NVnv1uzicFM32iRCcQ7vaORjms+bMy2FhmY2Bv08UEHsXbUuElE0BCyAMFYqCVzDKSLi2a1xfya90u+2OZsxxmJze4mcDx6QQP6VCUoL14S8SZMWxwuKIMyqWSTQGRR1DAfjF73HUX7is03v3rj2fh2nluQCFVRa7sb2UE6DQEknoFNUFwqlK7WwtlLXZwQOwaNgSfA6mrX4u7rYjGwRclogkReSQOxX8OjA2I0GbTyKCkd6tsvi8ZNPIhjZ2ByE3KAKFVdQDoAO1eqLfvGrFHCmIkjijUKqRER6DW5ZRmJJ1JJ1JNQUs7OxZyWYm5ZiSSfck6mvmgy/d7irjsNIGeZ547jNHK2a475WOqt7a1sXsraaYiGOaM3SRQynwf8e3zBrUWtj+DspOyYAVIymQAn8Q5rEMPGpH0oM2pSlBwTVQcWeIQZcTgIYmbKFE0utk9SNYAA6dFLEgXNqt9q1u4lbsYjCYiSWeWJvtUkjBY2a5XMH9SkDQEqALnVRQYvsna0mGlWWEhZFvlYqDlLAqWAYEZrE620vXul30xrG5xmKzX68+QD+6CBUNSguvhPxNlxEowmLbO5BMUpsC2XUo1tCbAkN4IParYdrVq9w6cjamDKgsecosPYggn6Ak/IVsttbDPJBIkbZHdGVXIvlLAgNbxQUFxL3+baIRY4mTDxSNlc3+8fLbXTKDluQLk2bWsW2PvJiMKsgw8hiMlgzKBnIW5ADkXA17W7V2bz7vvgZzh3kSRkAJ5ZYqpYXy+oDXLY/Womglod7saj51xeJzXvczOf1BJBHg6VenCvf1toQsk1ufDbMRoJEN8r27G4sR7/ADrXWrN4CZvt01lJXkEM3ZfWhUfM6/pQXxSleLa8oWJi0giHTOWVbEkAepgQCeg0PXoaD23pUDuVipZMJGcRmMqtIjFrXJjldL3AAYWUWawv171PUEPvRutDj4RDPnyBw/obKbgEDX21NYRgeA2EVmMks0qnRVuqZdeuZep/pVn0oKrxHALDmQsuImRCdEspyi3TM2p11vapHdfg5hsHPznc4gj92siKFQ3vmsD6mtoL9LX61YdQu92MZMOUiNpZ2WGIjqGlOUv/ACLmf5IaDt2XjftMTta0bNIqMraugOQSX7ZiGIt2se9YJPwDwhdCk06qLZlJViwB/NYW006H9asjZ+DWKJI4xZI1VFHsqjKP6CvRQVttDgVgnA5TTQkHWzZ737evpbxXkj4A4YSITiJmQEFkIT12OozC1genS9WpSg8WDwCYeIRwoqKo9CKAB8vqe/m9VvtvdaPaapi8VFiI2eGPLJh3EyBbZxeIoJL+og5VPzq1DUDuZ/uxi/4Es0P0jlYJ/wBmWgwvYfCLZcsBCzPO4BvIsmUqT0vEDZSPZh21r4/1AYex/wBqnv29Mdh9La/qKsXaG78EzBpIxnHSRSVkX5SIQw/WvM2AxMVuTOJAPwYhbk+BNGAw+bK9BHblcPMPs4EoOZK1w0zAZrH8IH4V8Dr3qe2vspMRBJC9wkqFGymxswsbGvCu8oSy4mJ4D+ZgWiPymQFQP7eQ+KlsNiVkUMjK6noykEH6jSgrZeAuEEwfmzmLvESuv/UABt3/AMabR4D4RyDFJNCLai4e597tr4t0qzqUFWbP4CYdJkeSd5Y1NzGUAz+CwPT5CrPgw6ooRFCqoACqAAAOgAHQV2UoFKUoFqxPe7hvhtoPzJjKrhMisj2AFy3wkEXuT+tZZSgr3Z/BHAImWQSStcnOXKnXoMqWGlRsnADDW0xOIHtcRmx8+kXq1KhMbt8ljFhlE0w0bX7uLzI4vY/wC7H2trQQu7O5WD2RG0jMGkJsZ5FGf1dI0UXIv0yrqx9+lS37UxbfeLh/udPu2a2IYH8YW+Rbdo2NzrcqdD6cDsABxNMxmnA0ciyx36iKPogPc6se5NSuWgwDaHDbZ20i2IUyh5GJdo5LHONGUpIGCkEaqQCDXOI4KbPaLIqSI1gOYJCW0NybNdLnp8PfQCspx+xjmM2HYRzEC5IJSW3RZFHX2DD1Dtp6T2bM2uJCUccuZfjiPUfxKdM6Hs4+RsQQAwM8AsHa3OxV79c0XT2ty/61ne7+7kOCiWLDoFUdTYZnP5mPdjUnSgV8ugIsQCD2NfVcE0BVA6C1c15cDtSKbNypI5MpytkdWyn2OUmx8GvVQK4vXk2ptSLDxmSaRY0HVmNh4GvU+K1/wHEqZtpriMRiJlw4meTlKWIC2YLGEvY6WGumt6DYyoGRGm2goKkJhoiwJBs0s90Fj3yxq17dOaKw3D8e8I0mVoZ0Q/jsht5KBr2+RPyqwpNswLAJzKghKhuYWATKehzHTX/Gg9gNfVa5y8RJZNqc6TETLhlxGbIrPlEcZIUCMHXMvb+I3rO4+PmEMljDiAn57ISPOQNe3yJPigtGlebA7QjmiSWJw6OoZWHQg1TPE/iVikxsmHwk/LjRQhK5TmdgGZs1iRl+HQ9jQXfUDsWMpjMamUhGeKZTY2JkjEbgHpe8Vz/arH14ybOTKjTO5AAZ1hkyk2sT0Gn0rMdm7WhxESzQurxtqGHTz16H3B6UHsvQGqE4p8QJpMY0WExJWFECXhkOV2YXcll620XQ9tO9ZMvHXDRCONY8RMFVVaU5VzEAAsAxub9dctBaxqHxO7MJYugaGQ6mSFjGx8tl9L/zhq+t3N5oMdCJsO+ZehBFmRu6sOx/Ue1Vnxk3+eOWLD4ScoVu0rRPqGvZYyR0sLsV8rQWOqYuLo0WJA/MOVJ/eUGNj/KlejZ+3BI/LaOaKSxOWRDYgdbSLeNvo1/FVXu/xlhwmCghcYjEzKv3jEgC5YtlzyHM2UHLe1tOtWFufv1htoqTASrrq8bgB1B6HTQjyL/S9BkhNAawHi5vmMLhGihlC4mTKAFb1pGb5n01HSwPmsC3G4qDBRTnEtiMTLK6kKWuFVVtcu50JOlhfRRQX5SsE3O4t4bHSiEq8MrfCrkFXsLkBh3t2IF+1ZVtzbsWEiaWZ1RQDbMQMzWuFHux9hQe/NXzPOERma9lBJsCTYamwAJJ8CtdN1+IkqY5cTjJ53Rea3LDEgs65QgUnKF1B8ZBWe7P49YZ5AssEsSE25hKtbyyqL/pegzHkz4werPhoD1TpPKP4mB+6U/lHrPcr0qZweESJFSNVRVFgqiwH0rlMWnL5mZcmXNnuMuW2bNfpa2t/atfuJHECXEYx1w2JcYZVCKY3ZVa4u7GxufVcX9lFqDYgUqpjx5w8eVEgnlVQFMjMqs1hbNlN+vXUirC3Z3ogx0POw7FlvZgRZkbQlWHY6jxQSxNeHamy0nAzXV1N0kXR426ZlNj9QQQRoQRVX8Z9+QFTC4WeziQmblswKZdFQsPJJIvpk1qI3T4ux4HBJCY5p5czsxZwFGZicoY5mOnjqTQXBs7GSq/KnXMbXWZAeW9tDca8t9R6bkHsewlSaw3cjiXh9okoFaKZRflsQbr3ZWGht3HWonjFvmsGFbDQzWxDsoZUJzrEbsxuPhzWC9b2agsgNXXikujAX1B6Gx6dj2PntVA7jcURs+GbmLNiJZZA2sllAVAgOZsxude3QCrF3N4u4fHSiFkaCVvgDMGV+5AYAa27EC/agmtzdjSYZHVy4jJUxxyMrvH6bOpkX4lv0vraskrgCuaCs+N2AnfDwyRiMwwOZJc7DroqDIfiBuRbve3eqGrbbbWxIcXFyp0EiEg5SSBdTcH0kGsZg4PbNVWHILZr6tJIStxbQ5tP/vWg1vqymwWJm3dw5UDlwzSyPzGC/dxlsgUH4hmZlA01sB2tYEfBXZoKnlyGxvrM5DdNCCdRp0rK9obChmg+zyRq0JsOXqFspBUDLawBA6e1BqW7XJNgLnoBYDwAOg9h2ritlIuEezVzf7MDm/M7nL2st20/wDz2ryf6k9m6fdy6G9+c+vg69KDEd0ZcUd3J1w6SvI0zxx5Oqxvkzldb5Qc+o1u36VPONSMuW2hFz1Asevcm5+ZrbgbOQRcpAETKVAT05Ra3ptoKwGLgRgQ9y+IZLWyFx101zBQ3bp5oKBqw+HDYmbA7SwuGszOkRVS2W2cmOVgx0F0HjUVmWI4BYUklJ50vew9DBddBqtzYaamsz3Y3NgwMHJhXRh945+KQ2sST8ugHSg1dxSkMVIUFPQcvQlPSTcGxva9x1rqrZBOD2zQ+cQdrZDJIU+eUt1+veuqTgvs1ix5UgzHoJnAX5C+goMC4IzzA49YQWPIDKDoplBIjBfsev0v7VX+2MBJBKYZgokjNnsQSWb1nMykgsM3bpqPeto9g7uQ4OIRYdAiDU92Y/mZurH51BY7hNs+WYzPCc7MXcCR8rsxzNmF/c9rUGtdZ1wWkYbUQC9jFLnt0y5bi/jMB9bVak/BvZrtm5LLoBlWWQLp3tfrU3uzudhsAhXDJlzG7MxzO3sCx1sOw6UFEcU8FPFj52nWMc988dmDMIkvGn9kEDUd8p9qw2tot4OH2Cxr8zERZnsFzh3VrLew0a3c9q8WK4TbNcKPsyrl/IzqT29RDa/Wg163cLjF4cxhi/Oiyhetw4OlW1xx2dOwhxAERw8AIIYi5klcL8B+IWCnTzfQVm27/D3BYKUy4eLK5FrszNlHcLmJy372qT27u7BjEEeJjEiBgwBLCzAEA+kjWxP60GplqXrZOPhJs0IyfZgQ1/UXcuL/AJXJuvi1cYfhFs1HVxBcqbgGRyp7gMpNmA9jpQQWy9m4nE7tRwxWErx5RzGyjlCU637DlgW8EVRsz3NzbsPSABoAt9Pe1ye5JNbePhgVKkAqQVI7WIsRb2tpWLpwo2aHz/ZU6WylnKfPIWtfzQa0Vb3+j8z/AO2DXJ91Yn4c4zg/W2X6Csxm4O7NYseQQWJPplkAFzf0gNYfKso2NsaLCxLDAgSNegHv3JPUse5OpoNYd69mS4bEPDOY2cMXYx6+qSzEFyAemU2PS/k1DVtHtLh9gcRIZZcNE0hbMW9QLNpq2UjN06G9ebFcLdmyMGOFjFtLIWRTrfVUYAnzQUdwuz/tXC8sMTnbNbsmRgxP8IB/8e4ru4m7Mmgx0xnaInEOZQENyqAlI7krdfT27272FX5u7ufhcCG+zRBM5uxuWJt0GZiTYe1fG29x8Hi2zYjDo7aDPqGsLgDMpBsLnTzQar1Ibuh/teH5QYyc6PKF+K4cEW/8/Ia6Vsdi+GmzpAA2EiAW9sgKHWw1KEEnTvfvXfsLcPB4N2kw8Ko7C17s1h7LmJyg97daDIBSlKD/2Q=="/>
          <p:cNvSpPr>
            <a:spLocks noChangeAspect="1" noChangeArrowheads="1"/>
          </p:cNvSpPr>
          <p:nvPr/>
        </p:nvSpPr>
        <p:spPr bwMode="auto">
          <a:xfrm>
            <a:off x="45386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1271" name="Picture 14" descr="http://www.goldenmuseum.com/020600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708275"/>
            <a:ext cx="4210050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68313" y="5300663"/>
            <a:ext cx="83518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Числа 1, 1, 2, 3, 5, 8, … образуют так называемую </a:t>
            </a:r>
            <a:r>
              <a:rPr lang="ru-RU" altLang="ru-RU" sz="2000" b="1">
                <a:latin typeface="Arial" panose="020B0604020202020204" pitchFamily="34" charset="0"/>
              </a:rPr>
              <a:t>последовательность Фибоначчи</a:t>
            </a:r>
            <a:r>
              <a:rPr lang="ru-RU" altLang="ru-RU" sz="2000">
                <a:latin typeface="Arial" panose="020B0604020202020204" pitchFamily="34" charset="0"/>
              </a:rPr>
              <a:t>, названную в честь итальянского математика, впервые решившего соответствующую задачу ещё в начале XIII века.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  <p:bldP spid="43014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2"/>
          <p:cNvSpPr>
            <a:spLocks/>
          </p:cNvSpPr>
          <p:nvPr/>
        </p:nvSpPr>
        <p:spPr bwMode="auto">
          <a:xfrm>
            <a:off x="600075" y="57150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Математическая модель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395288" y="692150"/>
            <a:ext cx="835183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30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Пусть </a:t>
            </a:r>
            <a:r>
              <a:rPr lang="ru-RU" altLang="ru-RU" sz="2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f(n)</a:t>
            </a:r>
            <a:r>
              <a:rPr lang="ru-RU" altLang="ru-RU" sz="2000">
                <a:latin typeface="Arial" panose="020B0604020202020204" pitchFamily="34" charset="0"/>
              </a:rPr>
              <a:t> количество пар кроликов в месяце с номером </a:t>
            </a:r>
            <a:r>
              <a:rPr lang="ru-RU" altLang="ru-RU" sz="2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000">
                <a:latin typeface="Arial" panose="020B0604020202020204" pitchFamily="34" charset="0"/>
              </a:rPr>
              <a:t>. </a:t>
            </a:r>
          </a:p>
          <a:p>
            <a:pPr algn="just" eaLnBrk="1" hangingPunct="1">
              <a:spcBef>
                <a:spcPts val="300"/>
              </a:spcBef>
              <a:buFontTx/>
              <a:buNone/>
            </a:pPr>
            <a:r>
              <a:rPr lang="ru-RU" altLang="ru-RU" sz="2000">
                <a:latin typeface="Arial" panose="020B0604020202020204" pitchFamily="34" charset="0"/>
              </a:rPr>
              <a:t>По условию задачи:</a:t>
            </a:r>
          </a:p>
          <a:p>
            <a:pPr algn="just" eaLnBrk="1" hangingPunct="1">
              <a:spcBef>
                <a:spcPts val="300"/>
              </a:spcBef>
              <a:buFontTx/>
              <a:buNone/>
            </a:pPr>
            <a:r>
              <a:rPr lang="ru-RU" altLang="ru-RU" sz="2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2000" b="1">
                <a:latin typeface="Arial" panose="020B0604020202020204" pitchFamily="34" charset="0"/>
              </a:rPr>
              <a:t>(1) = 1, </a:t>
            </a:r>
          </a:p>
          <a:p>
            <a:pPr algn="just" eaLnBrk="1" hangingPunct="1">
              <a:spcBef>
                <a:spcPts val="300"/>
              </a:spcBef>
              <a:buFontTx/>
              <a:buNone/>
            </a:pPr>
            <a:r>
              <a:rPr lang="ru-RU" altLang="ru-RU" sz="2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2000" b="1">
                <a:latin typeface="Arial" panose="020B0604020202020204" pitchFamily="34" charset="0"/>
              </a:rPr>
              <a:t>(2) = 1, </a:t>
            </a:r>
          </a:p>
          <a:p>
            <a:pPr algn="just" eaLnBrk="1" hangingPunct="1">
              <a:spcBef>
                <a:spcPts val="300"/>
              </a:spcBef>
              <a:buFontTx/>
              <a:buNone/>
            </a:pPr>
            <a:r>
              <a:rPr lang="ru-RU" altLang="ru-RU" sz="2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altLang="ru-RU" sz="2000" b="1">
                <a:latin typeface="Arial" panose="020B0604020202020204" pitchFamily="34" charset="0"/>
              </a:rPr>
              <a:t>(3) = 2</a:t>
            </a:r>
            <a:r>
              <a:rPr lang="ru-RU" altLang="ru-RU" sz="2000"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2" name="Text 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288" y="2565400"/>
            <a:ext cx="5400848" cy="3100721"/>
          </a:xfrm>
          <a:prstGeom prst="rect">
            <a:avLst/>
          </a:prstGeom>
          <a:blipFill rotWithShape="0">
            <a:blip r:embed="rId4"/>
            <a:stretch>
              <a:fillRect l="-1242" t="-984" r="-112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3744913"/>
            <a:ext cx="5148262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 descr="http://www.disney-clipart.com/bambi/jpg/Thumper-1-lg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270250"/>
            <a:ext cx="67786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http://www.disney-clipart.com/bambi/jpg/Thumper-1-lg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575" y="3213100"/>
            <a:ext cx="67786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39750" y="836613"/>
            <a:ext cx="8488363" cy="1096962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72707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Рекурсия  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9750" y="836613"/>
            <a:ext cx="842486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Полученная функция </a:t>
            </a:r>
            <a:r>
              <a:rPr lang="ru-RU" altLang="ru-RU" sz="2200" b="1" i="1">
                <a:latin typeface="Arial" panose="020B0604020202020204" pitchFamily="34" charset="0"/>
              </a:rPr>
              <a:t>рекурсивная</a:t>
            </a:r>
            <a:r>
              <a:rPr lang="en-US" altLang="ru-RU" sz="2200">
                <a:latin typeface="Arial" panose="020B0604020202020204" pitchFamily="34" charset="0"/>
              </a:rPr>
              <a:t> - </a:t>
            </a:r>
            <a:r>
              <a:rPr lang="ru-RU" altLang="ru-RU" sz="2200">
                <a:latin typeface="Arial" panose="020B0604020202020204" pitchFamily="34" charset="0"/>
              </a:rPr>
              <a:t>в ней реализован способ вычисления очередного значения функции через вычисление её предшествующих значений.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9750" y="2060575"/>
            <a:ext cx="84248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Оформим в виде функции вычисление члена последовательности Фибоначчи.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871663" y="3141663"/>
            <a:ext cx="5761037" cy="1938337"/>
          </a:xfrm>
          <a:prstGeom prst="rect">
            <a:avLst/>
          </a:prstGeom>
          <a:solidFill>
            <a:srgbClr val="E8FA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f(n):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n == 1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n == 2: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rez =1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    rez = f(n – 1) + f(n – 2)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sz="20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ru-RU" sz="2000">
                <a:latin typeface="Courier New" panose="02070309020205020404" pitchFamily="49" charset="0"/>
                <a:cs typeface="Courier New" panose="02070309020205020404" pitchFamily="49" charset="0"/>
              </a:rPr>
              <a:t>(rez)</a:t>
            </a:r>
            <a:endParaRPr lang="ru-RU" altLang="ru-RU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11175" y="5229225"/>
            <a:ext cx="84248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 i="1">
                <a:latin typeface="Arial" panose="020B0604020202020204" pitchFamily="34" charset="0"/>
              </a:rPr>
              <a:t>Напишите программу, вычисляющую и выводящую 12 первых членов последовательности Фибоначчи.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632" grpId="0" autoUpdateAnimBg="0"/>
      <p:bldP spid="8" grpId="0" autoUpdateAnimBg="0"/>
      <p:bldP spid="9" grpId="0" animBg="1"/>
      <p:bldP spid="10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Напишем программу  </a:t>
            </a:r>
          </a:p>
        </p:txBody>
      </p:sp>
      <p:sp>
        <p:nvSpPr>
          <p:cNvPr id="73731" name="Прямоугольник 1"/>
          <p:cNvSpPr>
            <a:spLocks noChangeArrowheads="1"/>
          </p:cNvSpPr>
          <p:nvPr/>
        </p:nvSpPr>
        <p:spPr bwMode="auto">
          <a:xfrm>
            <a:off x="539750" y="908050"/>
            <a:ext cx="669607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f(n):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n==0: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n==1: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1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f(n-1)+f(n-2)</a:t>
            </a:r>
          </a:p>
          <a:p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altLang="ru-RU" sz="2800" b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range(13):</a:t>
            </a:r>
          </a:p>
          <a:p>
            <a:r>
              <a:rPr lang="ru-RU" altLang="ru-RU" sz="2800">
                <a:latin typeface="Courier New" panose="02070309020205020404" pitchFamily="49" charset="0"/>
                <a:cs typeface="Courier New" panose="02070309020205020404" pitchFamily="49" charset="0"/>
              </a:rPr>
              <a:t>    print(f(i))</a:t>
            </a:r>
          </a:p>
        </p:txBody>
      </p:sp>
      <p:pic>
        <p:nvPicPr>
          <p:cNvPr id="73732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4149725"/>
            <a:ext cx="3805237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2"/>
          <p:cNvSpPr>
            <a:spLocks/>
          </p:cNvSpPr>
          <p:nvPr/>
        </p:nvSpPr>
        <p:spPr bwMode="auto">
          <a:xfrm>
            <a:off x="539750" y="25400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tx2"/>
                </a:solidFill>
              </a:rPr>
              <a:t>Напишем программу на языке </a:t>
            </a:r>
            <a:r>
              <a:rPr lang="en-US" altLang="ru-RU" b="1">
                <a:solidFill>
                  <a:schemeClr val="tx2"/>
                </a:solidFill>
              </a:rPr>
              <a:t>Python</a:t>
            </a:r>
            <a:r>
              <a:rPr lang="ru-RU" altLang="ru-RU" b="1">
                <a:solidFill>
                  <a:schemeClr val="tx2"/>
                </a:solidFill>
              </a:rPr>
              <a:t> для задачи «Ханойские башни»</a:t>
            </a:r>
          </a:p>
        </p:txBody>
      </p:sp>
      <p:pic>
        <p:nvPicPr>
          <p:cNvPr id="74755" name="Picture 2" descr="https://www.vinaysahni.com/images/posts/best-practices-for-a-pragmatic-restful-api/_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4149725"/>
            <a:ext cx="3805237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Прямоугольник 2"/>
          <p:cNvSpPr>
            <a:spLocks noChangeArrowheads="1"/>
          </p:cNvSpPr>
          <p:nvPr/>
        </p:nvSpPr>
        <p:spPr bwMode="auto">
          <a:xfrm>
            <a:off x="684213" y="1322388"/>
            <a:ext cx="68024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S(n):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n == 1: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n&gt;0: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2*S(n-1)+1</a:t>
            </a:r>
          </a:p>
          <a:p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print(S(7))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2"/>
          <p:cNvSpPr>
            <a:spLocks/>
          </p:cNvSpPr>
          <p:nvPr/>
        </p:nvSpPr>
        <p:spPr bwMode="auto">
          <a:xfrm>
            <a:off x="1547813" y="188913"/>
            <a:ext cx="72104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bg1"/>
                </a:solidFill>
              </a:rPr>
              <a:t>Самое главное</a:t>
            </a:r>
          </a:p>
        </p:txBody>
      </p:sp>
      <p:sp>
        <p:nvSpPr>
          <p:cNvPr id="75779" name="Text Box 125"/>
          <p:cNvSpPr txBox="1">
            <a:spLocks noChangeArrowheads="1"/>
          </p:cNvSpPr>
          <p:nvPr/>
        </p:nvSpPr>
        <p:spPr bwMode="auto">
          <a:xfrm>
            <a:off x="539750" y="981075"/>
            <a:ext cx="8280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Запись вспомогательных алгоритмов в языках программирования осуществляется с помощью </a:t>
            </a:r>
            <a:r>
              <a:rPr lang="ru-RU" altLang="ru-RU" sz="2400" b="1" i="1">
                <a:latin typeface="Arial" panose="020B0604020202020204" pitchFamily="34" charset="0"/>
              </a:rPr>
              <a:t>подпрограмм</a:t>
            </a:r>
            <a:r>
              <a:rPr lang="ru-RU" altLang="ru-RU" sz="2400">
                <a:latin typeface="Arial" panose="020B0604020202020204" pitchFamily="34" charset="0"/>
              </a:rPr>
              <a:t>. В Паскале различают два вида подпрограмм: процедуры и функции.</a:t>
            </a:r>
          </a:p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i="1">
                <a:latin typeface="Arial" panose="020B0604020202020204" pitchFamily="34" charset="0"/>
              </a:rPr>
              <a:t>Процедура</a:t>
            </a:r>
            <a:r>
              <a:rPr lang="ru-RU" altLang="ru-RU" sz="2400">
                <a:latin typeface="Arial" panose="020B0604020202020204" pitchFamily="34" charset="0"/>
              </a:rPr>
              <a:t> - подпрограмма, имеющая произвольное количество входных и выходных данных.</a:t>
            </a:r>
          </a:p>
          <a:p>
            <a:pPr algn="just"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i="1">
                <a:latin typeface="Arial" panose="020B0604020202020204" pitchFamily="34" charset="0"/>
              </a:rPr>
              <a:t>Функция</a:t>
            </a:r>
            <a:r>
              <a:rPr lang="ru-RU" altLang="ru-RU" sz="2400">
                <a:latin typeface="Arial" panose="020B0604020202020204" pitchFamily="34" charset="0"/>
              </a:rPr>
              <a:t> - подпрограмма, имеющая единственный результат, записываемый в ячейку памяти, имя которой совпадает с именем функции.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2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chemeClr val="tx2"/>
                </a:solidFill>
              </a:rPr>
              <a:t>Опорный конспект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39750" y="836613"/>
            <a:ext cx="8280400" cy="1135062"/>
          </a:xfrm>
          <a:prstGeom prst="rect">
            <a:avLst/>
          </a:prstGeom>
          <a:noFill/>
          <a:ln w="38100">
            <a:solidFill>
              <a:srgbClr val="00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Запись вспомогательных алгоритмов в языках программирования осуществляется с помощью </a:t>
            </a:r>
            <a:r>
              <a:rPr lang="ru-RU" altLang="ru-RU" sz="2200" b="1" i="1">
                <a:latin typeface="Arial" panose="020B0604020202020204" pitchFamily="34" charset="0"/>
              </a:rPr>
              <a:t>подпрограмм</a:t>
            </a:r>
            <a:r>
              <a:rPr lang="ru-RU" altLang="ru-RU" sz="2200"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11188" y="4292600"/>
            <a:ext cx="3673475" cy="1470025"/>
          </a:xfrm>
          <a:prstGeom prst="rect">
            <a:avLst/>
          </a:prstGeom>
          <a:solidFill>
            <a:srgbClr val="E8FAFC"/>
          </a:solidFill>
          <a:ln w="38100">
            <a:solidFill>
              <a:srgbClr val="0066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Подпрограмма, имеющая произвольное количество входных и выходных данных.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4643438" y="4221163"/>
            <a:ext cx="4249737" cy="1804987"/>
          </a:xfrm>
          <a:prstGeom prst="rect">
            <a:avLst/>
          </a:prstGeom>
          <a:solidFill>
            <a:srgbClr val="E8FAFC"/>
          </a:solidFill>
          <a:ln w="38100">
            <a:solidFill>
              <a:srgbClr val="0066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Подпрограмма, имеющая единственный результат, записываемый в ячейку памяти, имя которой совпадает с именем функции.</a:t>
            </a: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V="1">
            <a:off x="2339975" y="3860800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 flipV="1">
            <a:off x="6732588" y="3789363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971550" y="3213100"/>
            <a:ext cx="2806700" cy="6477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>
                <a:solidFill>
                  <a:srgbClr val="FFFFFF"/>
                </a:solidFill>
                <a:latin typeface="Arial" charset="0"/>
                <a:cs typeface="Arial" charset="0"/>
              </a:rPr>
              <a:t>Процедура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292725" y="3141663"/>
            <a:ext cx="2806700" cy="6477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>
                <a:solidFill>
                  <a:srgbClr val="FFFFFF"/>
                </a:solidFill>
                <a:latin typeface="Arial" charset="0"/>
                <a:cs typeface="Arial" charset="0"/>
              </a:rPr>
              <a:t>Функция 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 flipV="1">
            <a:off x="5651500" y="2852738"/>
            <a:ext cx="215900" cy="2889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V="1">
            <a:off x="3276600" y="2852738"/>
            <a:ext cx="215900" cy="3603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60700" y="2205038"/>
            <a:ext cx="2806700" cy="6477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>
                <a:solidFill>
                  <a:srgbClr val="FFFFFF"/>
                </a:solidFill>
                <a:latin typeface="Arial" charset="0"/>
                <a:cs typeface="Arial" charset="0"/>
              </a:rPr>
              <a:t>Подпрограмма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 animBg="1"/>
      <p:bldP spid="23567" grpId="0" animBg="1"/>
      <p:bldP spid="23568" grpId="0" animBg="1"/>
      <p:bldP spid="30" grpId="0" animBg="1"/>
      <p:bldP spid="2" grpId="0" animBg="1"/>
      <p:bldP spid="26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39750" y="1268413"/>
            <a:ext cx="8583613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Процедура начинается со служебного слова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200">
                <a:latin typeface="Arial" panose="020B0604020202020204" pitchFamily="34" charset="0"/>
              </a:rPr>
              <a:t> </a:t>
            </a:r>
            <a:r>
              <a:rPr lang="ru-RU" altLang="ru-RU" sz="2200">
                <a:latin typeface="Arial" panose="020B0604020202020204" pitchFamily="34" charset="0"/>
              </a:rPr>
              <a:t>(от англ. </a:t>
            </a:r>
            <a:r>
              <a:rPr lang="en-US" altLang="ru-RU" sz="2200" i="1">
                <a:latin typeface="Arial" panose="020B0604020202020204" pitchFamily="34" charset="0"/>
              </a:rPr>
              <a:t>define</a:t>
            </a:r>
            <a:r>
              <a:rPr lang="en-US" altLang="ru-RU" sz="2200">
                <a:latin typeface="Arial" panose="020B0604020202020204" pitchFamily="34" charset="0"/>
              </a:rPr>
              <a:t> – </a:t>
            </a:r>
            <a:r>
              <a:rPr lang="ru-RU" altLang="ru-RU" sz="2200">
                <a:latin typeface="Arial" panose="020B0604020202020204" pitchFamily="34" charset="0"/>
              </a:rPr>
              <a:t>определитель). После этого записывается имя процедуры, скобки и двоеточие.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Операторы, которые входят в тело процедуры записываются отступом. Так мы показываем, какие команды входят в процедуру.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Для того, чтобы процедура заработала, ее необходимо вызвать по имени; причем таких вызовов может быть сколько угодно.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Процедура должна быть определена к моменту ее вызова, т.е., должна быть выполнена команда </a:t>
            </a:r>
            <a:r>
              <a:rPr lang="en-US" altLang="ru-RU" sz="2200">
                <a:latin typeface="Arial" panose="020B0604020202020204" pitchFamily="34" charset="0"/>
              </a:rPr>
              <a:t>def, </a:t>
            </a:r>
            <a:r>
              <a:rPr lang="ru-RU" altLang="ru-RU" sz="2200">
                <a:latin typeface="Arial" panose="020B0604020202020204" pitchFamily="34" charset="0"/>
              </a:rPr>
              <a:t>которая создает объект-процедуру в памяти. Если процедура вызывается из основной программы, то нужно поместить определение процедуры раньше точки ее вызова.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2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84200" y="2781300"/>
            <a:ext cx="8208963" cy="2678113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digit():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print(1111111)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print(‘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Четыре строки из семи единиц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digit()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27050" y="993775"/>
            <a:ext cx="83216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latin typeface="Arial" panose="020B0604020202020204" pitchFamily="34" charset="0"/>
              </a:rPr>
              <a:t>Пример. </a:t>
            </a:r>
            <a:r>
              <a:rPr lang="ru-RU" altLang="ru-RU" sz="2200">
                <a:latin typeface="Arial" panose="020B0604020202020204" pitchFamily="34" charset="0"/>
              </a:rPr>
              <a:t>Предположим, что требуется вывести четыре строки, каждая из которых состоит из семи единиц. Для этого создадим процедуру, которая выполнит вывод одной строки из семи единиц, и вызовем ее четыре раза.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9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9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94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9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4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884488" y="2863850"/>
            <a:ext cx="3457575" cy="461963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print(‘1’ * n)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52438" y="711200"/>
            <a:ext cx="83216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Предположим, что требуется вывести четыре строки, состоящие из семи, восьми, девяти и десяти единиц соответственно.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Для этого создадим процедуру с параметром, определяющим длину строки.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Чтобы вывести единицу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200">
                <a:latin typeface="Arial" panose="020B0604020202020204" pitchFamily="34" charset="0"/>
              </a:rPr>
              <a:t> </a:t>
            </a:r>
            <a:r>
              <a:rPr lang="ru-RU" altLang="ru-RU" sz="2200">
                <a:latin typeface="Arial" panose="020B0604020202020204" pitchFamily="34" charset="0"/>
              </a:rPr>
              <a:t>раз, воспользуемся командой:</a:t>
            </a: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539750" y="3357563"/>
            <a:ext cx="8321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Чтобы использовать эту команду в процедуре, укажем в скобках переменную (параметр), значение которой и будет определять длину строки.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2489200" y="4570413"/>
            <a:ext cx="4422775" cy="831850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digit(n):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print(‘1’ * n)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52438" y="711200"/>
            <a:ext cx="8321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Чтобы вывести строку требуемой длины, нужно вызвать процедуру, указав в скобках значение параметра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ru-RU" sz="2200">
                <a:latin typeface="Arial" panose="020B0604020202020204" pitchFamily="34" charset="0"/>
              </a:rPr>
              <a:t>, </a:t>
            </a:r>
            <a:r>
              <a:rPr lang="ru-RU" altLang="ru-RU" sz="2200">
                <a:latin typeface="Arial" panose="020B0604020202020204" pitchFamily="34" charset="0"/>
              </a:rPr>
              <a:t>т.е., количество символов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‘1’:</a:t>
            </a:r>
            <a:endParaRPr lang="ru-RU" altLang="ru-RU" sz="2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71500" y="2205038"/>
            <a:ext cx="8243888" cy="2308225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digit(n):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print(‘1’ * n)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digit(7) #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выводит 7 единиц: 1111111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 #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выводит 8 единиц: 11111111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 #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выводит 9 единиц: 111111111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digit(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) #</a:t>
            </a:r>
            <a:r>
              <a:rPr lang="ru-RU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выводит 10 единиц: 1111111111</a:t>
            </a:r>
            <a:endParaRPr lang="en-US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539750" y="188913"/>
            <a:ext cx="8147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Процедуры</a:t>
            </a:r>
            <a:r>
              <a:rPr lang="en-US" altLang="ru-RU" sz="4000" b="1">
                <a:solidFill>
                  <a:schemeClr val="tx2"/>
                </a:solidFill>
              </a:rPr>
              <a:t> Python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39750" y="1341438"/>
            <a:ext cx="83216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latin typeface="Arial" panose="020B0604020202020204" pitchFamily="34" charset="0"/>
              </a:rPr>
              <a:t>Процедура может зависеть от нескольких параметров. Давайте немного улучшим процедуру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digit(d,n): </a:t>
            </a:r>
            <a:r>
              <a:rPr lang="ru-RU" altLang="ru-RU" sz="2200">
                <a:latin typeface="Arial" panose="020B0604020202020204" pitchFamily="34" charset="0"/>
              </a:rPr>
              <a:t>сделаем так, чтобы можно было изменять не только длину строки, но и цифры, из которых она строится. Для этого введем процедуру еще один параметр, который назовем </a:t>
            </a:r>
            <a:r>
              <a:rPr lang="en-US" altLang="ru-RU" sz="220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altLang="ru-RU" sz="2200">
                <a:latin typeface="Arial" panose="020B0604020202020204" pitchFamily="34" charset="0"/>
              </a:rPr>
              <a:t>:</a:t>
            </a:r>
            <a:endParaRPr lang="ru-RU" altLang="ru-RU" sz="2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2627313" y="3573463"/>
            <a:ext cx="3721100" cy="830262"/>
          </a:xfrm>
          <a:prstGeom prst="rect">
            <a:avLst/>
          </a:prstGeom>
          <a:solidFill>
            <a:srgbClr val="E1E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digit(d,n):</a:t>
            </a:r>
            <a:endParaRPr lang="ru-RU" altLang="ru-RU" sz="2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ru-RU" sz="2400">
                <a:latin typeface="Courier New" panose="02070309020205020404" pitchFamily="49" charset="0"/>
                <a:cs typeface="Courier New" panose="02070309020205020404" pitchFamily="49" charset="0"/>
              </a:rPr>
              <a:t>   print(d * n)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12042</TotalTime>
  <Words>3390</Words>
  <Application>Microsoft Office PowerPoint</Application>
  <PresentationFormat>Экран (4:3)</PresentationFormat>
  <Paragraphs>550</Paragraphs>
  <Slides>47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Calibri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ФИРО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Леонидовна;Сойникова Екатерина Дмитриевна</dc:creator>
  <cp:lastModifiedBy>Екатерина Сойникова</cp:lastModifiedBy>
  <cp:revision>188</cp:revision>
  <dcterms:created xsi:type="dcterms:W3CDTF">2011-09-19T18:11:49Z</dcterms:created>
  <dcterms:modified xsi:type="dcterms:W3CDTF">2024-01-04T13:22:17Z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