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57" r:id="rId5"/>
    <p:sldId id="258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DE20C8-9B89-4CDC-A386-1EC3189414F4}" v="98" dt="2023-09-02T17:46:45.422"/>
    <p1510:client id="{5F4891BB-1946-4F0D-A525-B135C039C1CA}" v="15" dt="2024-01-04T11:33:06.556"/>
    <p1510:client id="{DC29B464-9DA1-49DB-AA27-F758D59914BD}" v="172" dt="2023-09-02T10:06:50.957"/>
    <p1510:client id="{E85E8D1A-73D1-4894-BB8B-51E056BDEDFE}" v="160" dt="2023-09-03T03:34:06.2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картина, искусство, одежда, мифология&#10;&#10;Автоматически созданное описание">
            <a:extLst>
              <a:ext uri="{FF2B5EF4-FFF2-40B4-BE49-F238E27FC236}">
                <a16:creationId xmlns:a16="http://schemas.microsoft.com/office/drawing/2014/main" id="{F83ADBF5-9A8A-5C0C-B600-69C83935DB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4306" b="10694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ru-RU" sz="7200" dirty="0">
                <a:solidFill>
                  <a:srgbClr val="FFFFFF"/>
                </a:solidFill>
                <a:latin typeface="Georgia"/>
                <a:ea typeface="Calibri Light"/>
                <a:cs typeface="Calibri Light"/>
              </a:rPr>
              <a:t>Фольклор</a:t>
            </a:r>
            <a:endParaRPr lang="ru-RU" sz="720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6EED8B-BE4B-6804-3DA6-BEC13AC74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87" y="325369"/>
            <a:ext cx="5459050" cy="195684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dirty="0" err="1">
                <a:latin typeface="Georgia"/>
                <a:cs typeface="Calibri Light"/>
              </a:rPr>
              <a:t>Что</a:t>
            </a:r>
            <a:r>
              <a:rPr lang="en-US" sz="5400" dirty="0">
                <a:latin typeface="Georgia"/>
                <a:cs typeface="Calibri Light"/>
              </a:rPr>
              <a:t> </a:t>
            </a:r>
            <a:r>
              <a:rPr lang="en-US" sz="5400" dirty="0" err="1">
                <a:latin typeface="Georgia"/>
                <a:cs typeface="Calibri Light"/>
              </a:rPr>
              <a:t>такое</a:t>
            </a:r>
            <a:r>
              <a:rPr lang="en-US" sz="5400" dirty="0">
                <a:latin typeface="Georgia"/>
                <a:cs typeface="Calibri Light"/>
              </a:rPr>
              <a:t> "</a:t>
            </a:r>
            <a:r>
              <a:rPr lang="en-US" sz="5400" dirty="0" err="1">
                <a:latin typeface="Georgia"/>
                <a:cs typeface="Calibri Light"/>
              </a:rPr>
              <a:t>фольклор</a:t>
            </a:r>
            <a:r>
              <a:rPr lang="en-US" sz="5400" dirty="0">
                <a:latin typeface="Georgia"/>
                <a:cs typeface="Calibri Light"/>
              </a:rPr>
              <a:t>"?</a:t>
            </a:r>
            <a:endParaRPr lang="en-US" sz="5400" dirty="0">
              <a:latin typeface="Georgia"/>
            </a:endParaRP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AAB8E8-8A4A-EA17-E371-6B88EF0995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5356" y="2872899"/>
            <a:ext cx="4795381" cy="367539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Georgia"/>
              </a:rPr>
              <a:t>– </a:t>
            </a:r>
            <a:r>
              <a:rPr lang="en-US" sz="2400" dirty="0" err="1">
                <a:latin typeface="Georgia"/>
              </a:rPr>
              <a:t>народное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творчество</a:t>
            </a:r>
            <a:r>
              <a:rPr lang="en-US" sz="2400" dirty="0">
                <a:latin typeface="Georgia"/>
              </a:rPr>
              <a:t>, </a:t>
            </a:r>
            <a:r>
              <a:rPr lang="en-US" sz="2400" dirty="0" err="1">
                <a:latin typeface="Georgia"/>
              </a:rPr>
              <a:t>как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устное</a:t>
            </a:r>
            <a:r>
              <a:rPr lang="en-US" sz="2400" dirty="0">
                <a:latin typeface="Georgia"/>
              </a:rPr>
              <a:t>, </a:t>
            </a:r>
            <a:r>
              <a:rPr lang="en-US" sz="2400" dirty="0" err="1">
                <a:latin typeface="Georgia"/>
              </a:rPr>
              <a:t>так</a:t>
            </a:r>
            <a:r>
              <a:rPr lang="en-US" sz="2400" dirty="0">
                <a:latin typeface="Georgia"/>
              </a:rPr>
              <a:t> и </a:t>
            </a:r>
            <a:r>
              <a:rPr lang="en-US" sz="2400" dirty="0" err="1">
                <a:latin typeface="Georgia"/>
              </a:rPr>
              <a:t>письменное</a:t>
            </a:r>
            <a:r>
              <a:rPr lang="en-US" sz="2400" dirty="0">
                <a:latin typeface="Georgia"/>
              </a:rPr>
              <a:t>, в </a:t>
            </a:r>
            <a:r>
              <a:rPr lang="en-US" sz="2400" dirty="0" err="1">
                <a:latin typeface="Georgia"/>
              </a:rPr>
              <a:t>котором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отображается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уклад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жизни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конкретного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народа</a:t>
            </a:r>
            <a:r>
              <a:rPr lang="en-US" sz="2400" dirty="0">
                <a:latin typeface="Georgia"/>
              </a:rPr>
              <a:t>. К </a:t>
            </a:r>
            <a:r>
              <a:rPr lang="en-US" sz="2400" dirty="0" err="1">
                <a:latin typeface="Georgia"/>
              </a:rPr>
              <a:t>фольклору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относятся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различные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жанры</a:t>
            </a:r>
            <a:r>
              <a:rPr lang="en-US" sz="2400" dirty="0">
                <a:latin typeface="Georgia"/>
              </a:rPr>
              <a:t>, </a:t>
            </a:r>
            <a:r>
              <a:rPr lang="en-US" sz="2400" dirty="0" err="1">
                <a:latin typeface="Georgia"/>
              </a:rPr>
              <a:t>каждый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из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которых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имеет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свои</a:t>
            </a:r>
            <a:r>
              <a:rPr lang="en-US" sz="2400" dirty="0">
                <a:latin typeface="Georgia"/>
              </a:rPr>
              <a:t> </a:t>
            </a:r>
            <a:r>
              <a:rPr lang="en-US" sz="2400" dirty="0" err="1">
                <a:latin typeface="Georgia"/>
              </a:rPr>
              <a:t>характеристики</a:t>
            </a:r>
            <a:r>
              <a:rPr lang="en-US" sz="2400" dirty="0">
                <a:latin typeface="Georgia"/>
              </a:rPr>
              <a:t> и </a:t>
            </a:r>
            <a:r>
              <a:rPr lang="en-US" sz="2400" dirty="0" err="1">
                <a:latin typeface="Georgia"/>
              </a:rPr>
              <a:t>особенности</a:t>
            </a:r>
            <a:r>
              <a:rPr lang="en-US" sz="2400" dirty="0">
                <a:latin typeface="Georgia"/>
              </a:rPr>
              <a:t>. </a:t>
            </a:r>
            <a:endParaRPr lang="ru-RU" sz="3200" dirty="0"/>
          </a:p>
        </p:txBody>
      </p:sp>
      <p:pic>
        <p:nvPicPr>
          <p:cNvPr id="5" name="Объект 4" descr="Изображение выглядит как картина, рисунок, мифология, Произведение искусства&#10;&#10;Автоматически созданное описание">
            <a:extLst>
              <a:ext uri="{FF2B5EF4-FFF2-40B4-BE49-F238E27FC236}">
                <a16:creationId xmlns:a16="http://schemas.microsoft.com/office/drawing/2014/main" id="{B4AC3550-3C2F-CC7B-8C9E-DF86F4AF2F1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9334" r="423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70444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A28628-E93C-9AE6-4EEF-0EEBB50B9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6" y="329184"/>
            <a:ext cx="7259477" cy="178308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000">
                <a:latin typeface="Georgia"/>
              </a:rPr>
              <a:t>Важнейшие особенности фольклора</a:t>
            </a:r>
          </a:p>
        </p:txBody>
      </p:sp>
      <p:pic>
        <p:nvPicPr>
          <p:cNvPr id="5" name="Объект 4" descr="Изображение выглядит как картина, одежда, рисунок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AB7214D3-5FE6-851F-9235-D7B6C7ED94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5713" r="46912" b="1"/>
          <a:stretch/>
        </p:blipFill>
        <p:spPr>
          <a:xfrm>
            <a:off x="20" y="1"/>
            <a:ext cx="4052522" cy="6858000"/>
          </a:xfrm>
          <a:custGeom>
            <a:avLst/>
            <a:gdLst/>
            <a:ahLst/>
            <a:cxnLst/>
            <a:rect l="l" t="t" r="r" b="b"/>
            <a:pathLst>
              <a:path w="4052542" h="6858000">
                <a:moveTo>
                  <a:pt x="0" y="0"/>
                </a:moveTo>
                <a:lnTo>
                  <a:pt x="4020923" y="0"/>
                </a:lnTo>
                <a:lnTo>
                  <a:pt x="4022656" y="14697"/>
                </a:lnTo>
                <a:cubicBezTo>
                  <a:pt x="4037606" y="98462"/>
                  <a:pt x="4035072" y="183369"/>
                  <a:pt x="4039126" y="267642"/>
                </a:cubicBezTo>
                <a:cubicBezTo>
                  <a:pt x="4043941" y="370699"/>
                  <a:pt x="4037860" y="474136"/>
                  <a:pt x="4035579" y="577446"/>
                </a:cubicBezTo>
                <a:cubicBezTo>
                  <a:pt x="4033805" y="665399"/>
                  <a:pt x="4025063" y="753226"/>
                  <a:pt x="4027724" y="841306"/>
                </a:cubicBezTo>
                <a:cubicBezTo>
                  <a:pt x="4027914" y="844352"/>
                  <a:pt x="4027914" y="847398"/>
                  <a:pt x="4027724" y="850444"/>
                </a:cubicBezTo>
                <a:cubicBezTo>
                  <a:pt x="4019615" y="947281"/>
                  <a:pt x="4019615" y="1044626"/>
                  <a:pt x="4027724" y="1141464"/>
                </a:cubicBezTo>
                <a:cubicBezTo>
                  <a:pt x="4030296" y="1181772"/>
                  <a:pt x="4029574" y="1222221"/>
                  <a:pt x="4025570" y="1262415"/>
                </a:cubicBezTo>
                <a:cubicBezTo>
                  <a:pt x="4021769" y="1313563"/>
                  <a:pt x="4009606" y="1365472"/>
                  <a:pt x="4018348" y="1416238"/>
                </a:cubicBezTo>
                <a:cubicBezTo>
                  <a:pt x="4024037" y="1458058"/>
                  <a:pt x="4027166" y="1500194"/>
                  <a:pt x="4027724" y="1542394"/>
                </a:cubicBezTo>
                <a:cubicBezTo>
                  <a:pt x="4032158" y="1636820"/>
                  <a:pt x="4027977" y="1731753"/>
                  <a:pt x="4026330" y="1826433"/>
                </a:cubicBezTo>
                <a:cubicBezTo>
                  <a:pt x="4024556" y="1936724"/>
                  <a:pt x="4027344" y="2047015"/>
                  <a:pt x="4018475" y="2157432"/>
                </a:cubicBezTo>
                <a:cubicBezTo>
                  <a:pt x="4013597" y="2246629"/>
                  <a:pt x="4013597" y="2336029"/>
                  <a:pt x="4018475" y="2425226"/>
                </a:cubicBezTo>
                <a:cubicBezTo>
                  <a:pt x="4020882" y="2506961"/>
                  <a:pt x="4033172" y="2587934"/>
                  <a:pt x="4031145" y="2670557"/>
                </a:cubicBezTo>
                <a:cubicBezTo>
                  <a:pt x="4028737" y="2766886"/>
                  <a:pt x="4017335" y="2862962"/>
                  <a:pt x="4020882" y="2959546"/>
                </a:cubicBezTo>
                <a:cubicBezTo>
                  <a:pt x="4022529" y="3005617"/>
                  <a:pt x="4022656" y="3051688"/>
                  <a:pt x="4023543" y="3097758"/>
                </a:cubicBezTo>
                <a:cubicBezTo>
                  <a:pt x="4024683" y="3153221"/>
                  <a:pt x="4034692" y="3208556"/>
                  <a:pt x="4029117" y="3263892"/>
                </a:cubicBezTo>
                <a:cubicBezTo>
                  <a:pt x="4019869" y="3356161"/>
                  <a:pt x="3995923" y="3446906"/>
                  <a:pt x="4010873" y="3541459"/>
                </a:cubicBezTo>
                <a:cubicBezTo>
                  <a:pt x="4019108" y="3593495"/>
                  <a:pt x="4028357" y="3645658"/>
                  <a:pt x="4033172" y="3698201"/>
                </a:cubicBezTo>
                <a:cubicBezTo>
                  <a:pt x="4037353" y="3745160"/>
                  <a:pt x="4047868" y="3792881"/>
                  <a:pt x="4039886" y="3839586"/>
                </a:cubicBezTo>
                <a:cubicBezTo>
                  <a:pt x="4033045" y="3879565"/>
                  <a:pt x="4036592" y="3919544"/>
                  <a:pt x="4031271" y="3959523"/>
                </a:cubicBezTo>
                <a:cubicBezTo>
                  <a:pt x="4024303" y="4011939"/>
                  <a:pt x="4020629" y="4065244"/>
                  <a:pt x="4015308" y="4118042"/>
                </a:cubicBezTo>
                <a:cubicBezTo>
                  <a:pt x="4010620" y="4165889"/>
                  <a:pt x="4006946" y="4213610"/>
                  <a:pt x="4019615" y="4258539"/>
                </a:cubicBezTo>
                <a:cubicBezTo>
                  <a:pt x="4050656" y="4371622"/>
                  <a:pt x="4033679" y="4484070"/>
                  <a:pt x="4022023" y="4596391"/>
                </a:cubicBezTo>
                <a:cubicBezTo>
                  <a:pt x="4016321" y="4650965"/>
                  <a:pt x="4007959" y="4708712"/>
                  <a:pt x="4020629" y="4758718"/>
                </a:cubicBezTo>
                <a:cubicBezTo>
                  <a:pt x="4043941" y="4847432"/>
                  <a:pt x="4025697" y="4931705"/>
                  <a:pt x="4015561" y="5016866"/>
                </a:cubicBezTo>
                <a:cubicBezTo>
                  <a:pt x="4003335" y="5100174"/>
                  <a:pt x="4005096" y="5184929"/>
                  <a:pt x="4020756" y="5267654"/>
                </a:cubicBezTo>
                <a:cubicBezTo>
                  <a:pt x="4033172" y="5326035"/>
                  <a:pt x="4033172" y="5385432"/>
                  <a:pt x="4034692" y="5444194"/>
                </a:cubicBezTo>
                <a:cubicBezTo>
                  <a:pt x="4035579" y="5481001"/>
                  <a:pt x="4022023" y="5518441"/>
                  <a:pt x="4013027" y="5555120"/>
                </a:cubicBezTo>
                <a:cubicBezTo>
                  <a:pt x="3996937" y="5621371"/>
                  <a:pt x="3991109" y="5688636"/>
                  <a:pt x="4013027" y="5753237"/>
                </a:cubicBezTo>
                <a:cubicBezTo>
                  <a:pt x="4043561" y="5842713"/>
                  <a:pt x="4061045" y="5932189"/>
                  <a:pt x="4048375" y="6026870"/>
                </a:cubicBezTo>
                <a:cubicBezTo>
                  <a:pt x="4041027" y="6085251"/>
                  <a:pt x="4039380" y="6144902"/>
                  <a:pt x="4028357" y="6202522"/>
                </a:cubicBezTo>
                <a:cubicBezTo>
                  <a:pt x="4010240" y="6298091"/>
                  <a:pt x="4016701" y="6393024"/>
                  <a:pt x="4031145" y="6487196"/>
                </a:cubicBezTo>
                <a:cubicBezTo>
                  <a:pt x="4041293" y="6565885"/>
                  <a:pt x="4042395" y="6645474"/>
                  <a:pt x="4034439" y="6724403"/>
                </a:cubicBezTo>
                <a:lnTo>
                  <a:pt x="40252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9" name="sketchy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239572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ACF70F-209F-D619-FD6A-58438B05CA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54296" y="2706624"/>
            <a:ext cx="6894576" cy="348386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00" b="1">
                <a:latin typeface="Georgia"/>
              </a:rPr>
              <a:t>коллективность: </a:t>
            </a:r>
            <a:r>
              <a:rPr lang="en-US" sz="2000">
                <a:latin typeface="Georgia"/>
              </a:rPr>
              <a:t>автором произведений является народ;</a:t>
            </a:r>
          </a:p>
          <a:p>
            <a:r>
              <a:rPr lang="en-US" sz="2000" b="1">
                <a:latin typeface="Georgia"/>
              </a:rPr>
              <a:t>устная форма:</a:t>
            </a:r>
            <a:r>
              <a:rPr lang="en-US" sz="2000">
                <a:latin typeface="Georgia"/>
              </a:rPr>
              <a:t> произведения передавались из поколения в поколение, из уст в уста;</a:t>
            </a:r>
          </a:p>
          <a:p>
            <a:r>
              <a:rPr lang="en-US" sz="2000" b="1">
                <a:latin typeface="Georgia"/>
              </a:rPr>
              <a:t>привязанность к определённой ситуации:</a:t>
            </a:r>
            <a:r>
              <a:rPr lang="en-US" sz="2000">
                <a:latin typeface="Georgia"/>
              </a:rPr>
              <a:t> например, колыбельная поётся во время укладывания ребёнка спать;</a:t>
            </a:r>
          </a:p>
          <a:p>
            <a:r>
              <a:rPr lang="en-US" sz="2000" b="1">
                <a:latin typeface="Georgia"/>
              </a:rPr>
              <a:t>традиционность</a:t>
            </a:r>
            <a:r>
              <a:rPr lang="en-US" sz="2000">
                <a:latin typeface="Georgia"/>
              </a:rPr>
              <a:t>: фольклорные произведения передаются из поколения в поколение, сохраняя традиции народа;</a:t>
            </a:r>
          </a:p>
          <a:p>
            <a:r>
              <a:rPr lang="en-US" sz="2000" b="1">
                <a:latin typeface="Georgia"/>
              </a:rPr>
              <a:t>вариативность</a:t>
            </a:r>
            <a:r>
              <a:rPr lang="en-US" sz="2000">
                <a:latin typeface="Georgia"/>
              </a:rPr>
              <a:t>: фольклорные произведения могли изменяться, т. к. у них нет одного конкретного автора.</a:t>
            </a:r>
          </a:p>
        </p:txBody>
      </p:sp>
    </p:spTree>
    <p:extLst>
      <p:ext uri="{BB962C8B-B14F-4D97-AF65-F5344CB8AC3E}">
        <p14:creationId xmlns:p14="http://schemas.microsoft.com/office/powerpoint/2010/main" val="3628603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C51955-62C5-7AC9-4E55-E7BB7FDF3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961" y="236336"/>
            <a:ext cx="10515600" cy="1325563"/>
          </a:xfrm>
        </p:spPr>
        <p:txBody>
          <a:bodyPr/>
          <a:lstStyle/>
          <a:p>
            <a:r>
              <a:rPr lang="ru-RU" dirty="0">
                <a:latin typeface="Georgia"/>
                <a:ea typeface="Calibri Light"/>
                <a:cs typeface="Calibri Light"/>
              </a:rPr>
              <a:t>Малые жанры фольклора</a:t>
            </a:r>
            <a:endParaRPr lang="ru-RU" dirty="0">
              <a:latin typeface="Georgia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CC22F8-C900-C386-1B48-93C731F7CD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1511" y="1825625"/>
            <a:ext cx="5628289" cy="479802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b="1" dirty="0">
                <a:latin typeface="Georgia"/>
                <a:ea typeface="Calibri"/>
                <a:cs typeface="Calibri"/>
              </a:rPr>
              <a:t>Пословицы</a:t>
            </a:r>
          </a:p>
          <a:p>
            <a:r>
              <a:rPr lang="ru-RU" b="1" dirty="0">
                <a:latin typeface="Georgia"/>
                <a:ea typeface="Calibri"/>
                <a:cs typeface="Calibri"/>
              </a:rPr>
              <a:t>Поговорки</a:t>
            </a:r>
          </a:p>
          <a:p>
            <a:r>
              <a:rPr lang="ru-RU" b="1" dirty="0">
                <a:latin typeface="Georgia"/>
                <a:ea typeface="Calibri"/>
                <a:cs typeface="Calibri"/>
              </a:rPr>
              <a:t>Загадки</a:t>
            </a:r>
          </a:p>
          <a:p>
            <a:r>
              <a:rPr lang="ru-RU" dirty="0">
                <a:latin typeface="Georgia"/>
                <a:ea typeface="Calibri"/>
                <a:cs typeface="Calibri"/>
              </a:rPr>
              <a:t>Прибаутки</a:t>
            </a:r>
          </a:p>
          <a:p>
            <a:r>
              <a:rPr lang="ru-RU" dirty="0">
                <a:latin typeface="Georgia"/>
                <a:ea typeface="Calibri"/>
                <a:cs typeface="Calibri"/>
              </a:rPr>
              <a:t>Анекдоты</a:t>
            </a:r>
          </a:p>
          <a:p>
            <a:r>
              <a:rPr lang="ru-RU" err="1">
                <a:latin typeface="Georgia"/>
                <a:ea typeface="Calibri"/>
                <a:cs typeface="Calibri"/>
              </a:rPr>
              <a:t>Заклички</a:t>
            </a:r>
            <a:endParaRPr lang="ru-RU">
              <a:latin typeface="Georgia"/>
              <a:ea typeface="Calibri"/>
              <a:cs typeface="Calibri"/>
            </a:endParaRPr>
          </a:p>
          <a:p>
            <a:r>
              <a:rPr lang="ru-RU" dirty="0">
                <a:latin typeface="Georgia"/>
                <a:ea typeface="Calibri"/>
                <a:cs typeface="Calibri"/>
              </a:rPr>
              <a:t>Потешки</a:t>
            </a:r>
          </a:p>
          <a:p>
            <a:r>
              <a:rPr lang="ru-RU" err="1">
                <a:latin typeface="Georgia"/>
                <a:ea typeface="Calibri"/>
                <a:cs typeface="Calibri"/>
              </a:rPr>
              <a:t>Пестушки</a:t>
            </a:r>
            <a:endParaRPr lang="ru-RU">
              <a:latin typeface="Georgia"/>
              <a:ea typeface="Calibri"/>
              <a:cs typeface="Calibri"/>
            </a:endParaRPr>
          </a:p>
          <a:p>
            <a:r>
              <a:rPr lang="ru-RU" dirty="0">
                <a:latin typeface="Georgia"/>
                <a:ea typeface="Calibri"/>
                <a:cs typeface="Calibri"/>
              </a:rPr>
              <a:t>Частушки</a:t>
            </a:r>
          </a:p>
          <a:p>
            <a:r>
              <a:rPr lang="ru-RU" dirty="0">
                <a:latin typeface="Georgia"/>
                <a:ea typeface="Calibri"/>
                <a:cs typeface="Calibri"/>
              </a:rPr>
              <a:t>Скороговорки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975DA0-A456-1844-E8B7-940B2AD025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9750" y="4676118"/>
            <a:ext cx="5417718" cy="194235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rgbClr val="6671EB"/>
                </a:solidFill>
                <a:latin typeface="Georgia"/>
                <a:ea typeface="+mn-lt"/>
                <a:cs typeface="+mn-lt"/>
              </a:rPr>
              <a:t>Детский фольклор</a:t>
            </a:r>
            <a:r>
              <a:rPr lang="ru-RU" sz="2400" b="1" dirty="0">
                <a:solidFill>
                  <a:srgbClr val="232735"/>
                </a:solidFill>
                <a:latin typeface="Georgia"/>
                <a:ea typeface="+mn-lt"/>
                <a:cs typeface="+mn-lt"/>
              </a:rPr>
              <a:t> —</a:t>
            </a:r>
            <a:r>
              <a:rPr lang="ru-RU" sz="2400" dirty="0">
                <a:solidFill>
                  <a:srgbClr val="232735"/>
                </a:solidFill>
                <a:latin typeface="Georgia"/>
                <a:ea typeface="+mn-lt"/>
                <a:cs typeface="+mn-lt"/>
              </a:rPr>
              <a:t> система, сложенная из прозаических, песенных и игровых произведений. (как творчество самих детей, так и произведения взрослых).</a:t>
            </a:r>
            <a:endParaRPr lang="ru-RU" sz="2400" dirty="0">
              <a:latin typeface="Georgia"/>
              <a:ea typeface="+mn-lt"/>
              <a:cs typeface="+mn-lt"/>
            </a:endParaRPr>
          </a:p>
        </p:txBody>
      </p:sp>
      <p:pic>
        <p:nvPicPr>
          <p:cNvPr id="5" name="Рисунок 4" descr="Изображение выглядит как рисунок, одежда, Человеческое лицо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EC1B91B2-2995-A6A1-82A7-76B1FDB98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780" y="1367361"/>
            <a:ext cx="6080974" cy="320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548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1DD747-D58F-8C80-306C-7218DA8B2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Georgia"/>
              </a:rPr>
              <a:t>Пословицы и поговорки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2D5B25-2AFE-626E-EF28-8064FAA809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0812" y="2228087"/>
            <a:ext cx="5206768" cy="39488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defTabSz="822960">
              <a:spcBef>
                <a:spcPts val="900"/>
              </a:spcBef>
              <a:buNone/>
            </a:pPr>
            <a:r>
              <a:rPr lang="ru-RU" b="1" kern="1200" dirty="0">
                <a:latin typeface="Georgia"/>
                <a:cs typeface="Calibri"/>
              </a:rPr>
              <a:t>Пословица </a:t>
            </a:r>
            <a:r>
              <a:rPr lang="ru-RU" kern="1200" dirty="0">
                <a:latin typeface="Georgia"/>
                <a:cs typeface="Calibri"/>
              </a:rPr>
              <a:t>- </a:t>
            </a:r>
            <a:r>
              <a:rPr lang="ru-RU" kern="1200" dirty="0">
                <a:solidFill>
                  <a:srgbClr val="323749"/>
                </a:solidFill>
                <a:latin typeface="Georgia"/>
                <a:ea typeface="+mn-lt"/>
                <a:cs typeface="+mn-lt"/>
              </a:rPr>
              <a:t>краткое суждение, содержащее народную мудрость, например, чем богаты, тем и рады.</a:t>
            </a:r>
          </a:p>
          <a:p>
            <a:pPr marL="205740" indent="-205740" defTabSz="822960">
              <a:spcBef>
                <a:spcPts val="900"/>
              </a:spcBef>
            </a:pPr>
            <a:r>
              <a:rPr lang="ru-RU" kern="1200" dirty="0">
                <a:solidFill>
                  <a:srgbClr val="323749"/>
                </a:solidFill>
                <a:latin typeface="Georgia"/>
                <a:cs typeface="Calibri"/>
              </a:rPr>
              <a:t>Целое предложение со смыслом.</a:t>
            </a:r>
          </a:p>
          <a:p>
            <a:pPr marL="205740" indent="-205740" defTabSz="822960">
              <a:spcBef>
                <a:spcPts val="900"/>
              </a:spcBef>
            </a:pPr>
            <a:r>
              <a:rPr lang="ru-RU" kern="1200" dirty="0">
                <a:solidFill>
                  <a:srgbClr val="323749"/>
                </a:solidFill>
                <a:latin typeface="Georgia"/>
                <a:cs typeface="Calibri"/>
              </a:rPr>
              <a:t>Содержит нравоучение, примету, предостережение.</a:t>
            </a:r>
            <a:endParaRPr lang="ru-RU" dirty="0">
              <a:solidFill>
                <a:srgbClr val="323749"/>
              </a:solidFill>
              <a:latin typeface="Georgia"/>
              <a:ea typeface="Calibri"/>
              <a:cs typeface="Calibri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FB6512-4538-3D9C-D047-DFBECDBA2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5152" y="2228087"/>
            <a:ext cx="5088712" cy="39488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defTabSz="822960">
              <a:spcBef>
                <a:spcPts val="900"/>
              </a:spcBef>
              <a:buNone/>
            </a:pPr>
            <a:r>
              <a:rPr lang="ru-RU" b="1" kern="1200" dirty="0">
                <a:latin typeface="Georgia"/>
                <a:cs typeface="Calibri"/>
              </a:rPr>
              <a:t>Поговорка</a:t>
            </a:r>
            <a:r>
              <a:rPr lang="ru-RU" kern="1200" dirty="0">
                <a:latin typeface="Georgia"/>
                <a:cs typeface="Calibri"/>
              </a:rPr>
              <a:t> </a:t>
            </a:r>
            <a:r>
              <a:rPr lang="ru-RU" dirty="0">
                <a:solidFill>
                  <a:srgbClr val="000000"/>
                </a:solidFill>
                <a:latin typeface="Georgia"/>
                <a:ea typeface="+mn-lt"/>
                <a:cs typeface="+mn-lt"/>
              </a:rPr>
              <a:t>- </a:t>
            </a:r>
            <a:r>
              <a:rPr lang="ru-RU" kern="1200" dirty="0">
                <a:solidFill>
                  <a:srgbClr val="323749"/>
                </a:solidFill>
                <a:latin typeface="Georgia"/>
                <a:ea typeface="+mn-lt"/>
                <a:cs typeface="+mn-lt"/>
              </a:rPr>
              <a:t>краткое, но емкое высказывание, являющееся законченным суждением.</a:t>
            </a:r>
          </a:p>
          <a:p>
            <a:pPr marL="205740" indent="-205740" defTabSz="822960">
              <a:spcBef>
                <a:spcPts val="900"/>
              </a:spcBef>
            </a:pPr>
            <a:r>
              <a:rPr lang="ru-RU" kern="1200" dirty="0">
                <a:solidFill>
                  <a:srgbClr val="323749"/>
                </a:solidFill>
                <a:latin typeface="Georgia"/>
                <a:cs typeface="Calibri"/>
              </a:rPr>
              <a:t>Фраза или словосочетание.</a:t>
            </a:r>
          </a:p>
          <a:p>
            <a:pPr marL="205740" indent="-205740" defTabSz="822960">
              <a:spcBef>
                <a:spcPts val="900"/>
              </a:spcBef>
            </a:pPr>
            <a:r>
              <a:rPr lang="ru-RU" kern="1200" dirty="0">
                <a:solidFill>
                  <a:srgbClr val="323749"/>
                </a:solidFill>
                <a:latin typeface="Georgia"/>
                <a:cs typeface="Calibri"/>
              </a:rPr>
              <a:t>Можно </a:t>
            </a:r>
            <a:r>
              <a:rPr lang="ru-RU" dirty="0">
                <a:solidFill>
                  <a:srgbClr val="323749"/>
                </a:solidFill>
                <a:latin typeface="Georgia"/>
                <a:cs typeface="Calibri"/>
              </a:rPr>
              <a:t>заменить</a:t>
            </a:r>
            <a:r>
              <a:rPr lang="ru-RU" kern="1200" dirty="0">
                <a:solidFill>
                  <a:srgbClr val="323749"/>
                </a:solidFill>
                <a:latin typeface="Georgia"/>
                <a:cs typeface="Calibri"/>
              </a:rPr>
              <a:t> другими словами.</a:t>
            </a:r>
            <a:endParaRPr lang="ru-RU" dirty="0">
              <a:solidFill>
                <a:srgbClr val="323749"/>
              </a:solidFill>
              <a:latin typeface="Georgia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7905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62D44EE-C852-4460-B8B5-C4F2BC205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0B91D-5D5F-ED9B-910D-FEA829509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4716" y="739978"/>
            <a:ext cx="5367127" cy="19845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latin typeface="Georgia"/>
              </a:rPr>
              <a:t>Загадки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1F76B0A-852C-E354-7DC1-EA7727455D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94715" y="2870282"/>
            <a:ext cx="5549578" cy="31551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latin typeface="Georgia"/>
              </a:rPr>
              <a:t>- </a:t>
            </a:r>
            <a:r>
              <a:rPr lang="en-US" dirty="0" err="1">
                <a:latin typeface="Georgia"/>
              </a:rPr>
              <a:t>описание</a:t>
            </a:r>
            <a:r>
              <a:rPr lang="en-US" dirty="0">
                <a:latin typeface="Georgia"/>
              </a:rPr>
              <a:t> </a:t>
            </a:r>
            <a:r>
              <a:rPr lang="en-US" dirty="0" err="1">
                <a:latin typeface="Georgia"/>
              </a:rPr>
              <a:t>предмета</a:t>
            </a:r>
            <a:r>
              <a:rPr lang="en-US" dirty="0">
                <a:latin typeface="Georgia"/>
              </a:rPr>
              <a:t> </a:t>
            </a:r>
            <a:r>
              <a:rPr lang="en-US" dirty="0" err="1">
                <a:latin typeface="Georgia"/>
              </a:rPr>
              <a:t>или</a:t>
            </a:r>
            <a:r>
              <a:rPr lang="en-US" dirty="0">
                <a:latin typeface="Georgia"/>
              </a:rPr>
              <a:t> </a:t>
            </a:r>
            <a:r>
              <a:rPr lang="en-US" dirty="0" err="1">
                <a:latin typeface="Georgia"/>
              </a:rPr>
              <a:t>явления</a:t>
            </a:r>
            <a:r>
              <a:rPr lang="en-US" dirty="0">
                <a:latin typeface="Georgia"/>
              </a:rPr>
              <a:t>, </a:t>
            </a:r>
            <a:r>
              <a:rPr lang="en-US" dirty="0" err="1">
                <a:latin typeface="Georgia"/>
              </a:rPr>
              <a:t>построенное</a:t>
            </a:r>
            <a:r>
              <a:rPr lang="en-US" dirty="0">
                <a:latin typeface="Georgia"/>
              </a:rPr>
              <a:t> в </a:t>
            </a:r>
            <a:r>
              <a:rPr lang="en-US" dirty="0" err="1">
                <a:latin typeface="Georgia"/>
              </a:rPr>
              <a:t>форме</a:t>
            </a:r>
            <a:r>
              <a:rPr lang="en-US" dirty="0">
                <a:latin typeface="Georgia"/>
              </a:rPr>
              <a:t> </a:t>
            </a:r>
            <a:r>
              <a:rPr lang="en-US" dirty="0" err="1">
                <a:latin typeface="Georgia"/>
              </a:rPr>
              <a:t>вопроса</a:t>
            </a:r>
            <a:r>
              <a:rPr lang="en-US" dirty="0">
                <a:latin typeface="Georgia"/>
              </a:rPr>
              <a:t>, </a:t>
            </a:r>
            <a:r>
              <a:rPr lang="en-US" dirty="0" err="1">
                <a:latin typeface="Georgia"/>
              </a:rPr>
              <a:t>на</a:t>
            </a:r>
            <a:r>
              <a:rPr lang="en-US" dirty="0">
                <a:latin typeface="Georgia"/>
              </a:rPr>
              <a:t> </a:t>
            </a:r>
            <a:r>
              <a:rPr lang="en-US" dirty="0" err="1">
                <a:latin typeface="Georgia"/>
              </a:rPr>
              <a:t>который</a:t>
            </a:r>
            <a:r>
              <a:rPr lang="en-US" dirty="0">
                <a:latin typeface="Georgia"/>
              </a:rPr>
              <a:t> </a:t>
            </a:r>
            <a:r>
              <a:rPr lang="en-US" dirty="0" err="1">
                <a:latin typeface="Georgia"/>
              </a:rPr>
              <a:t>нужно</a:t>
            </a:r>
            <a:r>
              <a:rPr lang="en-US" dirty="0">
                <a:latin typeface="Georgia"/>
              </a:rPr>
              <a:t> </a:t>
            </a:r>
            <a:r>
              <a:rPr lang="en-US" dirty="0" err="1">
                <a:latin typeface="Georgia"/>
              </a:rPr>
              <a:t>найти</a:t>
            </a:r>
            <a:r>
              <a:rPr lang="en-US" dirty="0">
                <a:latin typeface="Georgia"/>
              </a:rPr>
              <a:t> </a:t>
            </a:r>
            <a:r>
              <a:rPr lang="en-US" dirty="0" err="1">
                <a:latin typeface="Georgia"/>
              </a:rPr>
              <a:t>ответ</a:t>
            </a:r>
            <a:r>
              <a:rPr lang="en-US" dirty="0">
                <a:latin typeface="Georgia"/>
              </a:rPr>
              <a:t>.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58970D8-8D1D-4B5C-894B-E871CC865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1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227E5B6-9132-43CA-B503-37A18562A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349052" y="0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3C2051E-A88D-48E5-BACF-AAED17892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16245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821A508-2985-4905-874A-527429BAA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2929CB1-0E3C-4B2D-ADC5-0154FB33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697761" y="5717906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" name="Объект 2" descr="Изображение выглядит как рисунок, графическая вставка, текст, Детск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2AE86DC0-6237-56D9-3A83-68B13B41070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3" b="3"/>
          <a:stretch/>
        </p:blipFill>
        <p:spPr>
          <a:xfrm>
            <a:off x="631840" y="598720"/>
            <a:ext cx="5178249" cy="5178249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F2F0C84-BE8C-4DC2-A6D3-30349A801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20513" y="6258756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8155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Фольклор</vt:lpstr>
      <vt:lpstr>Что такое "фольклор"?</vt:lpstr>
      <vt:lpstr>Важнейшие особенности фольклора</vt:lpstr>
      <vt:lpstr>Малые жанры фольклора</vt:lpstr>
      <vt:lpstr>Пословицы и поговорки</vt:lpstr>
      <vt:lpstr>Загадки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114</cp:revision>
  <dcterms:created xsi:type="dcterms:W3CDTF">2023-09-02T09:29:54Z</dcterms:created>
  <dcterms:modified xsi:type="dcterms:W3CDTF">2024-01-04T11:33:17Z</dcterms:modified>
</cp:coreProperties>
</file>