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89" r:id="rId5"/>
    <p:sldId id="284" r:id="rId6"/>
    <p:sldId id="281" r:id="rId7"/>
    <p:sldId id="279" r:id="rId8"/>
    <p:sldId id="288" r:id="rId9"/>
    <p:sldId id="280" r:id="rId10"/>
    <p:sldId id="285" r:id="rId11"/>
    <p:sldId id="277" r:id="rId12"/>
    <p:sldId id="278" r:id="rId1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60"/>
  </p:normalViewPr>
  <p:slideViewPr>
    <p:cSldViewPr>
      <p:cViewPr varScale="1">
        <p:scale>
          <a:sx n="62" d="100"/>
          <a:sy n="62" d="100"/>
        </p:scale>
        <p:origin x="-201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0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969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5662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29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09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83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26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8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08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7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8229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674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08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341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965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2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70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46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31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308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1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8925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9476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8213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04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616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179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575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068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161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010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90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0918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454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640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6751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04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6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61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418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88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33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223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82106-0064-4834-93A1-1221D9D11433}" type="datetimeFigureOut">
              <a:rPr lang="ru-RU" smtClean="0"/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DECE2-2E66-46C1-9476-E3B2CDFF3D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55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5C92C-4817-4337-99E3-3C6DBA9F80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463EE-401E-4C96-9003-DA03DCE8CC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2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3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78E9-2EC2-4C80-82F9-FB34300A94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F4255-6192-4EC7-AD51-8327A522868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4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0.png"/><Relationship Id="rId10" Type="http://schemas.openxmlformats.org/officeDocument/2006/relationships/image" Target="../media/image7.png"/><Relationship Id="rId4" Type="http://schemas.openxmlformats.org/officeDocument/2006/relationships/image" Target="../media/image39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44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1.png"/><Relationship Id="rId5" Type="http://schemas.openxmlformats.org/officeDocument/2006/relationships/image" Target="../media/image421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.png"/><Relationship Id="rId7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35.png"/><Relationship Id="rId5" Type="http://schemas.openxmlformats.org/officeDocument/2006/relationships/image" Target="../media/image40.png"/><Relationship Id="rId10" Type="http://schemas.openxmlformats.org/officeDocument/2006/relationships/image" Target="../media/image34.png"/><Relationship Id="rId4" Type="http://schemas.openxmlformats.org/officeDocument/2006/relationships/image" Target="../media/image39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430.png"/><Relationship Id="rId3" Type="http://schemas.openxmlformats.org/officeDocument/2006/relationships/image" Target="../media/image13.png"/><Relationship Id="rId7" Type="http://schemas.openxmlformats.org/officeDocument/2006/relationships/image" Target="../media/image56.png"/><Relationship Id="rId12" Type="http://schemas.openxmlformats.org/officeDocument/2006/relationships/image" Target="../media/image4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380.png"/><Relationship Id="rId5" Type="http://schemas.openxmlformats.org/officeDocument/2006/relationships/image" Target="../media/image15.png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360.png"/><Relationship Id="rId14" Type="http://schemas.openxmlformats.org/officeDocument/2006/relationships/image" Target="../media/image4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стереометрических задач ЕГЭ разными способами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математики 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«Лицей №33»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Иваново</a:t>
            </a:r>
          </a:p>
          <a:p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Ситникова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Татьяна  Владимировна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45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971600" y="3151003"/>
            <a:ext cx="2520280" cy="78205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491880" y="3151003"/>
            <a:ext cx="648072" cy="78205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1196752"/>
            <a:ext cx="316835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77" y="1196752"/>
            <a:ext cx="676275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4139952" y="1196752"/>
            <a:ext cx="0" cy="195425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595" y="1994425"/>
            <a:ext cx="301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06" y="1196752"/>
            <a:ext cx="301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единительная линия 13"/>
          <p:cNvCxnSpPr>
            <a:stCxn id="2053" idx="2"/>
          </p:cNvCxnSpPr>
          <p:nvPr/>
        </p:nvCxnSpPr>
        <p:spPr>
          <a:xfrm flipV="1">
            <a:off x="985888" y="3151003"/>
            <a:ext cx="3154064" cy="9486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2052" idx="2"/>
          </p:cNvCxnSpPr>
          <p:nvPr/>
        </p:nvCxnSpPr>
        <p:spPr>
          <a:xfrm>
            <a:off x="1000969" y="1196752"/>
            <a:ext cx="2462708" cy="27614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053" idx="2"/>
          </p:cNvCxnSpPr>
          <p:nvPr/>
        </p:nvCxnSpPr>
        <p:spPr>
          <a:xfrm flipV="1">
            <a:off x="985888" y="1196752"/>
            <a:ext cx="3082056" cy="19637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1560" y="305638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A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39952" y="292491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B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19872" y="38905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C</a:t>
            </a:r>
            <a:endParaRPr lang="ru-RU" sz="2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51648" y="836712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48" y="836712"/>
                <a:ext cx="57606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402342" y="1820226"/>
                <a:ext cx="6480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342" y="1820226"/>
                <a:ext cx="648072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69" y="1196753"/>
            <a:ext cx="2484684" cy="8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39952" y="836711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836711"/>
                <a:ext cx="504056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427984" y="1348800"/>
                <a:ext cx="4572000" cy="55092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ctr"/>
                <a:r>
                  <a:rPr lang="ru-RU" sz="32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Основание прямой треугольной призмы </a:t>
                </a:r>
                <a14:m>
                  <m:oMath xmlns:m="http://schemas.openxmlformats.org/officeDocument/2006/math"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АВС</m:t>
                    </m:r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2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прямоуголь</a:t>
                </a:r>
                <a:endParaRPr lang="en-US" sz="32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0" algn="ctr"/>
                <a:r>
                  <a:rPr lang="ru-RU" sz="320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ный </a:t>
                </a:r>
                <a:r>
                  <a:rPr lang="ru-RU" sz="32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треугольник АВС с прямым углом С, </a:t>
                </a:r>
                <a14:m>
                  <m:oMath xmlns:m="http://schemas.openxmlformats.org/officeDocument/2006/math"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С</m:t>
                    </m:r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⊥А</m:t>
                    </m:r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20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</m:oMath>
                </a14:m>
                <a:r>
                  <a:rPr lang="en-US" sz="32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Доказать: а)</a:t>
                </a:r>
                <a14:m>
                  <m:oMath xmlns:m="http://schemas.openxmlformats.org/officeDocument/2006/math">
                    <m:r>
                      <a:rPr lang="ru-RU" sz="320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А</m:t>
                    </m:r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=АС, </m:t>
                    </m:r>
                  </m:oMath>
                </a14:m>
                <a:endParaRPr lang="ru-RU" sz="32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0" algn="ctr"/>
                <a:r>
                  <a:rPr lang="ru-RU" sz="32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б) найти расстояние между прямыми </a:t>
                </a:r>
                <a14:m>
                  <m:oMath xmlns:m="http://schemas.openxmlformats.org/officeDocument/2006/math"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С</m:t>
                    </m:r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и А</m:t>
                    </m:r>
                    <m:sSub>
                      <m:sSubPr>
                        <m:ctrlP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32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, 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если АС=6; ВС=3.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348800"/>
                <a:ext cx="4572000" cy="5509200"/>
              </a:xfrm>
              <a:prstGeom prst="rect">
                <a:avLst/>
              </a:prstGeom>
              <a:blipFill rotWithShape="1">
                <a:blip r:embed="rId8"/>
                <a:stretch>
                  <a:fillRect t="-1549" r="-1467" b="-3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004048" y="69269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1.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51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971600" y="3151003"/>
            <a:ext cx="2520280" cy="78205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491880" y="3151003"/>
            <a:ext cx="648072" cy="78205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1196752"/>
            <a:ext cx="316835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77" y="1196752"/>
            <a:ext cx="676275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4139952" y="1196752"/>
            <a:ext cx="0" cy="195425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595" y="1994425"/>
            <a:ext cx="301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06" y="1196752"/>
            <a:ext cx="301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единительная линия 13"/>
          <p:cNvCxnSpPr>
            <a:stCxn id="2053" idx="2"/>
          </p:cNvCxnSpPr>
          <p:nvPr/>
        </p:nvCxnSpPr>
        <p:spPr>
          <a:xfrm flipV="1">
            <a:off x="985888" y="3151003"/>
            <a:ext cx="3154064" cy="9486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2052" idx="2"/>
          </p:cNvCxnSpPr>
          <p:nvPr/>
        </p:nvCxnSpPr>
        <p:spPr>
          <a:xfrm>
            <a:off x="1000969" y="1196752"/>
            <a:ext cx="2462708" cy="27614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2053" idx="2"/>
          </p:cNvCxnSpPr>
          <p:nvPr/>
        </p:nvCxnSpPr>
        <p:spPr>
          <a:xfrm flipV="1">
            <a:off x="985888" y="2014315"/>
            <a:ext cx="2462707" cy="114617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053" idx="2"/>
          </p:cNvCxnSpPr>
          <p:nvPr/>
        </p:nvCxnSpPr>
        <p:spPr>
          <a:xfrm flipV="1">
            <a:off x="985888" y="1196752"/>
            <a:ext cx="3082056" cy="19637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1560" y="305638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139952" y="292491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419872" y="38905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51648" y="836712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48" y="836712"/>
                <a:ext cx="57606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402342" y="1820226"/>
                <a:ext cx="6480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342" y="1820226"/>
                <a:ext cx="648072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69" y="1196753"/>
            <a:ext cx="2484684" cy="8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39952" y="836711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836711"/>
                <a:ext cx="504056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0925"/>
            <a:ext cx="3097213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685577"/>
            <a:ext cx="4846637" cy="3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9763"/>
            <a:ext cx="9126537" cy="240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28919" y="1606152"/>
            <a:ext cx="27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694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643859" y="335699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1024" name="TextBox 1023"/>
          <p:cNvSpPr txBox="1"/>
          <p:nvPr/>
        </p:nvSpPr>
        <p:spPr>
          <a:xfrm>
            <a:off x="3614228" y="240897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179512" y="116632"/>
            <a:ext cx="3816424" cy="3240360"/>
            <a:chOff x="179512" y="116632"/>
            <a:chExt cx="3816424" cy="324036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611560" y="2492896"/>
              <a:ext cx="2304256" cy="864096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2905871" y="2420888"/>
              <a:ext cx="720080" cy="9361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358" y="404664"/>
              <a:ext cx="2322513" cy="896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6651" y="337988"/>
              <a:ext cx="749300" cy="963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611560" y="404664"/>
              <a:ext cx="0" cy="20882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611560" y="337988"/>
              <a:ext cx="3029634" cy="66676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876651" y="1301601"/>
              <a:ext cx="0" cy="205539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611560" y="2435075"/>
              <a:ext cx="3029634" cy="57821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11560" y="404664"/>
              <a:ext cx="2294311" cy="2952328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611560" y="1301601"/>
              <a:ext cx="2265091" cy="1191295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611560" y="371326"/>
              <a:ext cx="3014391" cy="209266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3641194" y="1988840"/>
              <a:ext cx="354742" cy="446235"/>
            </a:xfrm>
            <a:prstGeom prst="straightConnector1">
              <a:avLst/>
            </a:prstGeom>
            <a:ln w="317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H="1" flipV="1">
              <a:off x="179512" y="2276872"/>
              <a:ext cx="432048" cy="216024"/>
            </a:xfrm>
            <a:prstGeom prst="straightConnector1">
              <a:avLst/>
            </a:prstGeom>
            <a:ln w="317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2876651" y="116632"/>
              <a:ext cx="0" cy="1184969"/>
            </a:xfrm>
            <a:prstGeom prst="straightConnector1">
              <a:avLst/>
            </a:prstGeom>
            <a:ln w="317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03338" y="2492896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А</a:t>
              </a:r>
              <a:endParaRPr lang="ru-RU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5" name="TextBox 1024"/>
                <p:cNvSpPr txBox="1"/>
                <p:nvPr/>
              </p:nvSpPr>
              <p:spPr>
                <a:xfrm>
                  <a:off x="179512" y="116632"/>
                  <a:ext cx="54724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А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025" name="TextBox 10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512" y="116632"/>
                  <a:ext cx="547241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1" name="TextBox 1030"/>
                <p:cNvSpPr txBox="1"/>
                <p:nvPr/>
              </p:nvSpPr>
              <p:spPr>
                <a:xfrm>
                  <a:off x="2915816" y="1186823"/>
                  <a:ext cx="45371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С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031" name="TextBox 10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816" y="1186823"/>
                  <a:ext cx="453716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2667" r="-1333" b="-1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32" name="TextBox 1031"/>
              <p:cNvSpPr txBox="1"/>
              <p:nvPr/>
            </p:nvSpPr>
            <p:spPr>
              <a:xfrm>
                <a:off x="3614228" y="173831"/>
                <a:ext cx="4752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32" name="TextBox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228" y="173831"/>
                <a:ext cx="475233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3846"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3" name="TextBox 1032"/>
          <p:cNvSpPr txBox="1"/>
          <p:nvPr/>
        </p:nvSpPr>
        <p:spPr>
          <a:xfrm>
            <a:off x="2463839" y="-5700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z</a:t>
            </a:r>
            <a:endParaRPr lang="ru-RU" sz="2400" dirty="0"/>
          </a:p>
        </p:txBody>
      </p:sp>
      <p:sp>
        <p:nvSpPr>
          <p:cNvPr id="1034" name="TextBox 1033"/>
          <p:cNvSpPr txBox="1"/>
          <p:nvPr/>
        </p:nvSpPr>
        <p:spPr>
          <a:xfrm>
            <a:off x="43298" y="18616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</a:t>
            </a:r>
            <a:endParaRPr lang="ru-RU" sz="2400" dirty="0"/>
          </a:p>
        </p:txBody>
      </p:sp>
      <p:sp>
        <p:nvSpPr>
          <p:cNvPr id="1035" name="TextBox 1034"/>
          <p:cNvSpPr txBox="1"/>
          <p:nvPr/>
        </p:nvSpPr>
        <p:spPr>
          <a:xfrm>
            <a:off x="3641194" y="166641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</a:t>
            </a:r>
            <a:endParaRPr lang="ru-RU" sz="2400" dirty="0"/>
          </a:p>
        </p:txBody>
      </p:sp>
      <p:pic>
        <p:nvPicPr>
          <p:cNvPr id="103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414" y="278752"/>
            <a:ext cx="4144963" cy="362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18" y="4221088"/>
            <a:ext cx="872490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>
            <a:endCxn id="1032" idx="1"/>
          </p:cNvCxnSpPr>
          <p:nvPr/>
        </p:nvCxnSpPr>
        <p:spPr>
          <a:xfrm flipH="1" flipV="1">
            <a:off x="3614228" y="404664"/>
            <a:ext cx="26966" cy="203041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7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971600" y="3151003"/>
            <a:ext cx="2520280" cy="78205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491880" y="3151003"/>
            <a:ext cx="648072" cy="78205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1196752"/>
            <a:ext cx="316835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77" y="1196752"/>
            <a:ext cx="676275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4139952" y="1196752"/>
            <a:ext cx="0" cy="195425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595" y="1994425"/>
            <a:ext cx="301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06" y="1196752"/>
            <a:ext cx="301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единительная линия 13"/>
          <p:cNvCxnSpPr>
            <a:stCxn id="2053" idx="2"/>
          </p:cNvCxnSpPr>
          <p:nvPr/>
        </p:nvCxnSpPr>
        <p:spPr>
          <a:xfrm flipV="1">
            <a:off x="985888" y="3151003"/>
            <a:ext cx="3154064" cy="9486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2052" idx="2"/>
          </p:cNvCxnSpPr>
          <p:nvPr/>
        </p:nvCxnSpPr>
        <p:spPr>
          <a:xfrm>
            <a:off x="1000969" y="1196752"/>
            <a:ext cx="2462708" cy="27614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2053" idx="2"/>
          </p:cNvCxnSpPr>
          <p:nvPr/>
        </p:nvCxnSpPr>
        <p:spPr>
          <a:xfrm flipV="1">
            <a:off x="985888" y="2014315"/>
            <a:ext cx="2462707" cy="114617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053" idx="2"/>
          </p:cNvCxnSpPr>
          <p:nvPr/>
        </p:nvCxnSpPr>
        <p:spPr>
          <a:xfrm flipV="1">
            <a:off x="985888" y="1196752"/>
            <a:ext cx="3082056" cy="19637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1560" y="305638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A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39952" y="292491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B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19872" y="38905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C</a:t>
            </a:r>
            <a:endParaRPr lang="ru-RU" sz="2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51648" y="836712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48" y="836712"/>
                <a:ext cx="57606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402342" y="1820226"/>
                <a:ext cx="6480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342" y="1820226"/>
                <a:ext cx="648072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69" y="1196753"/>
            <a:ext cx="2484684" cy="8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39952" y="836711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836711"/>
                <a:ext cx="504056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632865" y="779460"/>
                <a:ext cx="4427984" cy="2543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б) 1 способ.  А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С⊥(А</m:t>
                    </m:r>
                    <m:sSub>
                      <m:sSubPr>
                        <m:ctrlP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)</m:t>
                    </m:r>
                  </m:oMath>
                </a14:m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по признаку.</a:t>
                </a:r>
              </a:p>
              <a:p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Значит, </a:t>
                </a:r>
                <a14:m>
                  <m:oMath xmlns:m="http://schemas.openxmlformats.org/officeDocument/2006/math">
                    <m:r>
                      <a:rPr lang="ru-RU" sz="32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𝜌</m:t>
                    </m:r>
                    <m:r>
                      <a:rPr lang="ru-RU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А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С,;А</m:t>
                    </m:r>
                    <m:sSub>
                      <m:sSubPr>
                        <m:ctrlP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В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)=ОК </a:t>
                </a:r>
              </a:p>
              <a:p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В </a:t>
                </a:r>
                <a14:m>
                  <m:oMath xmlns:m="http://schemas.openxmlformats.org/officeDocument/2006/math">
                    <m:r>
                      <a:rPr lang="ru-RU" sz="320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ru-RU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А</m:t>
                    </m:r>
                    <m:sSub>
                      <m:sSubPr>
                        <m:ctrlP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С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В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где О середина 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 ОК</a:t>
                </a:r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  <a:ea typeface="Cambria Math"/>
                  </a:rPr>
                  <a:t>⊥А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В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865" y="779460"/>
                <a:ext cx="4427984" cy="2543197"/>
              </a:xfrm>
              <a:prstGeom prst="rect">
                <a:avLst/>
              </a:prstGeom>
              <a:blipFill rotWithShape="1">
                <a:blip r:embed="rId8"/>
                <a:stretch>
                  <a:fillRect l="-3719" r="-6336" b="-86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14127" y="4012092"/>
                <a:ext cx="8259761" cy="2585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ОК=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Н</m:t>
                    </m:r>
                  </m:oMath>
                </a14:m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  </a:t>
                </a:r>
                <a14:m>
                  <m:oMath xmlns:m="http://schemas.openxmlformats.org/officeDocument/2006/math">
                    <m:r>
                      <a:rPr lang="ru-RU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А</m:t>
                    </m:r>
                    <m:sSub>
                      <m:sSubPr>
                        <m:ctrlP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=6</m:t>
                    </m:r>
                    <m:rad>
                      <m:radPr>
                        <m:degHide m:val="on"/>
                        <m:ctrlP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ru-RU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; А</m:t>
                    </m:r>
                    <m:sSub>
                      <m:sSubPr>
                        <m:ctrlP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=9; </m:t>
                    </m:r>
                    <m:sSub>
                      <m:sSubPr>
                        <m:ctrlP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=3;</m:t>
                    </m:r>
                  </m:oMath>
                </a14:m>
                <a:endParaRPr lang="ru-RU" sz="3200" b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𝐴</m:t>
                        </m:r>
                        <m:sSub>
                          <m:sSubPr>
                            <m:ctrlPr>
                              <a:rPr lang="en-US" sz="32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32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3200" b="0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20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6</m:t>
                    </m:r>
                    <m:rad>
                      <m:radPr>
                        <m:degHide m:val="on"/>
                        <m:ctrlPr>
                          <a:rPr lang="en-US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en-US" sz="3200" b="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∙3=9</m:t>
                    </m:r>
                    <m:rad>
                      <m:radPr>
                        <m:degHide m:val="on"/>
                        <m:ctrlPr>
                          <a:rPr lang="en-US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3200" b="0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𝐻</m:t>
                    </m:r>
                    <m:r>
                      <a:rPr lang="en-US" sz="32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r>
                  <a:rPr lang="en-US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OK=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27" y="4012092"/>
                <a:ext cx="8259761" cy="2585260"/>
              </a:xfrm>
              <a:prstGeom prst="rect">
                <a:avLst/>
              </a:prstGeom>
              <a:blipFill rotWithShape="1">
                <a:blip r:embed="rId9"/>
                <a:stretch>
                  <a:fillRect l="-1919" b="-77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5940152" y="4581128"/>
            <a:ext cx="72008" cy="201622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012160" y="6597352"/>
            <a:ext cx="136815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40152" y="4581128"/>
            <a:ext cx="1440160" cy="201622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012160" y="6021288"/>
            <a:ext cx="881590" cy="57606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012160" y="5345723"/>
            <a:ext cx="505871" cy="31552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TextBox 2050"/>
          <p:cNvSpPr txBox="1"/>
          <p:nvPr/>
        </p:nvSpPr>
        <p:spPr>
          <a:xfrm>
            <a:off x="5509846" y="4551748"/>
            <a:ext cx="502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2058" name="TextBox 2057"/>
          <p:cNvSpPr txBox="1"/>
          <p:nvPr/>
        </p:nvSpPr>
        <p:spPr>
          <a:xfrm>
            <a:off x="5517939" y="543041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endParaRPr lang="ru-RU" sz="2400" dirty="0"/>
          </a:p>
        </p:txBody>
      </p:sp>
      <p:sp>
        <p:nvSpPr>
          <p:cNvPr id="2059" name="TextBox 2058"/>
          <p:cNvSpPr txBox="1"/>
          <p:nvPr/>
        </p:nvSpPr>
        <p:spPr>
          <a:xfrm>
            <a:off x="6424282" y="496875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</a:t>
            </a:r>
            <a:endParaRPr lang="ru-RU" sz="2400" dirty="0"/>
          </a:p>
        </p:txBody>
      </p:sp>
      <p:sp>
        <p:nvSpPr>
          <p:cNvPr id="2060" name="TextBox 2059"/>
          <p:cNvSpPr txBox="1"/>
          <p:nvPr/>
        </p:nvSpPr>
        <p:spPr>
          <a:xfrm>
            <a:off x="6926451" y="5667507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62" name="TextBox 2061"/>
              <p:cNvSpPr txBox="1"/>
              <p:nvPr/>
            </p:nvSpPr>
            <p:spPr>
              <a:xfrm>
                <a:off x="5521569" y="6356713"/>
                <a:ext cx="555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062" name="TextBox 20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1569" y="6356713"/>
                <a:ext cx="55540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63" name="TextBox 2062"/>
              <p:cNvSpPr txBox="1"/>
              <p:nvPr/>
            </p:nvSpPr>
            <p:spPr>
              <a:xfrm>
                <a:off x="7380312" y="6309320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063" name="Text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6309320"/>
                <a:ext cx="432048" cy="461665"/>
              </a:xfrm>
              <a:prstGeom prst="rect">
                <a:avLst/>
              </a:prstGeom>
              <a:blipFill rotWithShape="1">
                <a:blip r:embed="rId11"/>
                <a:stretch>
                  <a:fillRect l="-4225" r="-9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527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267744" y="3140968"/>
            <a:ext cx="1872208" cy="57606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139952" y="3068960"/>
            <a:ext cx="504056" cy="6480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139952" y="1916832"/>
            <a:ext cx="0" cy="18002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445" y="1307232"/>
            <a:ext cx="18907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692" y="1286308"/>
            <a:ext cx="53657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35981"/>
            <a:ext cx="301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2282825" y="1307232"/>
            <a:ext cx="2346101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028" idx="2"/>
          </p:cNvCxnSpPr>
          <p:nvPr/>
        </p:nvCxnSpPr>
        <p:spPr>
          <a:xfrm flipV="1">
            <a:off x="2282826" y="3091295"/>
            <a:ext cx="2361182" cy="49673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028" idx="2"/>
          </p:cNvCxnSpPr>
          <p:nvPr/>
        </p:nvCxnSpPr>
        <p:spPr>
          <a:xfrm flipV="1">
            <a:off x="2282826" y="1916832"/>
            <a:ext cx="1840866" cy="1224136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97907" y="1307232"/>
            <a:ext cx="1825785" cy="24098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267744" y="1315973"/>
            <a:ext cx="2346100" cy="1804987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644008" y="2636912"/>
            <a:ext cx="288032" cy="45438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123692" y="692696"/>
            <a:ext cx="0" cy="12698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028" idx="2"/>
          </p:cNvCxnSpPr>
          <p:nvPr/>
        </p:nvCxnSpPr>
        <p:spPr>
          <a:xfrm flipH="1" flipV="1">
            <a:off x="1195165" y="2816932"/>
            <a:ext cx="1087661" cy="32403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60977" y="2576071"/>
            <a:ext cx="1872208" cy="57606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77" y="732731"/>
            <a:ext cx="1884363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24" name="Прямая соединительная линия 1023"/>
          <p:cNvCxnSpPr/>
          <p:nvPr/>
        </p:nvCxnSpPr>
        <p:spPr>
          <a:xfrm>
            <a:off x="460977" y="732731"/>
            <a:ext cx="0" cy="1796169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Прямая соединительная линия 1032"/>
          <p:cNvCxnSpPr>
            <a:endCxn id="1028" idx="2"/>
          </p:cNvCxnSpPr>
          <p:nvPr/>
        </p:nvCxnSpPr>
        <p:spPr>
          <a:xfrm>
            <a:off x="460977" y="732731"/>
            <a:ext cx="1821849" cy="24082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Прямая соединительная линия 1034"/>
          <p:cNvCxnSpPr/>
          <p:nvPr/>
        </p:nvCxnSpPr>
        <p:spPr>
          <a:xfrm>
            <a:off x="460977" y="732731"/>
            <a:ext cx="4152867" cy="553577"/>
          </a:xfrm>
          <a:prstGeom prst="line">
            <a:avLst/>
          </a:prstGeom>
          <a:ln w="254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TextBox 1035"/>
          <p:cNvSpPr txBox="1"/>
          <p:nvPr/>
        </p:nvSpPr>
        <p:spPr>
          <a:xfrm>
            <a:off x="2045153" y="314174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1037" name="TextBox 1036"/>
          <p:cNvSpPr txBox="1"/>
          <p:nvPr/>
        </p:nvSpPr>
        <p:spPr>
          <a:xfrm>
            <a:off x="4624735" y="2967335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ru-RU" sz="2400" dirty="0"/>
          </a:p>
        </p:txBody>
      </p:sp>
      <p:sp>
        <p:nvSpPr>
          <p:cNvPr id="1038" name="TextBox 1037"/>
          <p:cNvSpPr txBox="1"/>
          <p:nvPr/>
        </p:nvSpPr>
        <p:spPr>
          <a:xfrm>
            <a:off x="4037780" y="360341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</a:t>
            </a:r>
            <a:endParaRPr lang="ru-RU" sz="2400" dirty="0"/>
          </a:p>
        </p:txBody>
      </p:sp>
      <p:sp>
        <p:nvSpPr>
          <p:cNvPr id="1039" name="TextBox 1038"/>
          <p:cNvSpPr txBox="1"/>
          <p:nvPr/>
        </p:nvSpPr>
        <p:spPr>
          <a:xfrm>
            <a:off x="107504" y="45117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0" name="TextBox 1039"/>
              <p:cNvSpPr txBox="1"/>
              <p:nvPr/>
            </p:nvSpPr>
            <p:spPr>
              <a:xfrm>
                <a:off x="1841284" y="1270502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40" name="TextBox 10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284" y="1270502"/>
                <a:ext cx="504056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Box 1040"/>
              <p:cNvSpPr txBox="1"/>
              <p:nvPr/>
            </p:nvSpPr>
            <p:spPr>
              <a:xfrm>
                <a:off x="4153272" y="1776809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41" name="TextBox 10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272" y="1776809"/>
                <a:ext cx="43204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817" r="-5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2" name="TextBox 1041"/>
              <p:cNvSpPr txBox="1"/>
              <p:nvPr/>
            </p:nvSpPr>
            <p:spPr>
              <a:xfrm>
                <a:off x="4585320" y="1105148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42" name="TextBox 10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320" y="1105148"/>
                <a:ext cx="576064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3" name="TextBox 1042"/>
          <p:cNvSpPr txBox="1"/>
          <p:nvPr/>
        </p:nvSpPr>
        <p:spPr>
          <a:xfrm>
            <a:off x="3735484" y="45117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z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4" name="TextBox 1043"/>
              <p:cNvSpPr txBox="1"/>
              <p:nvPr/>
            </p:nvSpPr>
            <p:spPr>
              <a:xfrm>
                <a:off x="5298973" y="2112013"/>
                <a:ext cx="38450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А(0;6;0);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3;0;6</m:t>
                        </m:r>
                      </m:e>
                    </m:d>
                    <m:r>
                      <a:rPr lang="ru-RU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;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044" name="TextBox 10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973" y="2112013"/>
                <a:ext cx="3845027" cy="523220"/>
              </a:xfrm>
              <a:prstGeom prst="rect">
                <a:avLst/>
              </a:prstGeom>
              <a:blipFill rotWithShape="1">
                <a:blip r:embed="rId9"/>
                <a:stretch>
                  <a:fillRect l="-3328" t="-10465" b="-395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5" name="TextBox 1044"/>
          <p:cNvSpPr txBox="1"/>
          <p:nvPr/>
        </p:nvSpPr>
        <p:spPr>
          <a:xfrm>
            <a:off x="943137" y="281693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</a:t>
            </a:r>
            <a:endParaRPr lang="ru-RU" sz="2400" dirty="0"/>
          </a:p>
        </p:txBody>
      </p:sp>
      <p:cxnSp>
        <p:nvCxnSpPr>
          <p:cNvPr id="1047" name="Прямая соединительная линия 1046"/>
          <p:cNvCxnSpPr/>
          <p:nvPr/>
        </p:nvCxnSpPr>
        <p:spPr>
          <a:xfrm flipH="1" flipV="1">
            <a:off x="4609488" y="1366656"/>
            <a:ext cx="26598" cy="168110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445" y="176874"/>
            <a:ext cx="2893640" cy="191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071274" y="3182579"/>
                <a:ext cx="2034724" cy="578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А</m:t>
                        </m:r>
                        <m:sSub>
                          <m:sSubPr>
                            <m:ctrlPr>
                              <a:rPr lang="ru-RU" sz="2800" i="1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В</m:t>
                            </m:r>
                          </m:e>
                          <m:sub>
                            <m:r>
                              <a:rPr lang="ru-RU" sz="2800" i="1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ru-RU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(3;-6;6); 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274" y="3182579"/>
                <a:ext cx="2034724" cy="578300"/>
              </a:xfrm>
              <a:prstGeom prst="rect">
                <a:avLst/>
              </a:prstGeom>
              <a:blipFill rotWithShape="1">
                <a:blip r:embed="rId11"/>
                <a:stretch>
                  <a:fillRect t="-1053" r="-7186" b="-357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6133134" y="3717032"/>
                <a:ext cx="1784078" cy="5783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2800" i="1" smtClean="0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А</m:t>
                        </m:r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𝐸</m:t>
                        </m:r>
                      </m:e>
                    </m:acc>
                  </m:oMath>
                </a14:m>
                <a:r>
                  <a:rPr lang="ru-RU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(0;6;6); </a:t>
                </a:r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3134" y="3717032"/>
                <a:ext cx="1784078" cy="578300"/>
              </a:xfrm>
              <a:prstGeom prst="rect">
                <a:avLst/>
              </a:prstGeom>
              <a:blipFill rotWithShape="1">
                <a:blip r:embed="rId12"/>
                <a:stretch>
                  <a:fillRect t="-1053" r="-8191" b="-357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060373" y="2647546"/>
                <a:ext cx="405681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Е</m:t>
                      </m:r>
                      <m:d>
                        <m:dPr>
                          <m:ctrlP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0;12;6</m:t>
                          </m:r>
                        </m:e>
                      </m:d>
                      <m:r>
                        <a:rPr lang="ru-RU" sz="2800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;</m:t>
                      </m:r>
                      <m:sSub>
                        <m:sSubPr>
                          <m:ctrlP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0;−6;6</m:t>
                          </m:r>
                        </m:e>
                      </m:d>
                      <m:r>
                        <a:rPr lang="ru-RU" sz="2800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;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373" y="2647546"/>
                <a:ext cx="4056815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-69199" y="4026518"/>
                <a:ext cx="9357374" cy="25671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  <m:d>
                        <m:dPr>
                          <m:ctrlP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ru-RU" sz="28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−6 6</m:t>
                                  </m:r>
                                </m:e>
                                <m:e>
                                  <m: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6   6</m:t>
                                  </m:r>
                                </m:e>
                              </m:eqArr>
                            </m:e>
                          </m:d>
                          <m: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ru-RU" sz="28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6 6</m:t>
                                  </m:r>
                                </m:e>
                                <m:e>
                                  <m: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3 0</m:t>
                                  </m:r>
                                </m:e>
                              </m:eqArr>
                            </m:e>
                          </m:d>
                          <m:r>
                            <a:rPr lang="ru-RU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ru-RU" sz="28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3  −6</m:t>
                                  </m:r>
                                </m:e>
                                <m:e>
                                  <m:r>
                                    <a:rPr lang="en-US" sz="28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0    6</m:t>
                                  </m:r>
                                </m:e>
                              </m:eqArr>
                            </m:e>
                          </m:d>
                        </m:e>
                      </m:d>
                      <m:r>
                        <a:rPr lang="en-US" sz="280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;</m:t>
                      </m:r>
                      <m:acc>
                        <m:accPr>
                          <m:chr m:val="⃗"/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  <m:d>
                        <m:dPr>
                          <m:ctrlPr>
                            <a:rPr lang="en-US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−72;−18;18</m:t>
                          </m:r>
                        </m:e>
                      </m:d>
                      <m:r>
                        <a:rPr lang="en-US" sz="2800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0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(4;1;−1)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ru-RU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вектор нормали плоскости АЕ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4х+у-</a:t>
                </a:r>
                <a:r>
                  <a:rPr lang="en-US" sz="2800" dirty="0" err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z+D</a:t>
                </a:r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=0</a:t>
                </a:r>
              </a:p>
              <a:p>
                <a:pPr lvl="0"/>
                <a:r>
                  <a:rPr lang="en-US" sz="280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A(0;6;0), 0+6+D=0, D=-6,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𝐴𝐸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:4</m:t>
                    </m:r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𝑥</m:t>
                    </m:r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𝑦</m:t>
                    </m:r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−</m:t>
                    </m:r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𝑧</m:t>
                    </m:r>
                    <m:r>
                      <a:rPr lang="en-US" sz="2800" i="1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−6=0</m:t>
                    </m:r>
                  </m:oMath>
                </a14:m>
                <a:endParaRPr lang="en-US" sz="28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2400" b="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𝐴𝐸𝐵</m:t>
                          </m:r>
                        </m:e>
                      </m:d>
                      <m:r>
                        <a:rPr lang="en-US" sz="2400" b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A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b="0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B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b="0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C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z</m:t>
                                  </m:r>
                                </m:e>
                                <m:sub>
                                  <m: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b="0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D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A</m:t>
                                  </m:r>
                                </m:e>
                                <m:sup>
                                  <m: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C</m:t>
                                  </m:r>
                                </m:e>
                                <m:sup>
                                  <m:r>
                                    <a:rPr lang="en-US" sz="2400" b="0" i="1">
                                      <a:solidFill>
                                        <a:prstClr val="black"/>
                                      </a:solidFill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400" b="1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0∙4+6−6−6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16+1+1</m:t>
                              </m:r>
                            </m:e>
                          </m:rad>
                        </m:den>
                      </m:f>
                      <m:r>
                        <a:rPr lang="en-US" sz="2400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r>
                        <a:rPr lang="en-US" sz="2400" i="1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9199" y="4026518"/>
                <a:ext cx="9357374" cy="2567113"/>
              </a:xfrm>
              <a:prstGeom prst="rect">
                <a:avLst/>
              </a:prstGeom>
              <a:blipFill rotWithShape="1">
                <a:blip r:embed="rId14"/>
                <a:stretch>
                  <a:fillRect l="-1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788024" y="2218466"/>
            <a:ext cx="373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31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TextBox 1044"/>
          <p:cNvSpPr txBox="1"/>
          <p:nvPr/>
        </p:nvSpPr>
        <p:spPr>
          <a:xfrm>
            <a:off x="1943708" y="7087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S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046" name="TextBox 1045"/>
          <p:cNvSpPr txBox="1"/>
          <p:nvPr/>
        </p:nvSpPr>
        <p:spPr>
          <a:xfrm>
            <a:off x="3699593" y="200258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C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048" name="TextBox 1047"/>
          <p:cNvSpPr txBox="1"/>
          <p:nvPr/>
        </p:nvSpPr>
        <p:spPr>
          <a:xfrm>
            <a:off x="1442391" y="2954252"/>
            <a:ext cx="36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E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049" name="TextBox 1048"/>
          <p:cNvSpPr txBox="1"/>
          <p:nvPr/>
        </p:nvSpPr>
        <p:spPr>
          <a:xfrm>
            <a:off x="423188" y="23792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F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grpSp>
        <p:nvGrpSpPr>
          <p:cNvPr id="1052" name="Группа 1051"/>
          <p:cNvGrpSpPr/>
          <p:nvPr/>
        </p:nvGrpSpPr>
        <p:grpSpPr>
          <a:xfrm>
            <a:off x="736451" y="241215"/>
            <a:ext cx="3007457" cy="3073386"/>
            <a:chOff x="736451" y="241215"/>
            <a:chExt cx="3007457" cy="307338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547664" y="2924944"/>
              <a:ext cx="1584176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3167844" y="2233414"/>
              <a:ext cx="576064" cy="64807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451" y="2490702"/>
              <a:ext cx="811213" cy="463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329" y="1844824"/>
              <a:ext cx="603250" cy="676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547664" y="260648"/>
              <a:ext cx="792088" cy="26936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309515" y="241215"/>
              <a:ext cx="822325" cy="2713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Прямая соединительная линия 14"/>
            <p:cNvCxnSpPr/>
            <p:nvPr/>
          </p:nvCxnSpPr>
          <p:spPr>
            <a:xfrm>
              <a:off x="2339752" y="260648"/>
              <a:ext cx="1368152" cy="201622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736451" y="260648"/>
              <a:ext cx="1603301" cy="226045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343579" y="260648"/>
              <a:ext cx="996173" cy="1584176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343579" y="1844824"/>
              <a:ext cx="1572237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915816" y="1844824"/>
              <a:ext cx="792088" cy="432048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309515" y="260648"/>
              <a:ext cx="606301" cy="1584176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343579" y="1844824"/>
              <a:ext cx="1788261" cy="1080120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2339752" y="260648"/>
              <a:ext cx="6860" cy="2230054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Прямая соединительная линия 1032"/>
            <p:cNvCxnSpPr/>
            <p:nvPr/>
          </p:nvCxnSpPr>
          <p:spPr>
            <a:xfrm>
              <a:off x="740329" y="2490702"/>
              <a:ext cx="2391511" cy="43424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Прямая соединительная линия 1034"/>
            <p:cNvCxnSpPr/>
            <p:nvPr/>
          </p:nvCxnSpPr>
          <p:spPr>
            <a:xfrm flipV="1">
              <a:off x="740329" y="1607450"/>
              <a:ext cx="1980348" cy="883252"/>
            </a:xfrm>
            <a:prstGeom prst="line">
              <a:avLst/>
            </a:prstGeom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3" name="TextBox 1042"/>
            <p:cNvSpPr txBox="1"/>
            <p:nvPr/>
          </p:nvSpPr>
          <p:spPr>
            <a:xfrm>
              <a:off x="911531" y="1487932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A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44" name="TextBox 1043"/>
            <p:cNvSpPr txBox="1"/>
            <p:nvPr/>
          </p:nvSpPr>
          <p:spPr>
            <a:xfrm>
              <a:off x="2879812" y="1487932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B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47" name="TextBox 1046"/>
            <p:cNvSpPr txBox="1"/>
            <p:nvPr/>
          </p:nvSpPr>
          <p:spPr>
            <a:xfrm>
              <a:off x="3167844" y="2852936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D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50" name="TextBox 1049"/>
            <p:cNvSpPr txBox="1"/>
            <p:nvPr/>
          </p:nvSpPr>
          <p:spPr>
            <a:xfrm>
              <a:off x="2371127" y="127750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K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51" name="TextBox 1050"/>
            <p:cNvSpPr txBox="1"/>
            <p:nvPr/>
          </p:nvSpPr>
          <p:spPr>
            <a:xfrm>
              <a:off x="2371127" y="2182961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O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4854294" y="2078940"/>
            <a:ext cx="2600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Задача </a:t>
            </a:r>
            <a:r>
              <a:rPr lang="ru-RU" sz="4800" kern="0" noProof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.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3083768"/>
            <a:ext cx="91216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В правильной шестиугольной пирамиде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SABCDEF, 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стороны основания которой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равны 1,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а боковые рёбра равны 2, 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точка К – середина ребра 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SD.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Найти косинус угла между прямыми 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AS 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и 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FK.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982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3739818" y="63129"/>
                <a:ext cx="5296678" cy="3757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Способ 1. В </a:t>
                </a:r>
                <a14:m>
                  <m:oMath xmlns:m="http://schemas.openxmlformats.org/officeDocument/2006/math">
                    <m:r>
                      <a:rPr lang="ru-RU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𝐴𝑆𝐷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КО−средняя линия</m:t>
                    </m:r>
                  </m:oMath>
                </a14:m>
                <a:endParaRPr lang="ru-RU" sz="28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mbria Math"/>
                </a:endParaRPr>
              </a:p>
              <a:p>
                <a:pPr algn="ctr"/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Значит 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KO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║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А</a:t>
                </a:r>
                <a:endParaRPr lang="en-US" sz="28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/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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(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AS;FK)=(KO;FK)=FKO</a:t>
                </a:r>
              </a:p>
              <a:p>
                <a:pPr algn="ctr"/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В 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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FKO FO=1;</a:t>
                </a:r>
                <a14:m>
                  <m:oMath xmlns:m="http://schemas.openxmlformats.org/officeDocument/2006/math">
                    <m:r>
                      <a:rPr lang="en-US" sz="2800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 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𝐾𝑂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=</m:t>
                    </m:r>
                    <m:f>
                      <m:f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</m:ctrlPr>
                      </m:fPr>
                      <m:num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1</m:t>
                        </m:r>
                      </m:num>
                      <m:den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2</m:t>
                        </m:r>
                      </m:den>
                    </m:f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𝐴𝑆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=1</m:t>
                    </m:r>
                  </m:oMath>
                </a14:m>
                <a:endParaRPr lang="en-US" sz="28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 3"/>
                </a:endParaRPr>
              </a:p>
              <a:p>
                <a:pPr algn="ctr"/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В 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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FSD FS=SD=2;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𝐹𝐷</m:t>
                        </m:r>
                      </m:e>
                      <m: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−2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∙1∙1∙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𝑐𝑜𝑠</m:t>
                    </m:r>
                    <m:sSup>
                      <m:sSup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120</m:t>
                        </m:r>
                      </m:e>
                      <m: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i="1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  <a:ea typeface="Cambria Math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3</m:t>
                    </m:r>
                  </m:oMath>
                </a14:m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 </a:t>
                </a:r>
                <a14:m>
                  <m:oMath xmlns:m="http://schemas.openxmlformats.org/officeDocument/2006/math"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𝐹𝐷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ru-RU" sz="2800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818" y="63129"/>
                <a:ext cx="5296678" cy="3757439"/>
              </a:xfrm>
              <a:prstGeom prst="rect">
                <a:avLst/>
              </a:prstGeom>
              <a:blipFill rotWithShape="1">
                <a:blip r:embed="rId2"/>
                <a:stretch>
                  <a:fillRect t="-16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0" y="3459644"/>
                <a:ext cx="9036496" cy="3360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  <m: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+2</m:t>
                        </m:r>
                        <m:sSup>
                          <m:sSupPr>
                            <m:ctrlP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8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800" kern="0" dirty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−</m:t>
                    </m:r>
                    <m:r>
                      <a:rPr lang="ru-RU" sz="2800" kern="0" dirty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длина медианы треугольника</m:t>
                    </m:r>
                  </m:oMath>
                </a14:m>
                <a:endParaRPr lang="ru-RU" sz="28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kern="0" smtClean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𝐹𝐾</m:t>
                      </m:r>
                      <m:r>
                        <a:rPr lang="en-US" sz="2800" i="1" kern="0" smtClean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𝐹𝑆</m:t>
                              </m:r>
                            </m:e>
                            <m:sup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𝐹𝐷</m:t>
                              </m:r>
                            </m:e>
                            <m:sup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𝑆𝐷</m:t>
                              </m:r>
                            </m:e>
                            <m:sup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800" i="1" kern="0" smtClean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8+6−4</m:t>
                          </m:r>
                        </m:e>
                      </m:rad>
                      <m:r>
                        <a:rPr lang="en-US" sz="2800" i="1" kern="0" smtClean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i="1" kern="0" smtClean="0">
                                  <a:solidFill>
                                    <a:sysClr val="windowText" lastClr="00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10</m:t>
                              </m:r>
                            </m:e>
                          </m:rad>
                        </m:num>
                        <m:den>
                          <m:r>
                            <a:rPr lang="en-US" sz="2800" i="1" kern="0" smtClean="0">
                              <a:solidFill>
                                <a:sysClr val="windowText" lastClr="0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8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ctr"/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Из 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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FKO 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по т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.</a:t>
                </a:r>
                <a:r>
                  <a:rPr lang="ru-RU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 косинусов: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c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𝑜𝑠𝐹𝐾𝑂</m:t>
                    </m:r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=</m:t>
                    </m:r>
                    <m:f>
                      <m:f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</m:ctrlPr>
                          </m:sSupPr>
                          <m:e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𝐹𝐾</m:t>
                            </m:r>
                          </m:e>
                          <m:sup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+</m:t>
                        </m:r>
                        <m:sSup>
                          <m:sSupPr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</m:ctrlPr>
                          </m:sSupPr>
                          <m:e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𝐾𝑂</m:t>
                            </m:r>
                          </m:e>
                          <m:sup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</m:ctrlPr>
                          </m:sSupPr>
                          <m:e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𝐹𝑂</m:t>
                            </m:r>
                          </m:e>
                          <m:sup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2</m:t>
                        </m:r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𝐹𝐾</m:t>
                        </m:r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  <a:sym typeface="Wingdings 3"/>
                          </a:rPr>
                          <m:t>∙</m:t>
                        </m:r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  <a:sym typeface="Wingdings 3"/>
                          </a:rPr>
                          <m:t>𝐾𝑂</m:t>
                        </m:r>
                      </m:den>
                    </m:f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=</m:t>
                    </m:r>
                  </m:oMath>
                </a14:m>
                <a:endParaRPr lang="en-US" sz="2800" i="1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  <a:sym typeface="Wingdings 3"/>
                </a:endParaRPr>
              </a:p>
              <a:p>
                <a:pPr algn="ctr"/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 3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</m:ctrlPr>
                          </m:fPr>
                          <m:num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2</m:t>
                            </m:r>
                          </m:den>
                        </m:f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+1−1</m:t>
                        </m:r>
                      </m:num>
                      <m:den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2</m:t>
                        </m:r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  <a:sym typeface="Wingdings 3"/>
                          </a:rPr>
                          <m:t>∙</m:t>
                        </m:r>
                        <m:f>
                          <m:fPr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  <a:sym typeface="Wingdings 3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2800" i="1" kern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  <a:sym typeface="Wingdings 3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800" i="1" kern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  <a:sym typeface="Wingdings 3"/>
                                  </a:rPr>
                                  <m:t>10</m:t>
                                </m:r>
                              </m:e>
                            </m:rad>
                          </m:num>
                          <m:den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  <a:sym typeface="Wingdings 3"/>
                              </a:rPr>
                              <m:t>2</m:t>
                            </m:r>
                          </m:den>
                        </m:f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  <a:sym typeface="Wingdings 3"/>
                          </a:rPr>
                          <m:t>∙1</m:t>
                        </m:r>
                      </m:den>
                    </m:f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Wingdings 3"/>
                      </a:rPr>
                      <m:t>=</m:t>
                    </m:r>
                    <m:f>
                      <m:f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Wingdings 3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Wingdings 3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    cos(</a:t>
                </a:r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AS;FK)=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Symbol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Symbol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sz="28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Symbol"/>
                          </a:rPr>
                          <m:t>4</m:t>
                        </m:r>
                      </m:den>
                    </m:f>
                    <m:r>
                      <a:rPr lang="en-US" sz="28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Symbol"/>
                      </a:rPr>
                      <m:t>;</m:t>
                    </m:r>
                  </m:oMath>
                </a14:m>
                <a:r>
                  <a:rPr lang="en-US" sz="28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en-US" sz="2800" kern="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</a:t>
                </a:r>
                <a:r>
                  <a:rPr lang="ru-RU" sz="2800" kern="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(</a:t>
                </a:r>
                <a:r>
                  <a:rPr lang="en-US" sz="2800" kern="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AS;FK</a:t>
                </a:r>
                <a:r>
                  <a:rPr lang="ru-RU" sz="2800" kern="0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)</a:t>
                </a:r>
                <a:r>
                  <a:rPr lang="en-US" sz="2800" kern="0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=a</a:t>
                </a:r>
                <a14:m>
                  <m:oMath xmlns:m="http://schemas.openxmlformats.org/officeDocument/2006/math">
                    <m:r>
                      <a:rPr lang="en-US" sz="2800" i="1" kern="0" smtClean="0"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sym typeface="Symbol"/>
                      </a:rPr>
                      <m:t>𝑟𝑐𝑐𝑜𝑠</m:t>
                    </m:r>
                    <m:f>
                      <m:fPr>
                        <m:ctrlPr>
                          <a:rPr lang="en-US" sz="2800" i="1" kern="0" smtClean="0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800" i="1" kern="0" smtClean="0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Symbol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 kern="0" smtClean="0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sym typeface="Symbol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sz="2800" i="1" kern="0" smtClean="0">
                            <a:solidFill>
                              <a:prstClr val="black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sym typeface="Symbol"/>
                          </a:rPr>
                          <m:t>4</m:t>
                        </m:r>
                      </m:den>
                    </m:f>
                  </m:oMath>
                </a14:m>
                <a:endParaRPr lang="ru-RU" sz="2800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59644"/>
                <a:ext cx="9036496" cy="33606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5" name="TextBox 1044"/>
          <p:cNvSpPr txBox="1"/>
          <p:nvPr/>
        </p:nvSpPr>
        <p:spPr>
          <a:xfrm>
            <a:off x="1943708" y="7087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S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046" name="TextBox 1045"/>
          <p:cNvSpPr txBox="1"/>
          <p:nvPr/>
        </p:nvSpPr>
        <p:spPr>
          <a:xfrm>
            <a:off x="3699593" y="200258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C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048" name="TextBox 1047"/>
          <p:cNvSpPr txBox="1"/>
          <p:nvPr/>
        </p:nvSpPr>
        <p:spPr>
          <a:xfrm>
            <a:off x="1442391" y="2954252"/>
            <a:ext cx="36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E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049" name="TextBox 1048"/>
          <p:cNvSpPr txBox="1"/>
          <p:nvPr/>
        </p:nvSpPr>
        <p:spPr>
          <a:xfrm>
            <a:off x="423188" y="23792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F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grpSp>
        <p:nvGrpSpPr>
          <p:cNvPr id="1052" name="Группа 1051"/>
          <p:cNvGrpSpPr/>
          <p:nvPr/>
        </p:nvGrpSpPr>
        <p:grpSpPr>
          <a:xfrm>
            <a:off x="736451" y="241215"/>
            <a:ext cx="3007457" cy="3073386"/>
            <a:chOff x="736451" y="241215"/>
            <a:chExt cx="3007457" cy="307338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547664" y="2924944"/>
              <a:ext cx="1584176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3167844" y="2233414"/>
              <a:ext cx="576064" cy="64807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451" y="2490702"/>
              <a:ext cx="811213" cy="463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329" y="1844824"/>
              <a:ext cx="603250" cy="676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547664" y="260648"/>
              <a:ext cx="792088" cy="26936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309515" y="241215"/>
              <a:ext cx="822325" cy="2713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Прямая соединительная линия 14"/>
            <p:cNvCxnSpPr/>
            <p:nvPr/>
          </p:nvCxnSpPr>
          <p:spPr>
            <a:xfrm>
              <a:off x="2339752" y="260648"/>
              <a:ext cx="1368152" cy="201622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736451" y="260648"/>
              <a:ext cx="1603301" cy="2260451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343579" y="260648"/>
              <a:ext cx="996173" cy="1584176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343579" y="1844824"/>
              <a:ext cx="1572237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915816" y="1844824"/>
              <a:ext cx="792088" cy="432048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309515" y="260648"/>
              <a:ext cx="606301" cy="1584176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343579" y="1844824"/>
              <a:ext cx="1788261" cy="1080120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2339752" y="260648"/>
              <a:ext cx="6860" cy="2230054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Прямая соединительная линия 1032"/>
            <p:cNvCxnSpPr/>
            <p:nvPr/>
          </p:nvCxnSpPr>
          <p:spPr>
            <a:xfrm>
              <a:off x="740329" y="2490702"/>
              <a:ext cx="2391511" cy="434242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Прямая соединительная линия 1034"/>
            <p:cNvCxnSpPr/>
            <p:nvPr/>
          </p:nvCxnSpPr>
          <p:spPr>
            <a:xfrm flipV="1">
              <a:off x="740329" y="1607450"/>
              <a:ext cx="1980348" cy="883252"/>
            </a:xfrm>
            <a:prstGeom prst="line">
              <a:avLst/>
            </a:prstGeom>
            <a:ln w="2540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Прямая соединительная линия 1036"/>
            <p:cNvCxnSpPr/>
            <p:nvPr/>
          </p:nvCxnSpPr>
          <p:spPr>
            <a:xfrm flipV="1">
              <a:off x="2346612" y="1597733"/>
              <a:ext cx="374065" cy="840061"/>
            </a:xfrm>
            <a:prstGeom prst="line">
              <a:avLst/>
            </a:prstGeom>
            <a:ln w="2540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0" name="Прямая соединительная линия 1039"/>
            <p:cNvCxnSpPr/>
            <p:nvPr/>
          </p:nvCxnSpPr>
          <p:spPr>
            <a:xfrm flipV="1">
              <a:off x="740329" y="2437793"/>
              <a:ext cx="1606283" cy="52909"/>
            </a:xfrm>
            <a:prstGeom prst="line">
              <a:avLst/>
            </a:prstGeom>
            <a:ln w="2540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3" name="TextBox 1042"/>
            <p:cNvSpPr txBox="1"/>
            <p:nvPr/>
          </p:nvSpPr>
          <p:spPr>
            <a:xfrm>
              <a:off x="911531" y="1487932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A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44" name="TextBox 1043"/>
            <p:cNvSpPr txBox="1"/>
            <p:nvPr/>
          </p:nvSpPr>
          <p:spPr>
            <a:xfrm>
              <a:off x="2879812" y="1487932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B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47" name="TextBox 1046"/>
            <p:cNvSpPr txBox="1"/>
            <p:nvPr/>
          </p:nvSpPr>
          <p:spPr>
            <a:xfrm>
              <a:off x="3167844" y="2852936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D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50" name="TextBox 1049"/>
            <p:cNvSpPr txBox="1"/>
            <p:nvPr/>
          </p:nvSpPr>
          <p:spPr>
            <a:xfrm>
              <a:off x="2371127" y="127750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K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51" name="TextBox 1050"/>
            <p:cNvSpPr txBox="1"/>
            <p:nvPr/>
          </p:nvSpPr>
          <p:spPr>
            <a:xfrm>
              <a:off x="2371127" y="2182961"/>
              <a:ext cx="3960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O</a:t>
              </a:r>
              <a:endParaRPr lang="ru-RU" sz="2400" dirty="0" smtClean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83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23188" y="23792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F</a:t>
            </a:r>
            <a:endParaRPr lang="ru-RU" sz="2400" dirty="0">
              <a:solidFill>
                <a:prstClr val="black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547664" y="2924944"/>
            <a:ext cx="158417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3167844" y="2233414"/>
            <a:ext cx="576064" cy="6480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51" y="2490702"/>
            <a:ext cx="8112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29" y="1844824"/>
            <a:ext cx="6032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1343579" y="1844824"/>
            <a:ext cx="1572237" cy="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915816" y="1844824"/>
            <a:ext cx="792088" cy="432048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343579" y="1844824"/>
            <a:ext cx="1788261" cy="1080120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740329" y="1607450"/>
            <a:ext cx="1980348" cy="883252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1531" y="14879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A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79812" y="14879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B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15816" y="288571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D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71127" y="1277507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K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43280" y="2208019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O</a:t>
            </a:r>
            <a:endParaRPr lang="ru-RU" sz="2400" dirty="0">
              <a:solidFill>
                <a:prstClr val="black"/>
              </a:solidFill>
            </a:endParaRPr>
          </a:p>
        </p:txBody>
      </p:sp>
      <p:cxnSp>
        <p:nvCxnSpPr>
          <p:cNvPr id="2048" name="Прямая соединительная линия 2047"/>
          <p:cNvCxnSpPr/>
          <p:nvPr/>
        </p:nvCxnSpPr>
        <p:spPr>
          <a:xfrm>
            <a:off x="2339752" y="260648"/>
            <a:ext cx="756084" cy="266429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Прямая соединительная линия 2050"/>
          <p:cNvCxnSpPr/>
          <p:nvPr/>
        </p:nvCxnSpPr>
        <p:spPr>
          <a:xfrm flipH="1">
            <a:off x="1543470" y="260648"/>
            <a:ext cx="803142" cy="266429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Прямая соединительная линия 2052"/>
          <p:cNvCxnSpPr/>
          <p:nvPr/>
        </p:nvCxnSpPr>
        <p:spPr>
          <a:xfrm flipH="1">
            <a:off x="740329" y="260648"/>
            <a:ext cx="1606283" cy="223005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Прямая соединительная линия 2054"/>
          <p:cNvCxnSpPr/>
          <p:nvPr/>
        </p:nvCxnSpPr>
        <p:spPr>
          <a:xfrm>
            <a:off x="2346612" y="260648"/>
            <a:ext cx="1397296" cy="201622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Прямая соединительная линия 2056"/>
          <p:cNvCxnSpPr/>
          <p:nvPr/>
        </p:nvCxnSpPr>
        <p:spPr>
          <a:xfrm>
            <a:off x="2339752" y="260648"/>
            <a:ext cx="576064" cy="1584176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Прямая соединительная линия 2058"/>
          <p:cNvCxnSpPr/>
          <p:nvPr/>
        </p:nvCxnSpPr>
        <p:spPr>
          <a:xfrm flipH="1">
            <a:off x="1343579" y="260648"/>
            <a:ext cx="1003033" cy="1584176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Прямая соединительная линия 2060"/>
          <p:cNvCxnSpPr/>
          <p:nvPr/>
        </p:nvCxnSpPr>
        <p:spPr>
          <a:xfrm flipH="1">
            <a:off x="2263686" y="260648"/>
            <a:ext cx="76066" cy="2118592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" name="Прямая со стрелкой 2062"/>
          <p:cNvCxnSpPr/>
          <p:nvPr/>
        </p:nvCxnSpPr>
        <p:spPr>
          <a:xfrm>
            <a:off x="3148209" y="2936123"/>
            <a:ext cx="540060" cy="389657"/>
          </a:xfrm>
          <a:prstGeom prst="straightConnector1">
            <a:avLst/>
          </a:prstGeom>
          <a:ln w="3175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Прямая соединительная линия 2064"/>
          <p:cNvCxnSpPr/>
          <p:nvPr/>
        </p:nvCxnSpPr>
        <p:spPr>
          <a:xfrm flipV="1">
            <a:off x="556287" y="2096482"/>
            <a:ext cx="2726653" cy="791827"/>
          </a:xfrm>
          <a:prstGeom prst="line">
            <a:avLst/>
          </a:prstGeom>
          <a:ln w="25400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Прямая со стрелкой 2066"/>
          <p:cNvCxnSpPr/>
          <p:nvPr/>
        </p:nvCxnSpPr>
        <p:spPr>
          <a:xfrm flipV="1">
            <a:off x="3348335" y="1863969"/>
            <a:ext cx="567173" cy="196880"/>
          </a:xfrm>
          <a:prstGeom prst="straightConnector1">
            <a:avLst/>
          </a:prstGeom>
          <a:ln w="3175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4" name="Прямая со стрелкой 2073"/>
          <p:cNvCxnSpPr/>
          <p:nvPr/>
        </p:nvCxnSpPr>
        <p:spPr>
          <a:xfrm flipV="1">
            <a:off x="2339752" y="0"/>
            <a:ext cx="6860" cy="260648"/>
          </a:xfrm>
          <a:prstGeom prst="straightConnector1">
            <a:avLst/>
          </a:prstGeom>
          <a:ln w="3175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TextBox 2075"/>
          <p:cNvSpPr txBox="1"/>
          <p:nvPr/>
        </p:nvSpPr>
        <p:spPr>
          <a:xfrm>
            <a:off x="1892127" y="2981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S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77" name="TextBox 2076"/>
          <p:cNvSpPr txBox="1"/>
          <p:nvPr/>
        </p:nvSpPr>
        <p:spPr>
          <a:xfrm>
            <a:off x="2469957" y="-41159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z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78" name="TextBox 2077"/>
          <p:cNvSpPr txBox="1"/>
          <p:nvPr/>
        </p:nvSpPr>
        <p:spPr>
          <a:xfrm>
            <a:off x="3549860" y="1424851"/>
            <a:ext cx="584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y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79" name="TextBox 2078"/>
          <p:cNvSpPr txBox="1"/>
          <p:nvPr/>
        </p:nvSpPr>
        <p:spPr>
          <a:xfrm>
            <a:off x="3699556" y="2148407"/>
            <a:ext cx="437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C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55876" y="282137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x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73613" y="2930842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E</a:t>
            </a:r>
            <a:endParaRPr lang="ru-RU" sz="2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4112751" y="42609"/>
                <a:ext cx="5019526" cy="4499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ru-RU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 способ.  Выберем прямоугольную систему координат </a:t>
                </a:r>
              </a:p>
              <a:p>
                <a:pPr>
                  <a:defRPr/>
                </a:pPr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A(-1;0;0); D(1;0;0)</a:t>
                </a:r>
              </a:p>
              <a:p>
                <a:pPr>
                  <a:defRPr/>
                </a:pPr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F(</a:t>
                </a:r>
                <a14:m>
                  <m:oMath xmlns:m="http://schemas.openxmlformats.org/officeDocument/2006/math">
                    <m:r>
                      <a:rPr lang="en-US" sz="32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2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;−</m:t>
                    </m:r>
                    <m:f>
                      <m:fPr>
                        <m:ctrlP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32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2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;0)</m:t>
                    </m:r>
                  </m:oMath>
                </a14:m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  S(0;0;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>
                  <a:defRPr/>
                </a:pPr>
                <a:r>
                  <a:rPr lang="ru-RU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          </a:t>
                </a:r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2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;0;</m:t>
                    </m:r>
                    <m:f>
                      <m:fPr>
                        <m:ctrlP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32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);  </a:t>
                </a:r>
              </a:p>
              <a:p>
                <a:pPr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𝐴𝑆</m:t>
                        </m:r>
                      </m:e>
                    </m:acc>
                    <m:r>
                      <a:rPr lang="en-US" sz="32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(1;0;</m:t>
                    </m:r>
                    <m:rad>
                      <m:radPr>
                        <m:degHide m:val="on"/>
                        <m:ctrlP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en-US" sz="3200" i="1" kern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)</m:t>
                    </m:r>
                  </m:oMath>
                </a14:m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𝐹𝐾</m:t>
                        </m:r>
                      </m:e>
                    </m:acc>
                    <m:d>
                      <m:dPr>
                        <m:ctrlP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1;</m:t>
                        </m:r>
                        <m:f>
                          <m:fPr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;</m:t>
                        </m:r>
                        <m:f>
                          <m:fPr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3</m:t>
                                </m:r>
                              </m:e>
                            </m:rad>
                          </m:num>
                          <m:den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3200" i="1" kern="0" dirty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;</m:t>
                    </m:r>
                  </m:oMath>
                </a14:m>
                <a:endParaRPr lang="ru-RU" sz="3200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751" y="42609"/>
                <a:ext cx="5019526" cy="4499822"/>
              </a:xfrm>
              <a:prstGeom prst="rect">
                <a:avLst/>
              </a:prstGeom>
              <a:blipFill rotWithShape="1">
                <a:blip r:embed="rId4"/>
                <a:stretch>
                  <a:fillRect l="-3281" t="-1897" b="-6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20252" y="4431592"/>
                <a:ext cx="9396536" cy="2455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36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36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3200" kern="0" dirty="0">
                                <a:solidFill>
                                  <a:prstClr val="black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sym typeface="Symbol"/>
                              </a:rPr>
                              <m:t></m:t>
                            </m:r>
                            <m:r>
                              <a:rPr lang="en-US" sz="36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𝐴𝑆</m:t>
                            </m:r>
                            <m:r>
                              <a:rPr lang="en-US" sz="36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;</m:t>
                            </m:r>
                            <m:r>
                              <a:rPr lang="en-US" sz="36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𝐹𝐾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3200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cos</m:t>
                        </m:r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⁡(</m:t>
                        </m:r>
                        <m:acc>
                          <m:accPr>
                            <m:chr m:val="̅"/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𝐴𝑆</m:t>
                            </m:r>
                          </m:e>
                        </m:acc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;</m:t>
                        </m:r>
                        <m:acc>
                          <m:accPr>
                            <m:chr m:val="⃗"/>
                            <m:ctrlPr>
                              <a:rPr lang="en-US" sz="3200" i="1" kern="0" dirty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i="1" kern="0" dirty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𝐹𝐾</m:t>
                            </m:r>
                          </m:e>
                        </m:acc>
                      </m:e>
                    </m:d>
                    <m:r>
                      <a:rPr lang="en-US" sz="3200" i="1" kern="0" dirty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</m:t>
                            </m:r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  <m:t>∙1+0∙</m:t>
                            </m:r>
                            <m:f>
                              <m:f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  <m:t>3</m:t>
                                    </m:r>
                                  </m:e>
                                </m:rad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3200" i="1" kern="0" dirty="0" smtClean="0">
                                            <a:solidFill>
                                              <a:sysClr val="windowText" lastClr="000000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3200" i="1" kern="0" dirty="0" smtClean="0">
                                            <a:solidFill>
                                              <a:sysClr val="windowText" lastClr="000000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e>
                                </m:d>
                              </m:e>
                              <m:sup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∙</m:t>
                        </m:r>
                        <m:rad>
                          <m:radPr>
                            <m:degHide m:val="on"/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3200" i="1" kern="0" dirty="0" smtClean="0">
                                            <a:solidFill>
                                              <a:sysClr val="windowText" lastClr="000000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Pr>
                                      <m:num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3200" i="1" kern="0" dirty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3200" i="1" kern="0" dirty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/>
                                                <a:ea typeface="Cambria Math"/>
                                              </a:rPr>
                                              <m:t>3</m:t>
                                            </m:r>
                                          </m:e>
                                        </m:rad>
                                      </m:num>
                                      <m:den>
                                        <m:r>
                                          <a:rPr lang="en-US" sz="3200" i="1" kern="0" dirty="0" smtClean="0">
                                            <a:solidFill>
                                              <a:sysClr val="windowText" lastClr="000000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3200" i="1" kern="0" dirty="0" smtClean="0">
                                        <a:solidFill>
                                          <a:sysClr val="windowText" lastClr="00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3200" i="1" kern="0" dirty="0" smtClean="0">
                                            <a:solidFill>
                                              <a:sysClr val="windowText" lastClr="000000"/>
                                            </a:solidFill>
                                            <a:effectLst>
                                              <a:outerShdw blurRad="38100" dist="38100" dir="2700000" algn="tl">
                                                <a:srgbClr val="000000">
                                                  <a:alpha val="43137"/>
                                                </a:srgbClr>
                                              </a:outerShdw>
                                            </a:effectLst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f>
                                          <m:fPr>
                                            <m:ctrlPr>
                                              <a:rPr lang="en-US" sz="3200" i="1" kern="0" dirty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3200" i="1" kern="0" dirty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/>
                                                <a:ea typeface="Cambria Math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3200" i="1" kern="0" dirty="0" smtClean="0">
                                                <a:solidFill>
                                                  <a:sysClr val="windowText" lastClr="000000"/>
                                                </a:solidFill>
                                                <a:effectLst>
                                                  <a:outerShdw blurRad="38100" dist="38100" dir="2700000" algn="tl">
                                                    <a:srgbClr val="000000">
                                                      <a:alpha val="43137"/>
                                                    </a:srgbClr>
                                                  </a:outerShdw>
                                                </a:effectLst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rad>
                                  </m:e>
                                </m:d>
                              </m:e>
                              <m:sup>
                                <m:r>
                                  <a:rPr lang="en-US" sz="3200" i="1" kern="0" dirty="0" smtClean="0">
                                    <a:solidFill>
                                      <a:sysClr val="windowText" lastClr="00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sz="3200" i="1" kern="0" dirty="0" smtClean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i="1" kern="0" dirty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sz="3200" i="1" kern="0" dirty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; </a:t>
                </a:r>
                <a:r>
                  <a:rPr lang="ru-RU" sz="32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Ответ: </a:t>
                </a:r>
                <a:r>
                  <a:rPr lang="en-US" sz="3200" kern="0" dirty="0" err="1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arccos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32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i="1" kern="0" smtClean="0">
                                <a:solidFill>
                                  <a:sysClr val="windowText" lastClr="00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sz="3200" i="1" kern="0" smtClean="0">
                            <a:solidFill>
                              <a:sysClr val="windowText" lastClr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3200" kern="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52" y="4431592"/>
                <a:ext cx="9396536" cy="2455159"/>
              </a:xfrm>
              <a:prstGeom prst="rect">
                <a:avLst/>
              </a:prstGeom>
              <a:blipFill rotWithShape="1">
                <a:blip r:embed="rId5"/>
                <a:stretch>
                  <a:fillRect l="-1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7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1895</TotalTime>
  <Words>964</Words>
  <Application>Microsoft Office PowerPoint</Application>
  <PresentationFormat>Экран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Тема Office</vt:lpstr>
      <vt:lpstr>1_Тема Office</vt:lpstr>
      <vt:lpstr>2_Тема Office</vt:lpstr>
      <vt:lpstr>3_Тема Office</vt:lpstr>
      <vt:lpstr>Решение стереометрических задач ЕГЭ разными способами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ВСЕГДА</cp:lastModifiedBy>
  <cp:revision>190</cp:revision>
  <cp:lastPrinted>2017-10-29T14:20:24Z</cp:lastPrinted>
  <dcterms:created xsi:type="dcterms:W3CDTF">2013-03-20T05:07:42Z</dcterms:created>
  <dcterms:modified xsi:type="dcterms:W3CDTF">2024-01-04T10:29:01Z</dcterms:modified>
</cp:coreProperties>
</file>