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6" r:id="rId3"/>
    <p:sldId id="260" r:id="rId4"/>
    <p:sldId id="261" r:id="rId5"/>
    <p:sldId id="287" r:id="rId6"/>
    <p:sldId id="288" r:id="rId7"/>
    <p:sldId id="289" r:id="rId8"/>
    <p:sldId id="290" r:id="rId9"/>
    <p:sldId id="262" r:id="rId10"/>
    <p:sldId id="285" r:id="rId11"/>
    <p:sldId id="263" r:id="rId12"/>
    <p:sldId id="257" r:id="rId13"/>
    <p:sldId id="278" r:id="rId14"/>
    <p:sldId id="281" r:id="rId15"/>
    <p:sldId id="282" r:id="rId16"/>
    <p:sldId id="280" r:id="rId17"/>
    <p:sldId id="275" r:id="rId18"/>
    <p:sldId id="274" r:id="rId19"/>
    <p:sldId id="283" r:id="rId20"/>
    <p:sldId id="272" r:id="rId21"/>
    <p:sldId id="284" r:id="rId22"/>
    <p:sldId id="25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74" d="100"/>
          <a:sy n="74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C468DD-0F23-4D46-AA60-235318E2F5E1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B04103-F59F-4BC4-A03D-AF83B2503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CDDF6-83FA-4731-91C8-B779046142AE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B5420-252E-44AD-957D-BDA04B7D2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AE36-C6FB-4A41-AB59-735903EE9ADF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2EE34-0DFC-4B7F-8CF0-E6A0613B2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D2E02-09FB-49AB-B7A4-2BF539486EC6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C721-AD02-4F87-A5B4-0679FC8F1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DF464-6D01-4E31-8699-A31A3F3CAA50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110F1-1A16-4E52-9899-9C046BA07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E466A-B26E-4582-A2CC-A487E65E1E8B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83AEC-9A53-40B6-99F4-48A9F6A85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C375-2971-4E02-B841-1F2E7121024C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48D77-74D4-4437-A3E2-AFD706864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DAD63-F816-4586-9B15-B5D868CD2B0A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18531-B344-4E8E-9A0F-1781B785F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A7F99-31CE-41CA-992A-788D5E092131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E255-E40C-401B-AE75-335E8906C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53E0B-3126-4B7A-8BB3-E0E23572FE4E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C4BC-7933-4E6B-B596-65B4F7D0A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AE66-E78B-49C9-AB38-1E09854939C5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8E4A0-571E-409C-ABFD-4D48E2713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EFDD3-A69D-479D-A29D-58010D83C5FB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160A5-2E79-4785-AD5C-AAFB3B56E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764E9-4455-4E85-B59A-0589EA85C45E}" type="datetimeFigureOut">
              <a:rPr lang="ru-RU"/>
              <a:pPr>
                <a:defRPr/>
              </a:pPr>
              <a:t>23.1.20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22152C-F875-4463-95B2-9AB4DC886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tutor/subject" TargetMode="External"/><Relationship Id="rId2" Type="http://schemas.openxmlformats.org/officeDocument/2006/relationships/hyperlink" Target="https://en-oge.sdamgi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r-teachers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Arial" charset="0"/>
              </a:rPr>
              <a:t>Развитие грамматических</a:t>
            </a:r>
            <a:br>
              <a:rPr lang="ru-RU" b="1" smtClean="0">
                <a:latin typeface="Arial" charset="0"/>
              </a:rPr>
            </a:br>
            <a:r>
              <a:rPr lang="ru-RU" b="1" smtClean="0">
                <a:latin typeface="Arial" charset="0"/>
              </a:rPr>
              <a:t>навыков</a:t>
            </a:r>
            <a:r>
              <a:rPr lang="ru-RU" b="1" smtClean="0"/>
              <a:t> </a:t>
            </a:r>
            <a:r>
              <a:rPr lang="ru-RU" b="1" smtClean="0">
                <a:latin typeface="Arial" charset="0"/>
              </a:rPr>
              <a:t/>
            </a:r>
            <a:br>
              <a:rPr lang="ru-RU" b="1" smtClean="0">
                <a:latin typeface="Arial" charset="0"/>
              </a:rPr>
            </a:br>
            <a:r>
              <a:rPr lang="ru-RU" b="1" smtClean="0">
                <a:latin typeface="Arial" charset="0"/>
              </a:rPr>
              <a:t>при подготовке к ОГЭ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76250"/>
            <a:ext cx="8362950" cy="5881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b="1" smtClean="0">
                <a:solidFill>
                  <a:schemeClr val="bg1"/>
                </a:solidFill>
              </a:rPr>
              <a:t>Use the words in capitals to form a word that fits in the space in the same line:</a:t>
            </a:r>
            <a:endParaRPr lang="ru-RU" sz="15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 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			</a:t>
            </a:r>
            <a:r>
              <a:rPr lang="en-US" sz="1500" b="1" smtClean="0"/>
              <a:t>CHINA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Two centuries ago China was seen as a (0)……. of mystery    		 </a:t>
            </a:r>
            <a:r>
              <a:rPr lang="en-US" sz="1500" b="1" smtClean="0"/>
              <a:t>combine  (0) </a:t>
            </a:r>
            <a:r>
              <a:rPr lang="en-US" sz="1500" b="1" smtClean="0">
                <a:solidFill>
                  <a:srgbClr val="FF0000"/>
                </a:solidFill>
              </a:rPr>
              <a:t>combination</a:t>
            </a:r>
            <a:endParaRPr lang="ru-RU" sz="15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and wasteland. Its only (1) ….. export was tea. However,		 </a:t>
            </a:r>
            <a:r>
              <a:rPr lang="en-US" sz="1500" b="1" smtClean="0"/>
              <a:t>fame         (1)……………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over the years (2)….. in China has changed. Many have  		 </a:t>
            </a:r>
            <a:r>
              <a:rPr lang="en-US" sz="1500" b="1" smtClean="0"/>
              <a:t>live           (2)…………….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noted the change in Chinese (3)…….. especially the		</a:t>
            </a:r>
            <a:r>
              <a:rPr lang="en-US" sz="1500" b="1" smtClean="0"/>
              <a:t>social     </a:t>
            </a:r>
            <a:r>
              <a:rPr lang="ru-RU" sz="1500" b="1" smtClean="0"/>
              <a:t>   </a:t>
            </a:r>
            <a:r>
              <a:rPr lang="en-US" sz="1500" b="1" smtClean="0"/>
              <a:t> (3)……………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(4)……… of its people.					</a:t>
            </a:r>
            <a:r>
              <a:rPr lang="en-US" sz="1500" b="1" smtClean="0"/>
              <a:t> treat  </a:t>
            </a:r>
            <a:r>
              <a:rPr lang="ru-RU" sz="1500" b="1" smtClean="0"/>
              <a:t>      </a:t>
            </a:r>
            <a:r>
              <a:rPr lang="en-US" sz="1500" b="1" smtClean="0"/>
              <a:t> (4)…………….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A (5)………. of the West and the East is now found in		</a:t>
            </a:r>
            <a:r>
              <a:rPr lang="en-US" sz="1500" b="1" smtClean="0"/>
              <a:t> mix         </a:t>
            </a:r>
            <a:r>
              <a:rPr lang="ru-RU" sz="1500" b="1" smtClean="0"/>
              <a:t>  </a:t>
            </a:r>
            <a:r>
              <a:rPr lang="en-US" sz="1500" b="1" smtClean="0"/>
              <a:t>(5)……………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modern businesses. The (6)…….. of weapons and the		</a:t>
            </a:r>
            <a:r>
              <a:rPr lang="en-US" sz="1500" b="1" smtClean="0"/>
              <a:t> product   (6)……………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growth of its army have made China a world power. But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urban development has been (7)…….. to the Chinese.		</a:t>
            </a:r>
            <a:r>
              <a:rPr lang="en-US" sz="1500" b="1" smtClean="0"/>
              <a:t>harm         (7)……………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Thousands of (8)….. peasant farmers have been 		</a:t>
            </a:r>
            <a:r>
              <a:rPr lang="en-US" sz="1500" b="1" smtClean="0"/>
              <a:t>lucky          (8)……………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attracted to the new cities.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Their (9)…… of the land is forgotten and many die 		</a:t>
            </a:r>
            <a:r>
              <a:rPr lang="en-US" sz="1500" b="1" smtClean="0"/>
              <a:t>know         (9)……………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homeless. China’s future is (10)…….; no one knows what will	</a:t>
            </a:r>
            <a:r>
              <a:rPr lang="en-US" sz="1500" b="1" smtClean="0"/>
              <a:t>predictable  (10)………….</a:t>
            </a:r>
            <a:endParaRPr lang="ru-RU" sz="1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500" smtClean="0"/>
              <a:t>happen next.</a:t>
            </a:r>
            <a:endParaRPr lang="ru-RU" sz="1500" smtClean="0"/>
          </a:p>
          <a:p>
            <a:pPr eaLnBrk="1" hangingPunct="1">
              <a:lnSpc>
                <a:spcPct val="80000"/>
              </a:lnSpc>
            </a:pPr>
            <a:endParaRPr lang="ru-RU" sz="1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ChangeArrowheads="1"/>
          </p:cNvSpPr>
          <p:nvPr/>
        </p:nvSpPr>
        <p:spPr bwMode="auto">
          <a:xfrm>
            <a:off x="900113" y="692150"/>
            <a:ext cx="770572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Word Formation</a:t>
            </a:r>
          </a:p>
          <a:p>
            <a:r>
              <a:rPr lang="en-US" sz="2400"/>
              <a:t>1. Wales is part of the United Kingdom, so you can’t really call it an ____(depend) country.</a:t>
            </a:r>
          </a:p>
          <a:p>
            <a:r>
              <a:rPr lang="en-US" sz="2400"/>
              <a:t>2. Summer’s here again, and sale sof sunglasses, swimsuits and the like are a____(boom) business.</a:t>
            </a:r>
          </a:p>
          <a:p>
            <a:r>
              <a:rPr lang="en-US" sz="2400"/>
              <a:t>3. I asked my sister to lend me her T-shirt; ___(surprise), she said ’yes’!</a:t>
            </a:r>
          </a:p>
          <a:p>
            <a:r>
              <a:rPr lang="en-US" sz="2400"/>
              <a:t>4. Everyone asks Pauline for advice as she’s the most____ (experience) member of the stuff.</a:t>
            </a:r>
          </a:p>
          <a:p>
            <a:r>
              <a:rPr lang="en-US" sz="2400"/>
              <a:t>5. After the war, many people had to live in ____ (crowd) flats and houses.</a:t>
            </a:r>
            <a:endParaRPr lang="ru-RU" sz="2400"/>
          </a:p>
          <a:p>
            <a:endParaRPr lang="en-US" sz="2400"/>
          </a:p>
          <a:p>
            <a:r>
              <a:rPr lang="en-US" sz="2400"/>
              <a:t>(Independent,/booming/,surprisingly/,experienced/</a:t>
            </a:r>
            <a:r>
              <a:rPr lang="ru-RU" sz="2400"/>
              <a:t>, </a:t>
            </a:r>
            <a:r>
              <a:rPr lang="en-US" sz="2400"/>
              <a:t>overcrowded)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500" smtClean="0"/>
              <a:t>    </a:t>
            </a: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Verb transformations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>
                <a:latin typeface="Arial" charset="0"/>
              </a:rPr>
              <a:t>Read the sentences and complete the gaps in the correct form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1. I </a:t>
            </a:r>
            <a:r>
              <a:rPr lang="en-US" sz="2400" u="sng" smtClean="0">
                <a:latin typeface="Arial" charset="0"/>
              </a:rPr>
              <a:t>always</a:t>
            </a:r>
            <a:r>
              <a:rPr lang="en-US" sz="2400" smtClean="0">
                <a:latin typeface="Arial" charset="0"/>
              </a:rPr>
              <a:t> ____ (drink) milk for my breakfast but </a:t>
            </a:r>
            <a:r>
              <a:rPr lang="en-US" sz="2400" u="sng" smtClean="0">
                <a:latin typeface="Arial" charset="0"/>
              </a:rPr>
              <a:t>today</a:t>
            </a:r>
            <a:r>
              <a:rPr lang="en-US" sz="2400" smtClean="0">
                <a:latin typeface="Arial" charset="0"/>
              </a:rPr>
              <a:t> I_____ (have ) a cup of hot cocoa.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2. Julia </a:t>
            </a:r>
            <a:r>
              <a:rPr lang="en-US" sz="2400" u="sng" smtClean="0">
                <a:latin typeface="Arial" charset="0"/>
              </a:rPr>
              <a:t>is</a:t>
            </a:r>
            <a:r>
              <a:rPr lang="en-US" sz="2400" smtClean="0">
                <a:latin typeface="Arial" charset="0"/>
              </a:rPr>
              <a:t> sick so she_____ (not come) to our meeting today. Let’s start.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3. Open the door! Someone ______(</a:t>
            </a:r>
            <a:r>
              <a:rPr lang="en-US" sz="2400" u="sng" smtClean="0">
                <a:latin typeface="Arial" charset="0"/>
              </a:rPr>
              <a:t>just</a:t>
            </a:r>
            <a:r>
              <a:rPr lang="en-US" sz="2400" smtClean="0">
                <a:latin typeface="Arial" charset="0"/>
              </a:rPr>
              <a:t> ring) the bell for the second time.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4.</a:t>
            </a:r>
            <a:r>
              <a:rPr lang="en-US" sz="2400" u="sng" smtClean="0">
                <a:latin typeface="Arial" charset="0"/>
              </a:rPr>
              <a:t>While</a:t>
            </a:r>
            <a:r>
              <a:rPr lang="en-US" sz="2400" smtClean="0">
                <a:latin typeface="Arial" charset="0"/>
              </a:rPr>
              <a:t> Frank____ (study) last night, his sister____ (make) ten calls on his mobile.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5. I____ (write) most of my report </a:t>
            </a:r>
            <a:r>
              <a:rPr lang="en-US" sz="2400" u="sng" smtClean="0">
                <a:latin typeface="Arial" charset="0"/>
              </a:rPr>
              <a:t>yesterday</a:t>
            </a:r>
            <a:r>
              <a:rPr lang="en-US" sz="2400" smtClean="0">
                <a:latin typeface="Arial" charset="0"/>
              </a:rPr>
              <a:t> but I(finish) it </a:t>
            </a:r>
            <a:r>
              <a:rPr lang="en-US" sz="2400" u="sng" smtClean="0">
                <a:latin typeface="Arial" charset="0"/>
              </a:rPr>
              <a:t>yet.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(drink, am having, /hasn’t come, / has just rung, /was studying, made,/wrote, haven’t finished)</a:t>
            </a: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Прочитайте текст и напишите соответствующую форму слова, данного под номерами 1</a:t>
            </a:r>
            <a:r>
              <a:rPr lang="ru-RU" sz="2400" b="1" smtClean="0">
                <a:solidFill>
                  <a:schemeClr val="bg1"/>
                </a:solidFill>
                <a:latin typeface="Arial" charset="0"/>
              </a:rPr>
              <a:t>7</a:t>
            </a: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-26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                                          Playing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     Children……… (</a:t>
            </a:r>
            <a:r>
              <a:rPr lang="en-US" sz="2400" b="1" smtClean="0">
                <a:latin typeface="Arial" charset="0"/>
              </a:rPr>
              <a:t>ENJOY 18</a:t>
            </a:r>
            <a:r>
              <a:rPr lang="en-US" sz="2400" smtClean="0">
                <a:latin typeface="Arial" charset="0"/>
              </a:rPr>
              <a:t>) playing since the first humans walked on the Earth thousands of years ago. Playing………..( </a:t>
            </a:r>
            <a:r>
              <a:rPr lang="en-US" sz="2400" b="1" smtClean="0">
                <a:latin typeface="Arial" charset="0"/>
              </a:rPr>
              <a:t>SEEM 19</a:t>
            </a:r>
            <a:r>
              <a:rPr lang="en-US" sz="2400" smtClean="0">
                <a:latin typeface="Arial" charset="0"/>
              </a:rPr>
              <a:t>)to be an important way for children to learn how to work together. It also helps…… (</a:t>
            </a:r>
            <a:r>
              <a:rPr lang="en-US" sz="2400" b="1" smtClean="0">
                <a:latin typeface="Arial" charset="0"/>
              </a:rPr>
              <a:t>THEY 20</a:t>
            </a:r>
            <a:r>
              <a:rPr lang="en-US" sz="2400" smtClean="0">
                <a:latin typeface="Arial" charset="0"/>
              </a:rPr>
              <a:t>)find out how the world works. Indeed, many scientists think that one of the ………(</a:t>
            </a:r>
            <a:r>
              <a:rPr lang="en-US" sz="2400" b="1" smtClean="0">
                <a:latin typeface="Arial" charset="0"/>
              </a:rPr>
              <a:t>GOOD 21</a:t>
            </a:r>
            <a:r>
              <a:rPr lang="en-US" sz="2400" smtClean="0">
                <a:latin typeface="Arial" charset="0"/>
              </a:rPr>
              <a:t>)  ways for children to learn a foreign language, for example, is to learn while playing games. Children play games and play with toys, but what …………  (</a:t>
            </a:r>
            <a:r>
              <a:rPr lang="en-US" sz="2400" b="1" smtClean="0">
                <a:latin typeface="Arial" charset="0"/>
              </a:rPr>
              <a:t>BE 22</a:t>
            </a:r>
            <a:r>
              <a:rPr lang="en-US" sz="2400" smtClean="0">
                <a:latin typeface="Arial" charset="0"/>
              </a:rPr>
              <a:t> )the differences between games and toys? Firstly, toys ……….       ( </a:t>
            </a:r>
            <a:r>
              <a:rPr lang="en-US" sz="2400" b="1" smtClean="0">
                <a:latin typeface="Arial" charset="0"/>
              </a:rPr>
              <a:t>NOT HAVE 23</a:t>
            </a:r>
            <a:r>
              <a:rPr lang="en-US" sz="2400" smtClean="0">
                <a:latin typeface="Arial" charset="0"/>
              </a:rPr>
              <a:t>)rules or winners and losers. Most games do. Secondly, a toy is always a physical thing that someone …………….. (</a:t>
            </a:r>
            <a:r>
              <a:rPr lang="en-US" sz="2400" b="1" smtClean="0">
                <a:latin typeface="Arial" charset="0"/>
              </a:rPr>
              <a:t>24 MAKE</a:t>
            </a:r>
            <a:r>
              <a:rPr lang="en-US" sz="2400" smtClean="0">
                <a:latin typeface="Arial" charset="0"/>
              </a:rPr>
              <a:t>). Monopoly, for example,………….. (</a:t>
            </a:r>
            <a:r>
              <a:rPr lang="en-US" sz="2400" b="1" smtClean="0">
                <a:latin typeface="Arial" charset="0"/>
              </a:rPr>
              <a:t>25NEED</a:t>
            </a:r>
            <a:r>
              <a:rPr lang="en-US" sz="2400" smtClean="0">
                <a:latin typeface="Arial" charset="0"/>
              </a:rPr>
              <a:t>) physical equipment but others, like word games, do not.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Ключи 18 haveenjoyed/ 19 seems / 20 them/  21 best/  22 are/  23 don’t have/ 24 has made / 25 needs 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i="1" smtClean="0">
                <a:solidFill>
                  <a:schemeClr val="bg1"/>
                </a:solidFill>
                <a:latin typeface="Arial" charset="0"/>
              </a:rPr>
              <a:t>Назовите глаголы, от которых образованы следующие существительные:</a:t>
            </a:r>
            <a:endParaRPr lang="en-US" sz="2400" b="1" i="1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4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mtClean="0"/>
              <a:t>    Protection, show, writer, worker, movement, investigation, achievement, statement, reader, department, equipment, construction, organization, reporter, arrival, improvement, conductor, establishment, development, education, definition, regulation, assistance, agreement.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827088" y="476250"/>
            <a:ext cx="7777162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bg1"/>
                </a:solidFill>
              </a:rPr>
              <a:t>Найдите и выделите суффиксы в данных словах и определите, к какой части речи эти слова относятся:</a:t>
            </a:r>
          </a:p>
          <a:p>
            <a:endParaRPr lang="ru-RU" sz="2800"/>
          </a:p>
          <a:p>
            <a:r>
              <a:rPr lang="en-US" sz="2800"/>
              <a:t>      British, foolish, understandable, heartless, pitiless, successful, experiment, function, musician, socialist, artist, capitalism, professional, fundamental, industrial, doubtful, useful, different, treatment, creative, attractive, peaceful, dangerous, elementary, childish, active, economic, director, worker, passage, marriage, silence, freedom, kingdom. 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i="1" smtClean="0">
                <a:solidFill>
                  <a:schemeClr val="bg1"/>
                </a:solidFill>
                <a:latin typeface="Arial" charset="0"/>
              </a:rPr>
              <a:t>Образуйте глаголы с помощью суффикса </a:t>
            </a:r>
            <a:endParaRPr lang="en-US" sz="2800" b="1" i="1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-</a:t>
            </a:r>
            <a:r>
              <a:rPr lang="en-US" sz="2800" b="1" smtClean="0">
                <a:solidFill>
                  <a:schemeClr val="bg1"/>
                </a:solidFill>
                <a:latin typeface="Arial" charset="0"/>
              </a:rPr>
              <a:t>en</a:t>
            </a: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: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800" b="1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Red, tight, soft, deep, short, dark, bright, weak, black, white, sweet,  sharp </a:t>
            </a:r>
            <a:r>
              <a:rPr lang="ru-RU" sz="2800" smtClean="0">
                <a:latin typeface="Arial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i="1" smtClean="0">
                <a:solidFill>
                  <a:schemeClr val="bg1"/>
                </a:solidFill>
                <a:latin typeface="Arial" charset="0"/>
              </a:rPr>
              <a:t>Образуйте наречия с помощью суффикса</a:t>
            </a:r>
            <a:endParaRPr lang="en-US" sz="2800" b="1" i="1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i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-</a:t>
            </a:r>
            <a:r>
              <a:rPr lang="en-US" sz="2800" b="1" smtClean="0">
                <a:solidFill>
                  <a:schemeClr val="bg1"/>
                </a:solidFill>
                <a:latin typeface="Arial" charset="0"/>
              </a:rPr>
              <a:t>l</a:t>
            </a:r>
            <a:r>
              <a:rPr lang="ru-RU" sz="2800" b="1" smtClean="0">
                <a:solidFill>
                  <a:schemeClr val="bg1"/>
                </a:solidFill>
                <a:latin typeface="Arial" charset="0"/>
              </a:rPr>
              <a:t>у</a:t>
            </a:r>
            <a:r>
              <a:rPr lang="ru-RU" sz="2800" u="sng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800" i="1" u="sng" smtClean="0">
                <a:solidFill>
                  <a:schemeClr val="bg1"/>
                </a:solidFill>
                <a:latin typeface="Arial" charset="0"/>
              </a:rPr>
              <a:t>:</a:t>
            </a:r>
            <a:endParaRPr lang="en-US" sz="2800" i="1" u="sng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latin typeface="Arial" charset="0"/>
              </a:rPr>
              <a:t>Bad, first, part, quick, strong, short, silent, rapid, wide, extreme, cruel, kind, happy.</a:t>
            </a:r>
            <a:endParaRPr lang="ru-RU" sz="2800" smtClean="0">
              <a:latin typeface="Arial" charset="0"/>
            </a:endParaRPr>
          </a:p>
          <a:p>
            <a:pPr algn="ctr" eaLnBrk="1" hangingPunct="1">
              <a:lnSpc>
                <a:spcPct val="80000"/>
              </a:lnSpc>
            </a:pPr>
            <a:endParaRPr lang="ru-RU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605837" cy="623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700" smtClean="0"/>
              <a:t>                                 Board Games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solidFill>
                  <a:schemeClr val="bg1"/>
                </a:solidFill>
              </a:rPr>
              <a:t>Choose the correct words.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700" smtClean="0"/>
              <a:t>     Playing a board game is </a:t>
            </a:r>
            <a:r>
              <a:rPr lang="en-US" sz="2700" i="1" smtClean="0"/>
              <a:t>___(</a:t>
            </a:r>
            <a:r>
              <a:rPr lang="en-US" sz="2700" b="1" i="1" smtClean="0">
                <a:solidFill>
                  <a:srgbClr val="FF0000"/>
                </a:solidFill>
              </a:rPr>
              <a:t>popular/ unpopular</a:t>
            </a:r>
            <a:r>
              <a:rPr lang="en-US" sz="2700" smtClean="0"/>
              <a:t>) way of spending time but the board game has also a long___ </a:t>
            </a:r>
            <a:r>
              <a:rPr lang="en-US" sz="2700" i="1" smtClean="0"/>
              <a:t>(</a:t>
            </a:r>
            <a:r>
              <a:rPr lang="en-US" sz="2700" b="1" i="1" smtClean="0">
                <a:solidFill>
                  <a:srgbClr val="FF0000"/>
                </a:solidFill>
              </a:rPr>
              <a:t>history/ historical</a:t>
            </a:r>
            <a:r>
              <a:rPr lang="en-US" sz="2700" i="1" smtClean="0"/>
              <a:t>). </a:t>
            </a:r>
            <a:r>
              <a:rPr lang="en-US" sz="2700" b="1" smtClean="0"/>
              <a:t>____(</a:t>
            </a:r>
            <a:r>
              <a:rPr lang="en-US" sz="2700" b="1" i="1" smtClean="0">
                <a:solidFill>
                  <a:srgbClr val="FF0000"/>
                </a:solidFill>
              </a:rPr>
              <a:t>Historicals/Historians</a:t>
            </a:r>
            <a:r>
              <a:rPr lang="en-US" sz="2700" b="1" smtClean="0"/>
              <a:t> </a:t>
            </a:r>
            <a:r>
              <a:rPr lang="en-US" sz="2700" smtClean="0"/>
              <a:t>)think that one of the oldest board games was called Senet. It was (</a:t>
            </a:r>
            <a:r>
              <a:rPr lang="en-US" sz="2700" b="1" i="1" smtClean="0">
                <a:solidFill>
                  <a:srgbClr val="FF0000"/>
                </a:solidFill>
              </a:rPr>
              <a:t>discovered/ uncovered</a:t>
            </a:r>
            <a:r>
              <a:rPr lang="en-US" sz="2700" smtClean="0"/>
              <a:t>) in tombs from Ancient Egypt in the 4</a:t>
            </a:r>
            <a:r>
              <a:rPr lang="en-US" sz="2700" baseline="30000" smtClean="0"/>
              <a:t>th</a:t>
            </a:r>
            <a:r>
              <a:rPr lang="en-US" sz="2700" smtClean="0"/>
              <a:t> century BC. The board has thirty squares and two sets of___( </a:t>
            </a:r>
            <a:r>
              <a:rPr lang="en-US" sz="2700" b="1" i="1" smtClean="0">
                <a:solidFill>
                  <a:srgbClr val="FF0000"/>
                </a:solidFill>
              </a:rPr>
              <a:t>pieces/peaces</a:t>
            </a:r>
            <a:r>
              <a:rPr lang="en-US" sz="2700" i="1" smtClean="0"/>
              <a:t>)</a:t>
            </a:r>
            <a:r>
              <a:rPr lang="en-US" sz="2700" smtClean="0"/>
              <a:t> made of different______(</a:t>
            </a:r>
            <a:r>
              <a:rPr lang="en-US" sz="2700" b="1" i="1" smtClean="0">
                <a:solidFill>
                  <a:srgbClr val="FF0000"/>
                </a:solidFill>
              </a:rPr>
              <a:t>products/ production</a:t>
            </a:r>
            <a:r>
              <a:rPr lang="en-US" sz="2700" i="1" smtClean="0"/>
              <a:t>)</a:t>
            </a:r>
            <a:r>
              <a:rPr lang="en-US" sz="2700" smtClean="0"/>
              <a:t>. Although no-one knows exactly how to play Senet, some____(</a:t>
            </a:r>
            <a:r>
              <a:rPr lang="en-US" sz="2700" b="1" i="1" smtClean="0">
                <a:solidFill>
                  <a:srgbClr val="FF0000"/>
                </a:solidFill>
              </a:rPr>
              <a:t>experts/exports</a:t>
            </a:r>
            <a:r>
              <a:rPr lang="en-US" sz="2700" i="1" smtClean="0"/>
              <a:t>)</a:t>
            </a:r>
            <a:r>
              <a:rPr lang="en-US" sz="2700" smtClean="0"/>
              <a:t> believe it is similar to  backgammon. The history of backgammon itself goes back approximately 5,000years.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700" smtClean="0"/>
              <a:t>    (</a:t>
            </a:r>
            <a:r>
              <a:rPr lang="en-US" sz="2700" b="1" i="1" smtClean="0">
                <a:solidFill>
                  <a:srgbClr val="FF0000"/>
                </a:solidFill>
              </a:rPr>
              <a:t>Archaeologists/Archaeology</a:t>
            </a:r>
            <a:r>
              <a:rPr lang="en-US" sz="2700" i="1" smtClean="0"/>
              <a:t>) </a:t>
            </a:r>
            <a:r>
              <a:rPr lang="en-US" sz="2700" smtClean="0"/>
              <a:t>working in Iran have found that a similar game was played there around 3,000 BC.</a:t>
            </a:r>
            <a:endParaRPr lang="ru-RU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549275"/>
          <a:ext cx="8208963" cy="5668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ADJECTIVE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be angry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angry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decide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decision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decisive (indecisive)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alive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hate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hatred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hateful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pain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painful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die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poison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poison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poisonous (poisoned)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suspect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suspect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suspicious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depress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depression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depressing (depressive)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behave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behavior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r>
                        <a:rPr lang="en-US" dirty="0" smtClean="0"/>
                        <a:t>offend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offence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offensive</a:t>
                      </a:r>
                      <a:endParaRPr lang="ru-RU" dirty="0"/>
                    </a:p>
                  </a:txBody>
                  <a:tcPr/>
                </a:tc>
              </a:tr>
              <a:tr h="4360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Complete the sentences with a word from exercise 1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sz="2400" b="1" smtClean="0">
              <a:solidFill>
                <a:schemeClr val="bg1"/>
              </a:solidFill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1. Mark never believes anything to say, he always thinks people are trying to  trick him.</a:t>
            </a:r>
            <a:r>
              <a:rPr lang="ru-RU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He is a very ……… person.(suspicious)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2. Steve was a bit ……..and upset after he failed his driving test, but he’s fine now.(depressed)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3. Kate is often…… She can’t make her mind up about anything, she takes a long time to…..what she wants to do.(indecisive, decide)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4.The children were very naughty in class today. That kind of….. Is not acceptable, the teacher is going to speak to them about it. (behaviour)</a:t>
            </a:r>
            <a:endParaRPr lang="ru-RU" sz="2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bg1"/>
                </a:solidFill>
                <a:latin typeface="Arial" charset="0"/>
              </a:rPr>
              <a:t>Алгоритм действий по подготовке обучающихся к экзамену по иностранному языку:</a:t>
            </a:r>
            <a:r>
              <a:rPr lang="ru-RU" sz="4000" smtClean="0"/>
              <a:t> </a:t>
            </a:r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0" y="-42863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3895" name="Group 103"/>
          <p:cNvGraphicFramePr>
            <a:graphicFrameLocks noGrp="1"/>
          </p:cNvGraphicFramePr>
          <p:nvPr/>
        </p:nvGraphicFramePr>
        <p:xfrm>
          <a:off x="395288" y="1412875"/>
          <a:ext cx="8424862" cy="5273675"/>
        </p:xfrm>
        <a:graphic>
          <a:graphicData uri="http://schemas.openxmlformats.org/drawingml/2006/table">
            <a:tbl>
              <a:tblPr/>
              <a:tblGrid>
                <a:gridCol w="1466850"/>
                <a:gridCol w="2376487"/>
                <a:gridCol w="4581525"/>
              </a:tblGrid>
              <a:tr h="153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деятельности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развитие и совершенствование ОГЭ\ЕГЭ компетентности через самообразование, обучающие семинары, практикумы (изучение методических рекомендаций, ознакомление с КИМами, прорешивание, ознакомление с анализом типичных ошибок обучающихся)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подборка необходимых материалов для подготовки обучающихся к сдаче экзамена по иностранному языку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8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Второй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обучающихся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обучение ИЯ по ОГЭ\ЕГЭ ориентированным УМК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акцент обучения на всех 4-х видах речевой деятельности;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создание справочника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ОГЭ-ЕГЭ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 грамматическими и лексическими таблицами, списком фразовых глаголов, фраз логической связи, тематических кейсов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образцами написания личного письма, высказывания с элементами суждения);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ознакомление обучающихся со структурой и содержанием ОГЭ\ЕГЭ, с демоверсиями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рекомендации по выполнению заданий по аудированию, чтению, л-г упражнениям, письму и устной речи;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Практика языка в формате ОГЭ\ЕГЭ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проведение элективного курса \ элективного учебного предмета по 1 часу в неделю (авторский ЭКПО; в курс ежегодно вносятся необходимые изменения и дополняется новыми КИМами);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индивидуальные консультации (раз в неделю);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пробный вариант экзамена ОГЭ\ЕГЭ с последующим анализом и коррекцией;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психологический тренинг-настрой на прохождение итоговой аттестации по иностранному языку.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Сдача ОГЭ\ЕГЭ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сравнение результатов. Корректировка алгоритма подготовки.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Четвертый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Отслеживание занятости выпускников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дальнейшее обучение в школе (10 профильный \ универсальный класс);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поступление в ВУЗы (на факультеты ИЯ);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иное использование ИЯ в профессиональной деятельности.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Пятый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анкетирование учащихся (8-11классов) по вопросу выбора предмета ИЯ на итоговую аттестацию;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работа с обучающимися и их родителями.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Complete the article with the correct form of the word</a:t>
            </a:r>
            <a:r>
              <a:rPr lang="en-US" sz="2400" b="1" smtClean="0">
                <a:latin typeface="Arial" charset="0"/>
              </a:rPr>
              <a:t>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en-US" sz="2400" b="1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smtClean="0">
                <a:latin typeface="Arial" charset="0"/>
              </a:rPr>
              <a:t>DEVELOP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1. A good diet and lots of exercise are essential for a child’s healthy growth and____.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2.I took a history course that dealt with the ____of popular culture.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3. It became clear that he____ like all the other little boys.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4. I’m looking for a job which will enable me to_____ my talent.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5. Sharks have a highly____ sense of smell.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6. ______ countries have little industry or wealth but have the ability to grow economically.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5"/>
          <p:cNvSpPr>
            <a:spLocks noChangeArrowheads="1"/>
          </p:cNvSpPr>
          <p:nvPr/>
        </p:nvSpPr>
        <p:spPr bwMode="auto">
          <a:xfrm>
            <a:off x="684213" y="549275"/>
            <a:ext cx="7848600" cy="613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Define which part of speech the words in bold refer to. Translate the sentences.</a:t>
            </a:r>
          </a:p>
          <a:p>
            <a:r>
              <a:rPr lang="ru-RU"/>
              <a:t>1. I saw a saw that could saw any other saw I ever saw.</a:t>
            </a:r>
          </a:p>
          <a:p>
            <a:r>
              <a:rPr lang="ru-RU"/>
              <a:t>2. I thought a thought o f thinking o f thanking you.</a:t>
            </a:r>
          </a:p>
          <a:p>
            <a:r>
              <a:rPr lang="ru-RU"/>
              <a:t>3. If you notice this notice, you will notice that this notice is not noticing.</a:t>
            </a:r>
          </a:p>
          <a:p>
            <a:r>
              <a:rPr lang="ru-RU"/>
              <a:t>4. There was a fisher named Fisher, who fished for a fish in a fissure.</a:t>
            </a:r>
          </a:p>
          <a:p>
            <a:r>
              <a:rPr lang="ru-RU"/>
              <a:t>5. Can you can a can as a canner can can a can?</a:t>
            </a:r>
          </a:p>
          <a:p>
            <a:pPr algn="ctr"/>
            <a:r>
              <a:rPr lang="ru-RU" sz="1800" b="1">
                <a:solidFill>
                  <a:schemeClr val="bg1"/>
                </a:solidFill>
              </a:rPr>
              <a:t>Read the words in the first column. Match them with the related</a:t>
            </a:r>
          </a:p>
          <a:p>
            <a:pPr algn="ctr"/>
            <a:r>
              <a:rPr lang="ru-RU" sz="1800" b="1">
                <a:solidFill>
                  <a:schemeClr val="bg1"/>
                </a:solidFill>
              </a:rPr>
              <a:t>words in the second column. Underline their suffixes.</a:t>
            </a:r>
          </a:p>
          <a:p>
            <a:r>
              <a:rPr lang="ru-RU" sz="1800"/>
              <a:t>1. teach                  a. trainer</a:t>
            </a:r>
          </a:p>
          <a:p>
            <a:r>
              <a:rPr lang="ru-RU" sz="1800"/>
              <a:t>2. drive                   b. sender</a:t>
            </a:r>
          </a:p>
          <a:p>
            <a:r>
              <a:rPr lang="ru-RU" sz="1800"/>
              <a:t>3. build                   c. inventor</a:t>
            </a:r>
          </a:p>
          <a:p>
            <a:r>
              <a:rPr lang="ru-RU" sz="1800"/>
              <a:t>4. train                   d. teacher</a:t>
            </a:r>
          </a:p>
          <a:p>
            <a:r>
              <a:rPr lang="ru-RU" sz="1800"/>
              <a:t>5. write                   e. writer</a:t>
            </a:r>
          </a:p>
          <a:p>
            <a:r>
              <a:rPr lang="ru-RU" sz="1800"/>
              <a:t>6. send                   f. container</a:t>
            </a:r>
          </a:p>
          <a:p>
            <a:r>
              <a:rPr lang="ru-RU" sz="1800"/>
              <a:t>7. sing                    g. decorator</a:t>
            </a:r>
          </a:p>
          <a:p>
            <a:r>
              <a:rPr lang="ru-RU" sz="1800"/>
              <a:t>8. invent                 h. builder</a:t>
            </a:r>
          </a:p>
          <a:p>
            <a:r>
              <a:rPr lang="ru-RU" sz="1800"/>
              <a:t>9. contain               i. driver</a:t>
            </a:r>
          </a:p>
          <a:p>
            <a:r>
              <a:rPr lang="ru-RU" sz="1800"/>
              <a:t>10. decorate           j. singer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ChangeArrowheads="1"/>
          </p:cNvSpPr>
          <p:nvPr/>
        </p:nvSpPr>
        <p:spPr bwMode="auto">
          <a:xfrm>
            <a:off x="611188" y="392113"/>
            <a:ext cx="799306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Литература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1. Е.А. Фоменко ОГЭ 2016 тренинг все типы заданий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2. Macmillan Exam Skills for Russia: Сборник тестов для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ru-RU">
                <a:solidFill>
                  <a:schemeClr val="bg1"/>
                </a:solidFill>
              </a:rPr>
              <a:t>подготовки 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к ГИА по английскому языку под ред. М. Вербицкой, М. Манна, 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С. Тейлора-Ноулза. – Macmillan, 2014.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3. Н.Н. Трубанева Типовые варианты ОГЖ 2018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4. </a:t>
            </a:r>
            <a:r>
              <a:rPr lang="ru-RU">
                <a:solidFill>
                  <a:schemeClr val="bg1"/>
                </a:solidFill>
              </a:rPr>
              <a:t>А</a:t>
            </a:r>
            <a:r>
              <a:rPr lang="en-US">
                <a:solidFill>
                  <a:schemeClr val="bg1"/>
                </a:solidFill>
              </a:rPr>
              <a:t>. </a:t>
            </a:r>
            <a:r>
              <a:rPr lang="ru-RU">
                <a:solidFill>
                  <a:schemeClr val="bg1"/>
                </a:solidFill>
              </a:rPr>
              <a:t>Томпсон</a:t>
            </a:r>
            <a:r>
              <a:rPr lang="en-US">
                <a:solidFill>
                  <a:schemeClr val="bg1"/>
                </a:solidFill>
              </a:rPr>
              <a:t> Practical English Grammar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5. Соловова</a:t>
            </a:r>
            <a:r>
              <a:rPr lang="ru-RU" b="1">
                <a:solidFill>
                  <a:schemeClr val="bg1"/>
                </a:solidFill>
              </a:rPr>
              <a:t> </a:t>
            </a:r>
            <a:r>
              <a:rPr lang="ru-RU">
                <a:solidFill>
                  <a:schemeClr val="bg1"/>
                </a:solidFill>
              </a:rPr>
              <a:t>Е.Н. ОГЭ 2016.Английский язык. Практикум /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 Е.Н. Соловова, Е.С. Маркова, ToniHull. – 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М.: Центр изучения английского языка Елены Солововой, 2016.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6. Ю.С.Веселова Английский язык 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</a:rPr>
              <a:t>Комплекс материалов для подготовки учащихся 2017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7. М.А. Бодоньи Словообразование Подготовка к ЕГЭ Раздел «Грамматика лексика», 2013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Сайты</a:t>
            </a:r>
          </a:p>
          <a:p>
            <a:pPr algn="ctr"/>
            <a:r>
              <a:rPr lang="en-US">
                <a:solidFill>
                  <a:schemeClr val="bg1"/>
                </a:solidFill>
                <a:hlinkClick r:id="rId2"/>
              </a:rPr>
              <a:t>https</a:t>
            </a:r>
            <a:r>
              <a:rPr lang="ru-RU">
                <a:solidFill>
                  <a:schemeClr val="bg1"/>
                </a:solidFill>
                <a:hlinkClick r:id="rId2"/>
              </a:rPr>
              <a:t>://</a:t>
            </a:r>
            <a:r>
              <a:rPr lang="en-US">
                <a:solidFill>
                  <a:schemeClr val="bg1"/>
                </a:solidFill>
                <a:hlinkClick r:id="rId2"/>
              </a:rPr>
              <a:t>en</a:t>
            </a:r>
            <a:r>
              <a:rPr lang="ru-RU">
                <a:solidFill>
                  <a:schemeClr val="bg1"/>
                </a:solidFill>
                <a:hlinkClick r:id="rId2"/>
              </a:rPr>
              <a:t>-</a:t>
            </a:r>
            <a:r>
              <a:rPr lang="en-US">
                <a:solidFill>
                  <a:schemeClr val="bg1"/>
                </a:solidFill>
                <a:hlinkClick r:id="rId2"/>
              </a:rPr>
              <a:t>oge</a:t>
            </a:r>
            <a:r>
              <a:rPr lang="ru-RU">
                <a:solidFill>
                  <a:schemeClr val="bg1"/>
                </a:solidFill>
                <a:hlinkClick r:id="rId2"/>
              </a:rPr>
              <a:t>.</a:t>
            </a:r>
            <a:r>
              <a:rPr lang="en-US">
                <a:solidFill>
                  <a:schemeClr val="bg1"/>
                </a:solidFill>
                <a:hlinkClick r:id="rId2"/>
              </a:rPr>
              <a:t>sdamgia</a:t>
            </a:r>
            <a:r>
              <a:rPr lang="ru-RU">
                <a:solidFill>
                  <a:schemeClr val="bg1"/>
                </a:solidFill>
                <a:hlinkClick r:id="rId2"/>
              </a:rPr>
              <a:t>.</a:t>
            </a:r>
            <a:r>
              <a:rPr lang="en-US">
                <a:solidFill>
                  <a:schemeClr val="bg1"/>
                </a:solidFill>
                <a:hlinkClick r:id="rId2"/>
              </a:rPr>
              <a:t>ru</a:t>
            </a:r>
            <a:r>
              <a:rPr lang="ru-RU">
                <a:solidFill>
                  <a:schemeClr val="bg1"/>
                </a:solidFill>
                <a:hlinkClick r:id="rId2"/>
              </a:rPr>
              <a:t>/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  <a:hlinkClick r:id="rId3"/>
              </a:rPr>
              <a:t>https://yandex.ru/tutor/subject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https:// opengia-ru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>
                <a:solidFill>
                  <a:schemeClr val="bg1"/>
                </a:solidFill>
                <a:hlinkClick r:id="rId4"/>
              </a:rPr>
              <a:t>https://your-teachers.ru/</a:t>
            </a:r>
            <a:r>
              <a:rPr lang="ru-RU">
                <a:solidFill>
                  <a:schemeClr val="bg1"/>
                </a:solidFill>
              </a:rPr>
              <a:t> - тренажеры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1125"/>
            <a:ext cx="7272338" cy="660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8496300" cy="570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bg1"/>
                </a:solidFill>
                <a:latin typeface="Arial" charset="0"/>
              </a:rPr>
              <a:t>Рекомендации по выполнению заданий на грамматику (задания 17-25)</a:t>
            </a:r>
          </a:p>
        </p:txBody>
      </p:sp>
      <p:sp>
        <p:nvSpPr>
          <p:cNvPr id="18434" name="Rectangle 4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80400" cy="5183187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Начать выполнение задания нужно с прочтения заголовка и всего текста, чтобы понять его   общее содержание, т.к. это поможет правильно употребить пропущенные грамматические формы.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Читая текст по предложениям, старайтесь понять его смысл, для того, чтобы определить какую именно грамматическую форму нужно образовать от опорного слова.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Если вы не уверены в заполнении какого-либо пропуска, все равно впишите слова, которые кажутся Вам наиболее приемлемыми.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Когда возможны разные варианты правильных ответов, они предусмотрены в ключах, и вам достаточно написать один ответ, который вы считаете верным.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Для того чтобы не ошибиться в написании форм неправильных глаголов, нужно запоминать их написание при заучивании форм.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Глагольные формы могут быть записаны или в полной, или в краткой форме. Например, is not или isn’t.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- Перечитайте текст со вставленными словами и убедитесь, что они соответствуют тексту грамматически и правильно написаны.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468313" y="260350"/>
            <a:ext cx="8424862" cy="640873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 Если в задании опорным словом является имя существительное, то возможно несколько вариантов: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 определите тип существительного: исчисляемое или не исчисляемое. Если существительное исчисляемое и глагол за ним употреблен во множественном числе, то существительное нужно поставить в форму множественного числа.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 внимательно посмотрите, не является ли существительное исключением (например, множественное число от child - children).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 определите по смыслу, нужно ли употребить притяжательную конструкцию (например, world - world’s).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 Если в задании опорным словом является имя прилагательное или наречие, то нужно определить какая степень сравнения - сравнительная и превосходны - требуется: если перед пропуском стоит определенный артикль the, значит это превосходная степень сравнения, если после пропуска есть слова than или as...as или </a:t>
            </a:r>
            <a:r>
              <a:rPr lang="en-US" sz="1600" smtClean="0"/>
              <a:t>s</a:t>
            </a:r>
            <a:r>
              <a:rPr lang="ru-RU" sz="1600" smtClean="0"/>
              <a:t>o..‘.as, то это сравнительная степень.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 Если в задании опорным словом является глагол, то возможно несколько вариантов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Определите форму глагола: личная или неличная.</a:t>
            </a:r>
            <a:endParaRPr lang="ru-RU" sz="16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 </a:t>
            </a:r>
            <a:r>
              <a:rPr lang="ru-RU" sz="1600" smtClean="0"/>
              <a:t>Если требуется </a:t>
            </a:r>
            <a:r>
              <a:rPr lang="ru-RU" sz="1600" b="1" smtClean="0"/>
              <a:t>личная форма глагола, </a:t>
            </a:r>
            <a:r>
              <a:rPr lang="ru-RU" sz="1600" smtClean="0"/>
              <a:t>то нужно определить залог - активный или пассивный залог.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-Определите характер действия: длительное, повторяющееся или законченное. Затем, опираясь на слова-подсказки (например, already относится к Present Perfect, a every year - к Present Simple), определите нужное по смыслу время глагола.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 Обязательно обратите внимание на согласование подлежащего со сказуемым: если подлежащее употреблено во множественном числе, то вспомогательный глагол также нужно употребить во множественном числе (например, со сказуемым we при образовании времени Present Perfect от глагола to do глагол-связка будет во множественном числе - have done).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 Важно помнить, что все задание - это один текст, в котором соблюдаются правила согласования времен!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351837" cy="62642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Если нужно употребить </a:t>
            </a:r>
            <a:r>
              <a:rPr lang="ru-RU" sz="1600" b="1" smtClean="0"/>
              <a:t>неличную форму глагола: </a:t>
            </a:r>
            <a:r>
              <a:rPr lang="ru-RU" sz="1600" smtClean="0"/>
              <a:t>инфинитив, герундий, причастие I или II, то следует вспомнить правила образования соответствующих частей речи.</a:t>
            </a:r>
            <a:endParaRPr lang="ru-RU" sz="16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Причастие I (действительное) </a:t>
            </a:r>
            <a:r>
              <a:rPr lang="ru-RU" sz="1600" smtClean="0"/>
              <a:t>образуется путем прибавления суффикса -ing к инфинитиву глагола без частицы to:</a:t>
            </a: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to play (</a:t>
            </a:r>
            <a:r>
              <a:rPr lang="ru-RU" sz="1600" smtClean="0"/>
              <a:t>играть</a:t>
            </a:r>
            <a:r>
              <a:rPr lang="en-US" sz="1600" smtClean="0"/>
              <a:t>) - playing</a:t>
            </a:r>
          </a:p>
          <a:p>
            <a:pPr>
              <a:lnSpc>
                <a:spcPct val="80000"/>
              </a:lnSpc>
            </a:pPr>
            <a:r>
              <a:rPr lang="en-US" sz="1600" smtClean="0"/>
              <a:t>to read (</a:t>
            </a:r>
            <a:r>
              <a:rPr lang="ru-RU" sz="1600" smtClean="0"/>
              <a:t>читать</a:t>
            </a:r>
            <a:r>
              <a:rPr lang="en-US" sz="1600" smtClean="0"/>
              <a:t>) - reading</a:t>
            </a:r>
            <a:endParaRPr lang="ru-RU" sz="16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Причастие II (страдательное) </a:t>
            </a:r>
            <a:r>
              <a:rPr lang="ru-RU" sz="1600" smtClean="0"/>
              <a:t>правильных глаголов образуется путем прибавления суффикса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-ed к инфинитиву глагола без частицы to: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to finish (заканчивать) - finished (законченный)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Причастие прошедшего времени неправильных глаголов чаще всего образуется путем изменения корневой гласной или всей основы глагола: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to write (писать) - written (написанный)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to see (видеть) - seen (увиденный)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Для того чтобы правильно написать глагольную форму, образованную с помощью окончания -ing, нужно помнить, что при добавлении -ing происходят следующие изменения: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конечная согласная буква удваивается в глаголах, оканчивающихся на ударный слог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с кратким гласным между двумя согласными: swim-m-ing; run n-ing;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- конечная согласная - 1 удваивается: travel - travel-1-ing;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- конечная гласная - е опускается: write - writing;</a:t>
            </a:r>
          </a:p>
          <a:p>
            <a:pPr>
              <a:lnSpc>
                <a:spcPct val="80000"/>
              </a:lnSpc>
            </a:pPr>
            <a:r>
              <a:rPr lang="ru-RU" sz="1600" smtClean="0"/>
              <a:t>- конечные буквы - ie заменяются на - у: lie - lying</a:t>
            </a:r>
            <a:endParaRPr lang="ru-RU" sz="16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Если в задании опорным словом является </a:t>
            </a:r>
            <a:r>
              <a:rPr lang="ru-RU" sz="1600" b="1" smtClean="0"/>
              <a:t>личное местоимение </a:t>
            </a:r>
            <a:r>
              <a:rPr lang="ru-RU" sz="1600" smtClean="0"/>
              <a:t>(например, местоимение I), то возможно несколько вариантов: вам нужно образовать либо притяжательное местоимение (ту) или его абсолютную форму (mine), либо возвратное местоимение (myself), либо местоимение в объектном падеже (те).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/>
              <a:t> Если в задании опорным словом является числительное, то вам нужно будет употребить произведенное от него порядковое числительное. Например</a:t>
            </a:r>
            <a:r>
              <a:rPr lang="en-US" sz="1600" smtClean="0"/>
              <a:t>: one - first, two - second, three- third, five- fifth, six - sixth </a:t>
            </a:r>
            <a:r>
              <a:rPr lang="ru-RU" sz="1600" smtClean="0"/>
              <a:t>и</a:t>
            </a:r>
            <a:r>
              <a:rPr lang="en-US" sz="1600" smtClean="0"/>
              <a:t> </a:t>
            </a:r>
            <a:r>
              <a:rPr lang="ru-RU" sz="1600" smtClean="0"/>
              <a:t>т</a:t>
            </a:r>
            <a:r>
              <a:rPr lang="en-US" sz="1600" smtClean="0"/>
              <a:t>.</a:t>
            </a:r>
            <a:r>
              <a:rPr lang="ru-RU" sz="1600" smtClean="0"/>
              <a:t>д</a:t>
            </a:r>
            <a:r>
              <a:rPr lang="en-US" sz="1600" smtClean="0"/>
              <a:t>.</a:t>
            </a:r>
            <a:endParaRPr lang="ru-RU" sz="16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2400" b="1" smtClean="0">
                <a:solidFill>
                  <a:schemeClr val="bg1"/>
                </a:solidFill>
                <a:latin typeface="Arial" charset="0"/>
              </a:rPr>
              <a:t>Рекомендации по выполнению заданий на словообразование (задания 26-31)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95288" y="1052513"/>
            <a:ext cx="8353425" cy="52562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• Прочитайте весь текст и поймите его основное содержание для того, чтобы определить какая часть речи необходима для заполнения пропуска.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• Прочитав предложение, определите какая приставка или суффикс данной части речи придает образованному слову нужное по смыслу текста значение.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• Для того чтобы не допустить орфографических ошибок в словах, образованных с помощью приставок и суффиксов, проверьте написание всех вписанных в пропуски слов и убедитесь, что они написаны четко и разборчиво.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• Если Вы не уверены в заполнении какого- либо пропуска, все равно впишите слова, которые кажутся Вам наиболее приемлемым.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• Значительную трудность при выполнении заданий 26-31 представляет употребление отрицательных приставок. Для правильного употребления слова с отрицательной приставкой необходимо: внимательно вчитаться в смысл всего текста и предложения с пропуском, чтобы увидеть заложенный в нем отрицательный смысл; вспомнить, какая именно отрицательная приставка употреблялась с данным корнем. Помните о том, что для обозначения противоположного состояния, процесса или противопоставления в английском языке существуют разные отрицательные приставки: un-, dis, mis-... Добавление к слову приставки не меняет часть речи.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684213" y="476250"/>
            <a:ext cx="82804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Which of the following word roots cannot be used with the suffix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-ship?</a:t>
            </a:r>
          </a:p>
          <a:p>
            <a:r>
              <a:rPr lang="ru-RU"/>
              <a:t>1. a. citizen- b. champion- c. celebrity- d. author-</a:t>
            </a:r>
          </a:p>
          <a:p>
            <a:r>
              <a:rPr lang="ru-RU"/>
              <a:t>2. a. censor- b. leader- c. member- d. comfort-</a:t>
            </a:r>
          </a:p>
          <a:p>
            <a:r>
              <a:rPr lang="ru-RU"/>
              <a:t>3. a. horseman- b. companion- c. help- d. fellow-</a:t>
            </a:r>
          </a:p>
          <a:p>
            <a:endParaRPr lang="ru-RU"/>
          </a:p>
          <a:p>
            <a:pPr algn="ctr"/>
            <a:r>
              <a:rPr lang="ru-RU" b="1">
                <a:solidFill>
                  <a:schemeClr val="bg1"/>
                </a:solidFill>
              </a:rPr>
              <a:t>Make these words opposite by adding in- or im-.</a:t>
            </a:r>
          </a:p>
          <a:p>
            <a:r>
              <a:rPr lang="ru-RU"/>
              <a:t>Expensive        possible</a:t>
            </a:r>
          </a:p>
          <a:p>
            <a:r>
              <a:rPr lang="ru-RU"/>
              <a:t>Sane                complete</a:t>
            </a:r>
          </a:p>
          <a:p>
            <a:r>
              <a:rPr lang="ru-RU"/>
              <a:t>Secure             possible</a:t>
            </a:r>
          </a:p>
          <a:p>
            <a:r>
              <a:rPr lang="ru-RU"/>
              <a:t>Accuracy          formal</a:t>
            </a:r>
          </a:p>
          <a:p>
            <a:r>
              <a:rPr lang="ru-RU"/>
              <a:t>Pure                 attentive</a:t>
            </a:r>
          </a:p>
          <a:p>
            <a:r>
              <a:rPr lang="ru-RU"/>
              <a:t>Proper              </a:t>
            </a:r>
            <a:r>
              <a:rPr lang="ru-RU" b="1"/>
              <a:t>definite</a:t>
            </a:r>
          </a:p>
          <a:p>
            <a:r>
              <a:rPr lang="ru-RU"/>
              <a:t>Capable            polite</a:t>
            </a:r>
          </a:p>
          <a:p>
            <a:r>
              <a:rPr lang="ru-RU"/>
              <a:t>Mature              patient</a:t>
            </a:r>
          </a:p>
          <a:p>
            <a:r>
              <a:rPr lang="ru-RU"/>
              <a:t>Perfect              mortal</a:t>
            </a:r>
          </a:p>
          <a:p>
            <a:r>
              <a:rPr lang="ru-RU"/>
              <a:t>Practical            precise</a:t>
            </a:r>
          </a:p>
          <a:p>
            <a:r>
              <a:rPr lang="ru-RU"/>
              <a:t>considerable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2235</Words>
  <Application>Microsoft Office PowerPoint</Application>
  <PresentationFormat>On-screen Show (4:3)</PresentationFormat>
  <Paragraphs>239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Развитие грамматических навыков  при подготовке к ОГЭ</vt:lpstr>
      <vt:lpstr>Алгоритм действий по подготовке обучающихся к экзамену по иностранному языку: </vt:lpstr>
      <vt:lpstr>Слайд 3</vt:lpstr>
      <vt:lpstr>Слайд 4</vt:lpstr>
      <vt:lpstr>Рекомендации по выполнению заданий на грамматику (задания 17-25)</vt:lpstr>
      <vt:lpstr>Слайд 6</vt:lpstr>
      <vt:lpstr>Слайд 7</vt:lpstr>
      <vt:lpstr>Рекомендации по выполнению заданий на словообразование (задания 26-31)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лексике и грамматике при подготовке к ОГЭ</dc:title>
  <dc:creator>ApUseR</dc:creator>
  <cp:lastModifiedBy>Домашний</cp:lastModifiedBy>
  <cp:revision>45</cp:revision>
  <dcterms:created xsi:type="dcterms:W3CDTF">2016-02-02T08:50:38Z</dcterms:created>
  <dcterms:modified xsi:type="dcterms:W3CDTF">2020-01-23T12:41:13Z</dcterms:modified>
</cp:coreProperties>
</file>