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70" r:id="rId10"/>
    <p:sldId id="263" r:id="rId11"/>
    <p:sldId id="271" r:id="rId12"/>
    <p:sldId id="264" r:id="rId13"/>
    <p:sldId id="272" r:id="rId14"/>
    <p:sldId id="265" r:id="rId15"/>
    <p:sldId id="273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7CE82-A24C-461E-A5B2-37819CC67CF6}" type="datetimeFigureOut">
              <a:rPr lang="ru-RU" smtClean="0"/>
              <a:pPr/>
              <a:t>26.11.20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11343-D393-43AD-A554-2F36C9970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7CE82-A24C-461E-A5B2-37819CC67CF6}" type="datetimeFigureOut">
              <a:rPr lang="ru-RU" smtClean="0"/>
              <a:pPr/>
              <a:t>26.11.20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11343-D393-43AD-A554-2F36C9970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7CE82-A24C-461E-A5B2-37819CC67CF6}" type="datetimeFigureOut">
              <a:rPr lang="ru-RU" smtClean="0"/>
              <a:pPr/>
              <a:t>26.11.20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11343-D393-43AD-A554-2F36C9970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7CE82-A24C-461E-A5B2-37819CC67CF6}" type="datetimeFigureOut">
              <a:rPr lang="ru-RU" smtClean="0"/>
              <a:pPr/>
              <a:t>26.11.20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11343-D393-43AD-A554-2F36C9970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7CE82-A24C-461E-A5B2-37819CC67CF6}" type="datetimeFigureOut">
              <a:rPr lang="ru-RU" smtClean="0"/>
              <a:pPr/>
              <a:t>26.11.20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11343-D393-43AD-A554-2F36C9970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7CE82-A24C-461E-A5B2-37819CC67CF6}" type="datetimeFigureOut">
              <a:rPr lang="ru-RU" smtClean="0"/>
              <a:pPr/>
              <a:t>26.11.20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11343-D393-43AD-A554-2F36C9970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7CE82-A24C-461E-A5B2-37819CC67CF6}" type="datetimeFigureOut">
              <a:rPr lang="ru-RU" smtClean="0"/>
              <a:pPr/>
              <a:t>26.11.20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11343-D393-43AD-A554-2F36C9970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7CE82-A24C-461E-A5B2-37819CC67CF6}" type="datetimeFigureOut">
              <a:rPr lang="ru-RU" smtClean="0"/>
              <a:pPr/>
              <a:t>26.11.20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11343-D393-43AD-A554-2F36C9970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7CE82-A24C-461E-A5B2-37819CC67CF6}" type="datetimeFigureOut">
              <a:rPr lang="ru-RU" smtClean="0"/>
              <a:pPr/>
              <a:t>26.11.20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11343-D393-43AD-A554-2F36C9970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7CE82-A24C-461E-A5B2-37819CC67CF6}" type="datetimeFigureOut">
              <a:rPr lang="ru-RU" smtClean="0"/>
              <a:pPr/>
              <a:t>26.11.20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11343-D393-43AD-A554-2F36C9970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7CE82-A24C-461E-A5B2-37819CC67CF6}" type="datetimeFigureOut">
              <a:rPr lang="ru-RU" smtClean="0"/>
              <a:pPr/>
              <a:t>26.11.20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11343-D393-43AD-A554-2F36C9970A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807CE82-A24C-461E-A5B2-37819CC67CF6}" type="datetimeFigureOut">
              <a:rPr lang="ru-RU" smtClean="0"/>
              <a:pPr/>
              <a:t>26.11.20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C611343-D393-43AD-A554-2F36C9970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ingenglish.com/" TargetMode="External"/><Relationship Id="rId2" Type="http://schemas.openxmlformats.org/officeDocument/2006/relationships/hyperlink" Target="http://www.infoenglish.info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glishinn.ru/grammatika-angliyskogo-yazyika-po-urovnyam" TargetMode="External"/><Relationship Id="rId4" Type="http://schemas.openxmlformats.org/officeDocument/2006/relationships/hyperlink" Target="http://www.learnenglish.de/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ufind.com/english-grammar/english-grammar-guide/" TargetMode="External"/><Relationship Id="rId13" Type="http://schemas.openxmlformats.org/officeDocument/2006/relationships/hyperlink" Target="http://www.englishpage.com/verbpage/verbtenseintro.html" TargetMode="External"/><Relationship Id="rId3" Type="http://schemas.openxmlformats.org/officeDocument/2006/relationships/hyperlink" Target="http://www.5minuteenglish.com/grammar.htm" TargetMode="External"/><Relationship Id="rId7" Type="http://schemas.openxmlformats.org/officeDocument/2006/relationships/hyperlink" Target="https://alison.com/learn/english-grammar" TargetMode="External"/><Relationship Id="rId12" Type="http://schemas.openxmlformats.org/officeDocument/2006/relationships/hyperlink" Target="http://www.grammarly.com/handbook/" TargetMode="External"/><Relationship Id="rId2" Type="http://schemas.openxmlformats.org/officeDocument/2006/relationships/hyperlink" Target="http://www.chompchomp.com/menu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glishgrammar101.com/" TargetMode="External"/><Relationship Id="rId11" Type="http://schemas.openxmlformats.org/officeDocument/2006/relationships/hyperlink" Target="https://www.englishclub.com/grammar/" TargetMode="External"/><Relationship Id="rId5" Type="http://schemas.openxmlformats.org/officeDocument/2006/relationships/hyperlink" Target="https://www.fluentu.com/ru" TargetMode="External"/><Relationship Id="rId10" Type="http://schemas.openxmlformats.org/officeDocument/2006/relationships/hyperlink" Target="http://www.dailygrammar.com/" TargetMode="External"/><Relationship Id="rId4" Type="http://schemas.openxmlformats.org/officeDocument/2006/relationships/hyperlink" Target="https://learnenglish.britishcouncil.org/en/english-grammar" TargetMode="External"/><Relationship Id="rId9" Type="http://schemas.openxmlformats.org/officeDocument/2006/relationships/hyperlink" Target="https://elt.oup.com/student/oxfordenglishgrammar/" TargetMode="External"/><Relationship Id="rId14" Type="http://schemas.openxmlformats.org/officeDocument/2006/relationships/hyperlink" Target="http://www.youtube.com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099240" cy="58326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Развитие грамматических навыков на уроках английского </a:t>
            </a:r>
            <a:r>
              <a:rPr lang="ru-RU" dirty="0" smtClean="0">
                <a:solidFill>
                  <a:srgbClr val="002060"/>
                </a:solidFill>
              </a:rPr>
              <a:t>языка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ru-RU" sz="3100" b="0" i="1" dirty="0" smtClean="0">
                <a:solidFill>
                  <a:srgbClr val="002060"/>
                </a:solidFill>
              </a:rPr>
              <a:t>учитель английского </a:t>
            </a:r>
            <a:r>
              <a:rPr lang="ru-RU" sz="3100" b="0" i="1" smtClean="0">
                <a:solidFill>
                  <a:srgbClr val="002060"/>
                </a:solidFill>
              </a:rPr>
              <a:t>языка </a:t>
            </a:r>
            <a:br>
              <a:rPr lang="ru-RU" sz="3100" b="0" i="1" smtClean="0">
                <a:solidFill>
                  <a:srgbClr val="002060"/>
                </a:solidFill>
              </a:rPr>
            </a:br>
            <a:r>
              <a:rPr lang="ru-RU" sz="3100" b="0" i="1" smtClean="0">
                <a:solidFill>
                  <a:srgbClr val="002060"/>
                </a:solidFill>
              </a:rPr>
              <a:t>1 </a:t>
            </a:r>
            <a:r>
              <a:rPr lang="ru-RU" sz="3100" b="0" i="1" dirty="0" smtClean="0">
                <a:solidFill>
                  <a:srgbClr val="002060"/>
                </a:solidFill>
              </a:rPr>
              <a:t>категории</a:t>
            </a:r>
            <a:br>
              <a:rPr lang="ru-RU" sz="3100" b="0" i="1" dirty="0" smtClean="0">
                <a:solidFill>
                  <a:srgbClr val="002060"/>
                </a:solidFill>
              </a:rPr>
            </a:br>
            <a:r>
              <a:rPr lang="ru-RU" sz="3100" b="0" i="1" dirty="0" smtClean="0">
                <a:solidFill>
                  <a:srgbClr val="002060"/>
                </a:solidFill>
              </a:rPr>
              <a:t>МАОУ СОШ №2 п. Новоорск</a:t>
            </a:r>
            <a:br>
              <a:rPr lang="ru-RU" sz="3100" b="0" i="1" dirty="0" smtClean="0">
                <a:solidFill>
                  <a:srgbClr val="002060"/>
                </a:solidFill>
              </a:rPr>
            </a:br>
            <a:r>
              <a:rPr lang="ru-RU" sz="3100" b="0" i="1" dirty="0" smtClean="0">
                <a:solidFill>
                  <a:srgbClr val="002060"/>
                </a:solidFill>
              </a:rPr>
              <a:t>Ковтун Н.А.</a:t>
            </a:r>
            <a:endParaRPr lang="ru-RU" sz="3100" b="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Подстановочные упражнения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08912" cy="504056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/>
              <a:t>1.</a:t>
            </a:r>
            <a:r>
              <a:rPr lang="ru-RU" dirty="0" smtClean="0"/>
              <a:t> Составьте предложения с помощью подстановочной таблицы.</a:t>
            </a:r>
          </a:p>
          <a:p>
            <a:pPr algn="just">
              <a:buNone/>
            </a:pPr>
            <a:r>
              <a:rPr lang="ru-RU" b="1" dirty="0" smtClean="0"/>
              <a:t>2.</a:t>
            </a:r>
            <a:r>
              <a:rPr lang="ru-RU" dirty="0" smtClean="0"/>
              <a:t> Составьте как можно больше предложений, используя таблицу.</a:t>
            </a:r>
          </a:p>
          <a:p>
            <a:pPr algn="just">
              <a:buNone/>
            </a:pPr>
            <a:r>
              <a:rPr lang="ru-RU" b="1" dirty="0" smtClean="0"/>
              <a:t>3.</a:t>
            </a:r>
            <a:r>
              <a:rPr lang="ru-RU" dirty="0" smtClean="0"/>
              <a:t> Составьте предложения из заданных слов.</a:t>
            </a:r>
          </a:p>
          <a:p>
            <a:pPr algn="just">
              <a:buNone/>
            </a:pPr>
            <a:r>
              <a:rPr lang="ru-RU" b="1" dirty="0" smtClean="0"/>
              <a:t>4.</a:t>
            </a:r>
            <a:r>
              <a:rPr lang="ru-RU" dirty="0" smtClean="0"/>
              <a:t> Раскройте скобки, употребляя соответствующую грамматическую форму.</a:t>
            </a:r>
          </a:p>
          <a:p>
            <a:pPr algn="just">
              <a:buNone/>
            </a:pPr>
            <a:r>
              <a:rPr lang="ru-RU" b="1" dirty="0" smtClean="0"/>
              <a:t>5.</a:t>
            </a:r>
            <a:r>
              <a:rPr lang="ru-RU" dirty="0" smtClean="0"/>
              <a:t> Составьте предложения по таблице. Имена, данные в ней, замените именами ваших друзей.</a:t>
            </a:r>
          </a:p>
          <a:p>
            <a:pPr algn="just">
              <a:buNone/>
            </a:pPr>
            <a:r>
              <a:rPr lang="ru-RU" b="1" dirty="0" smtClean="0"/>
              <a:t>6.</a:t>
            </a:r>
            <a:r>
              <a:rPr lang="ru-RU" dirty="0" smtClean="0"/>
              <a:t> Дополните таблицу своими примерами.</a:t>
            </a:r>
          </a:p>
          <a:p>
            <a:pPr algn="just">
              <a:buNone/>
            </a:pPr>
            <a:r>
              <a:rPr lang="ru-RU" b="1" dirty="0" smtClean="0"/>
              <a:t>7.</a:t>
            </a:r>
            <a:r>
              <a:rPr lang="ru-RU" dirty="0" smtClean="0"/>
              <a:t> Составьте предложения из слов, данных вразбивку.</a:t>
            </a:r>
          </a:p>
          <a:p>
            <a:pPr algn="just">
              <a:buNone/>
            </a:pPr>
            <a:r>
              <a:rPr lang="ru-RU" b="1" dirty="0" smtClean="0"/>
              <a:t>8.</a:t>
            </a:r>
            <a:r>
              <a:rPr lang="ru-RU" dirty="0" smtClean="0"/>
              <a:t> Прочтите начало предложения, дополнив его по смыслу.</a:t>
            </a:r>
          </a:p>
          <a:p>
            <a:pPr algn="just">
              <a:buNone/>
            </a:pPr>
            <a:r>
              <a:rPr lang="ru-RU" b="1" dirty="0" smtClean="0"/>
              <a:t>9.</a:t>
            </a:r>
            <a:r>
              <a:rPr lang="ru-RU" dirty="0" smtClean="0"/>
              <a:t> Прослушайте диалог, воспроизведите его в парах и составьте диалог по аналогии.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19256" cy="57789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Прочтите начало предложения, дополнив его по смыслу (отработка </a:t>
            </a:r>
            <a:r>
              <a:rPr lang="en-US" b="1" dirty="0" smtClean="0">
                <a:solidFill>
                  <a:srgbClr val="002060"/>
                </a:solidFill>
              </a:rPr>
              <a:t>Complex Object)</a:t>
            </a:r>
          </a:p>
          <a:p>
            <a:pPr algn="ctr">
              <a:buNone/>
            </a:pPr>
            <a:endParaRPr lang="en-US" b="1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r>
              <a:rPr lang="en-US" dirty="0" smtClean="0"/>
              <a:t>1. Mother made her son …</a:t>
            </a:r>
          </a:p>
          <a:p>
            <a:pPr marL="514350" indent="-514350">
              <a:buNone/>
            </a:pPr>
            <a:r>
              <a:rPr lang="en-US" dirty="0" smtClean="0"/>
              <a:t>2</a:t>
            </a:r>
            <a:r>
              <a:rPr lang="en-US" dirty="0" smtClean="0">
                <a:solidFill>
                  <a:srgbClr val="002060"/>
                </a:solidFill>
              </a:rPr>
              <a:t>. </a:t>
            </a:r>
            <a:r>
              <a:rPr lang="en-US" dirty="0" smtClean="0"/>
              <a:t>She let her daughter … </a:t>
            </a:r>
          </a:p>
          <a:p>
            <a:pPr marL="514350" indent="-514350">
              <a:buNone/>
            </a:pPr>
            <a:r>
              <a:rPr lang="en-US" dirty="0" smtClean="0"/>
              <a:t>3</a:t>
            </a:r>
            <a:r>
              <a:rPr lang="en-US" dirty="0" smtClean="0">
                <a:solidFill>
                  <a:srgbClr val="002060"/>
                </a:solidFill>
              </a:rPr>
              <a:t>. </a:t>
            </a:r>
            <a:r>
              <a:rPr lang="en-US" dirty="0" smtClean="0"/>
              <a:t>I want you …</a:t>
            </a:r>
          </a:p>
          <a:p>
            <a:pPr marL="514350" indent="-514350">
              <a:buNone/>
            </a:pPr>
            <a:r>
              <a:rPr lang="en-US" dirty="0" smtClean="0"/>
              <a:t>4. I would like he …</a:t>
            </a:r>
          </a:p>
          <a:p>
            <a:pPr marL="514350" indent="-514350">
              <a:buNone/>
            </a:pPr>
            <a:r>
              <a:rPr lang="en-US" dirty="0" smtClean="0"/>
              <a:t>5. I expected you 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Трансформационные упражнения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752528"/>
          </a:xfrm>
        </p:spPr>
        <p:txBody>
          <a:bodyPr>
            <a:normAutofit fontScale="62500" lnSpcReduction="20000"/>
          </a:bodyPr>
          <a:lstStyle/>
          <a:p>
            <a:pPr lvl="0" algn="just">
              <a:buNone/>
            </a:pPr>
            <a:r>
              <a:rPr lang="ru-RU" b="1" dirty="0" smtClean="0"/>
              <a:t>1. </a:t>
            </a:r>
            <a:r>
              <a:rPr lang="ru-RU" dirty="0" smtClean="0"/>
              <a:t>Заполните пропуски.</a:t>
            </a:r>
          </a:p>
          <a:p>
            <a:pPr lvl="0" algn="just">
              <a:buNone/>
            </a:pPr>
            <a:r>
              <a:rPr lang="ru-RU" b="1" dirty="0" smtClean="0"/>
              <a:t>2. </a:t>
            </a:r>
            <a:r>
              <a:rPr lang="ru-RU" dirty="0" smtClean="0"/>
              <a:t>Дополните/ сократите/ видоизмените диалог, содержащий закрепляемую грамматическую структуру.</a:t>
            </a:r>
          </a:p>
          <a:p>
            <a:pPr lvl="0" algn="just">
              <a:buNone/>
            </a:pPr>
            <a:r>
              <a:rPr lang="ru-RU" b="1" dirty="0" smtClean="0"/>
              <a:t>3. </a:t>
            </a:r>
            <a:r>
              <a:rPr lang="ru-RU" dirty="0" smtClean="0"/>
              <a:t>Выразите ту же мысль иначе (скажите по-другому).</a:t>
            </a:r>
          </a:p>
          <a:p>
            <a:pPr lvl="0" algn="just">
              <a:buNone/>
            </a:pPr>
            <a:r>
              <a:rPr lang="ru-RU" b="1" dirty="0" smtClean="0"/>
              <a:t>4. </a:t>
            </a:r>
            <a:r>
              <a:rPr lang="ru-RU" dirty="0" smtClean="0"/>
              <a:t>Дополните предложения, обращая внимание на…</a:t>
            </a:r>
          </a:p>
          <a:p>
            <a:pPr lvl="0" algn="just">
              <a:buNone/>
            </a:pPr>
            <a:r>
              <a:rPr lang="ru-RU" b="1" dirty="0" smtClean="0"/>
              <a:t>5. </a:t>
            </a:r>
            <a:r>
              <a:rPr lang="ru-RU" dirty="0" smtClean="0"/>
              <a:t> Замените выделенные слова…</a:t>
            </a:r>
          </a:p>
          <a:p>
            <a:pPr lvl="0" algn="just">
              <a:buNone/>
            </a:pPr>
            <a:r>
              <a:rPr lang="ru-RU" b="1" dirty="0" smtClean="0"/>
              <a:t>6. </a:t>
            </a:r>
            <a:r>
              <a:rPr lang="ru-RU" dirty="0" smtClean="0"/>
              <a:t>Напишите предложения в … форме.</a:t>
            </a:r>
          </a:p>
          <a:p>
            <a:pPr lvl="0" algn="just">
              <a:buNone/>
            </a:pPr>
            <a:r>
              <a:rPr lang="ru-RU" b="1" dirty="0" smtClean="0"/>
              <a:t>7. </a:t>
            </a:r>
            <a:r>
              <a:rPr lang="ru-RU" dirty="0" smtClean="0"/>
              <a:t>Переведите предложения на английский язык.</a:t>
            </a:r>
          </a:p>
          <a:p>
            <a:pPr lvl="0" algn="just">
              <a:buNone/>
            </a:pPr>
            <a:r>
              <a:rPr lang="ru-RU" b="1" dirty="0" smtClean="0"/>
              <a:t>8. </a:t>
            </a:r>
            <a:r>
              <a:rPr lang="ru-RU" dirty="0" smtClean="0"/>
              <a:t>Догадайтесь, какие вопросы были заданы в следующем диалоге (приводятся ответы).</a:t>
            </a:r>
          </a:p>
          <a:p>
            <a:pPr lvl="0" algn="just">
              <a:buNone/>
            </a:pPr>
            <a:r>
              <a:rPr lang="ru-RU" b="1" dirty="0" smtClean="0"/>
              <a:t>9. </a:t>
            </a:r>
            <a:r>
              <a:rPr lang="ru-RU" dirty="0" smtClean="0"/>
              <a:t>Передайте собеседнику смысл следующего сообщения своими словами, используя…</a:t>
            </a:r>
          </a:p>
          <a:p>
            <a:pPr lvl="0" algn="just">
              <a:buNone/>
            </a:pPr>
            <a:r>
              <a:rPr lang="ru-RU" b="1" dirty="0" smtClean="0"/>
              <a:t>10. </a:t>
            </a:r>
            <a:r>
              <a:rPr lang="ru-RU" dirty="0" smtClean="0"/>
              <a:t>Запишите вопросы, которые вы могли бы задать в беседе с …</a:t>
            </a:r>
          </a:p>
          <a:p>
            <a:pPr lvl="0" algn="just">
              <a:buNone/>
            </a:pPr>
            <a:r>
              <a:rPr lang="ru-RU" b="1" dirty="0" smtClean="0"/>
              <a:t>11. </a:t>
            </a:r>
            <a:r>
              <a:rPr lang="ru-RU" dirty="0" smtClean="0"/>
              <a:t>Прочтите предложения, сократите их, сохраняя смысл.</a:t>
            </a:r>
          </a:p>
          <a:p>
            <a:pPr lvl="0" algn="just">
              <a:buNone/>
            </a:pPr>
            <a:r>
              <a:rPr lang="ru-RU" b="1" dirty="0" smtClean="0"/>
              <a:t>12. </a:t>
            </a:r>
            <a:r>
              <a:rPr lang="ru-RU" dirty="0" smtClean="0"/>
              <a:t>Прочтите предложения, расширьте их за счёт слов, данных в скобках.</a:t>
            </a:r>
          </a:p>
          <a:p>
            <a:pPr lvl="0" algn="just">
              <a:buNone/>
            </a:pPr>
            <a:r>
              <a:rPr lang="ru-RU" b="1" dirty="0" smtClean="0"/>
              <a:t>13. </a:t>
            </a:r>
            <a:r>
              <a:rPr lang="ru-RU" dirty="0" smtClean="0"/>
              <a:t>Составьте из двух предложений одно.</a:t>
            </a:r>
          </a:p>
          <a:p>
            <a:pPr lvl="0" algn="just">
              <a:buNone/>
            </a:pPr>
            <a:r>
              <a:rPr lang="ru-RU" b="1" dirty="0" smtClean="0"/>
              <a:t>14. </a:t>
            </a:r>
            <a:r>
              <a:rPr lang="ru-RU" dirty="0" smtClean="0"/>
              <a:t>Ответьте на вопросы, употребляя…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11560" y="530352"/>
            <a:ext cx="8075240" cy="570696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Составьте из двух предложений одно, используя </a:t>
            </a:r>
            <a:r>
              <a:rPr lang="ru-RU" b="1" u="sng" dirty="0" err="1" smtClean="0">
                <a:solidFill>
                  <a:srgbClr val="002060"/>
                </a:solidFill>
              </a:rPr>
              <a:t>who</a:t>
            </a:r>
            <a:r>
              <a:rPr lang="ru-RU" b="1" u="sng" dirty="0" smtClean="0">
                <a:solidFill>
                  <a:srgbClr val="002060"/>
                </a:solidFill>
              </a:rPr>
              <a:t> /</a:t>
            </a:r>
            <a:r>
              <a:rPr lang="ru-RU" b="1" u="sng" dirty="0" err="1" smtClean="0">
                <a:solidFill>
                  <a:srgbClr val="002060"/>
                </a:solidFill>
              </a:rPr>
              <a:t>that</a:t>
            </a:r>
            <a:r>
              <a:rPr lang="ru-RU" b="1" u="sng" dirty="0" smtClean="0">
                <a:solidFill>
                  <a:srgbClr val="002060"/>
                </a:solidFill>
              </a:rPr>
              <a:t> / </a:t>
            </a:r>
            <a:r>
              <a:rPr lang="ru-RU" b="1" u="sng" dirty="0" err="1" smtClean="0">
                <a:solidFill>
                  <a:srgbClr val="002060"/>
                </a:solidFill>
              </a:rPr>
              <a:t>which</a:t>
            </a:r>
            <a:r>
              <a:rPr lang="ru-RU" b="1" u="sng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(отработка относительных местоимений)</a:t>
            </a:r>
          </a:p>
          <a:p>
            <a:pPr algn="ctr">
              <a:buNone/>
            </a:pPr>
            <a:endParaRPr lang="ru-RU" b="1" u="sng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/>
              <a:t>1. </a:t>
            </a:r>
            <a:r>
              <a:rPr lang="en-US" dirty="0" smtClean="0"/>
              <a:t>A book was written 5 years ago. It is very popular.</a:t>
            </a:r>
          </a:p>
          <a:p>
            <a:pPr>
              <a:buNone/>
            </a:pPr>
            <a:r>
              <a:rPr lang="ru-RU" dirty="0" smtClean="0"/>
              <a:t>2. </a:t>
            </a:r>
            <a:r>
              <a:rPr lang="en-US" dirty="0" smtClean="0"/>
              <a:t>There is a book on the table. Take it.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en-US" dirty="0" smtClean="0"/>
              <a:t>A policeman stopped our car. He wasn’t very friendly.</a:t>
            </a:r>
          </a:p>
          <a:p>
            <a:pPr>
              <a:buNone/>
            </a:pPr>
            <a:r>
              <a:rPr lang="ru-RU" dirty="0" smtClean="0"/>
              <a:t>4. </a:t>
            </a:r>
            <a:r>
              <a:rPr lang="en-US" dirty="0" smtClean="0"/>
              <a:t>A boy broke the window. He ran away.</a:t>
            </a:r>
          </a:p>
          <a:p>
            <a:pPr>
              <a:buNone/>
            </a:pPr>
            <a:r>
              <a:rPr lang="ru-RU" dirty="0" smtClean="0"/>
              <a:t>5. </a:t>
            </a:r>
            <a:r>
              <a:rPr lang="en-US" dirty="0" smtClean="0"/>
              <a:t>I met a woman. She can speak six languages.</a:t>
            </a:r>
          </a:p>
          <a:p>
            <a:pPr>
              <a:buNone/>
            </a:pPr>
            <a:endParaRPr lang="ru-RU" b="1" u="sng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Контрольные упражнения и тесты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55888" cy="482453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900" b="1" dirty="0" smtClean="0"/>
              <a:t>1.</a:t>
            </a:r>
            <a:r>
              <a:rPr lang="ru-RU" sz="2900" dirty="0" smtClean="0"/>
              <a:t> Скажите, что означает данная грамматическая форма в этой ситуации.</a:t>
            </a:r>
          </a:p>
          <a:p>
            <a:pPr>
              <a:buNone/>
            </a:pPr>
            <a:r>
              <a:rPr lang="ru-RU" sz="2900" b="1" dirty="0" smtClean="0"/>
              <a:t>2.</a:t>
            </a:r>
            <a:r>
              <a:rPr lang="ru-RU" sz="2900" dirty="0" smtClean="0"/>
              <a:t> Образуйте грамматические формы от следующих глаголов (прилагательных, местоимений)</a:t>
            </a:r>
          </a:p>
          <a:p>
            <a:pPr>
              <a:buNone/>
            </a:pPr>
            <a:r>
              <a:rPr lang="ru-RU" sz="2900" b="1" dirty="0" smtClean="0"/>
              <a:t>3.</a:t>
            </a:r>
            <a:r>
              <a:rPr lang="ru-RU" sz="2900" dirty="0" smtClean="0"/>
              <a:t> Выберите правильную форму… из нескольких предложенных.</a:t>
            </a:r>
          </a:p>
          <a:p>
            <a:pPr>
              <a:buNone/>
            </a:pPr>
            <a:r>
              <a:rPr lang="ru-RU" sz="2900" b="1" dirty="0" smtClean="0"/>
              <a:t>4.</a:t>
            </a:r>
            <a:r>
              <a:rPr lang="ru-RU" sz="2900" dirty="0" smtClean="0"/>
              <a:t> Добавьте к данным предложениям ещё два, связанных с ними по смыслу.</a:t>
            </a:r>
          </a:p>
          <a:p>
            <a:pPr>
              <a:buNone/>
            </a:pPr>
            <a:r>
              <a:rPr lang="ru-RU" sz="2900" b="1" dirty="0" smtClean="0"/>
              <a:t>5.</a:t>
            </a:r>
            <a:r>
              <a:rPr lang="ru-RU" sz="2900" dirty="0" smtClean="0"/>
              <a:t> Закончите приведенные высказывания.</a:t>
            </a:r>
          </a:p>
          <a:p>
            <a:pPr>
              <a:buNone/>
            </a:pPr>
            <a:r>
              <a:rPr lang="ru-RU" sz="2900" b="1" dirty="0" smtClean="0"/>
              <a:t>6.</a:t>
            </a:r>
            <a:r>
              <a:rPr lang="ru-RU" sz="2900" dirty="0" smtClean="0"/>
              <a:t> Примите участие в конкурсе на лучшее знание грамматики. Укажите разницу между…</a:t>
            </a:r>
          </a:p>
          <a:p>
            <a:pPr>
              <a:buNone/>
            </a:pPr>
            <a:r>
              <a:rPr lang="ru-RU" sz="2900" b="1" dirty="0" smtClean="0"/>
              <a:t>7.</a:t>
            </a:r>
            <a:r>
              <a:rPr lang="ru-RU" sz="2900" dirty="0" smtClean="0"/>
              <a:t> Назовите грамматическую форму, которую нужно употребить в данной ситуации. Составьте вопросы для грамматической викторины.</a:t>
            </a:r>
          </a:p>
          <a:p>
            <a:pPr>
              <a:buNone/>
            </a:pPr>
            <a:r>
              <a:rPr lang="ru-RU" sz="2900" b="1" dirty="0" smtClean="0"/>
              <a:t>8.</a:t>
            </a:r>
            <a:r>
              <a:rPr lang="ru-RU" sz="2900" dirty="0" smtClean="0"/>
              <a:t> Подберите тексты, стихи, рифмовки, изречения, поговорки, иллюстрирующие употребление указанных грамматических явлений.</a:t>
            </a:r>
          </a:p>
          <a:p>
            <a:pPr>
              <a:buNone/>
            </a:pPr>
            <a:r>
              <a:rPr lang="ru-RU" sz="2900" b="1" dirty="0" smtClean="0"/>
              <a:t>9.</a:t>
            </a:r>
            <a:r>
              <a:rPr lang="ru-RU" sz="2900" dirty="0" smtClean="0"/>
              <a:t> Составьте схему, грамматическую таблицу для иллюстрации образования указанной грамматической формы.</a:t>
            </a:r>
          </a:p>
          <a:p>
            <a:pPr>
              <a:buNone/>
            </a:pPr>
            <a:r>
              <a:rPr lang="ru-RU" sz="2900" b="1" dirty="0" smtClean="0"/>
              <a:t>10.</a:t>
            </a:r>
            <a:r>
              <a:rPr lang="ru-RU" sz="2900" dirty="0" smtClean="0"/>
              <a:t> Сформулируйте грамматическое правило по теме для грамматического справочника.</a:t>
            </a:r>
          </a:p>
          <a:p>
            <a:pPr>
              <a:buNone/>
            </a:pPr>
            <a:r>
              <a:rPr lang="ru-RU" sz="2900" b="1" dirty="0" smtClean="0"/>
              <a:t>11.</a:t>
            </a:r>
            <a:r>
              <a:rPr lang="ru-RU" sz="2900" dirty="0" smtClean="0"/>
              <a:t> Исправьте грамматические ошибки в тексте.</a:t>
            </a:r>
          </a:p>
          <a:p>
            <a:pPr>
              <a:buNone/>
            </a:pPr>
            <a:r>
              <a:rPr lang="ru-RU" sz="2900" b="1" dirty="0" smtClean="0"/>
              <a:t>12.</a:t>
            </a:r>
            <a:r>
              <a:rPr lang="ru-RU" sz="2900" dirty="0" smtClean="0"/>
              <a:t> Объясните употребление (образование) указанного грамматического явления в тексте (ситуациях).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424936" cy="61206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Добавьте к данным предложениям 1-2, связанных с ними по смыслу</a:t>
            </a:r>
          </a:p>
          <a:p>
            <a:pPr algn="just" fontAlgn="base">
              <a:buNone/>
            </a:pPr>
            <a:endParaRPr lang="ru-RU" dirty="0" smtClean="0"/>
          </a:p>
          <a:p>
            <a:pPr algn="just" fontAlgn="base">
              <a:buNone/>
            </a:pPr>
            <a:r>
              <a:rPr lang="ru-RU" dirty="0" smtClean="0"/>
              <a:t> </a:t>
            </a:r>
            <a:r>
              <a:rPr lang="en-US" dirty="0" smtClean="0"/>
              <a:t>A curious child asked his mother: “Mommy, why are some of your hairs turning grey?”</a:t>
            </a:r>
          </a:p>
          <a:p>
            <a:pPr algn="just" fontAlgn="base">
              <a:buNone/>
            </a:pPr>
            <a:r>
              <a:rPr lang="en-US" dirty="0" smtClean="0"/>
              <a:t>The mother tried to use this occasion to teach her child: “It is because of you, dear. Every bad action of yours will turn one of my hairs grey!”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Сайты для обучения грамматике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8183880" cy="482453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ru-RU" dirty="0" smtClean="0"/>
              <a:t>1. </a:t>
            </a:r>
            <a:r>
              <a:rPr lang="ru-RU" dirty="0" err="1" smtClean="0"/>
              <a:t>English</a:t>
            </a:r>
            <a:r>
              <a:rPr lang="ru-RU" dirty="0" smtClean="0"/>
              <a:t> </a:t>
            </a:r>
            <a:r>
              <a:rPr lang="ru-RU" dirty="0" err="1" smtClean="0"/>
              <a:t>Grammar</a:t>
            </a:r>
            <a:r>
              <a:rPr lang="ru-RU" dirty="0" smtClean="0"/>
              <a:t> </a:t>
            </a:r>
            <a:r>
              <a:rPr lang="ru-RU" dirty="0" err="1" smtClean="0"/>
              <a:t>Online</a:t>
            </a:r>
            <a:r>
              <a:rPr lang="ru-RU" dirty="0" smtClean="0"/>
              <a:t>…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fun</a:t>
            </a:r>
            <a:r>
              <a:rPr lang="ru-RU" dirty="0" smtClean="0"/>
              <a:t> </a:t>
            </a:r>
            <a:r>
              <a:rPr lang="ru-RU" dirty="0" err="1" smtClean="0"/>
              <a:t>way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learn</a:t>
            </a:r>
            <a:r>
              <a:rPr lang="ru-RU" dirty="0" smtClean="0"/>
              <a:t> </a:t>
            </a:r>
            <a:r>
              <a:rPr lang="ru-RU" dirty="0" err="1" smtClean="0"/>
              <a:t>English</a:t>
            </a:r>
            <a:r>
              <a:rPr lang="ru-RU" dirty="0" smtClean="0"/>
              <a:t> (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www.ego4u.com</a:t>
            </a:r>
            <a:r>
              <a:rPr lang="ru-RU" dirty="0" smtClean="0"/>
              <a:t>) </a:t>
            </a:r>
          </a:p>
          <a:p>
            <a:pPr marL="514350" indent="-514350">
              <a:buNone/>
            </a:pPr>
            <a:r>
              <a:rPr lang="ru-RU" dirty="0" smtClean="0"/>
              <a:t>2. </a:t>
            </a:r>
            <a:r>
              <a:rPr lang="ru-RU" dirty="0" err="1" smtClean="0"/>
              <a:t>Info</a:t>
            </a:r>
            <a:r>
              <a:rPr lang="ru-RU" dirty="0" smtClean="0"/>
              <a:t> </a:t>
            </a:r>
            <a:r>
              <a:rPr lang="ru-RU" dirty="0" err="1" smtClean="0"/>
              <a:t>English</a:t>
            </a:r>
            <a:r>
              <a:rPr lang="ru-RU" dirty="0" smtClean="0"/>
              <a:t> (</a:t>
            </a:r>
            <a:r>
              <a:rPr lang="ru-RU" dirty="0" err="1" smtClean="0">
                <a:hlinkClick r:id="rId2"/>
              </a:rPr>
              <a:t>www.infoenglish.info</a:t>
            </a:r>
            <a:r>
              <a:rPr lang="ru-RU" dirty="0" smtClean="0"/>
              <a:t>)</a:t>
            </a:r>
          </a:p>
          <a:p>
            <a:pPr marL="514350" indent="-514350">
              <a:buNone/>
            </a:pPr>
            <a:r>
              <a:rPr lang="ru-RU" dirty="0" smtClean="0"/>
              <a:t>3. </a:t>
            </a:r>
            <a:r>
              <a:rPr lang="ru-RU" dirty="0" err="1" smtClean="0"/>
              <a:t>Using</a:t>
            </a:r>
            <a:r>
              <a:rPr lang="ru-RU" dirty="0" smtClean="0"/>
              <a:t> </a:t>
            </a:r>
            <a:r>
              <a:rPr lang="ru-RU" dirty="0" err="1" smtClean="0"/>
              <a:t>English</a:t>
            </a:r>
            <a:r>
              <a:rPr lang="ru-RU" dirty="0" smtClean="0"/>
              <a:t> (</a:t>
            </a:r>
            <a:r>
              <a:rPr lang="ru-RU" dirty="0" err="1" smtClean="0">
                <a:hlinkClick r:id="rId3"/>
              </a:rPr>
              <a:t>www.usingenglish.com</a:t>
            </a:r>
            <a:r>
              <a:rPr lang="ru-RU" dirty="0" smtClean="0"/>
              <a:t>)</a:t>
            </a:r>
          </a:p>
          <a:p>
            <a:pPr marL="514350" indent="-514350">
              <a:buNone/>
            </a:pPr>
            <a:r>
              <a:rPr lang="ru-RU" dirty="0" smtClean="0"/>
              <a:t>4. </a:t>
            </a:r>
            <a:r>
              <a:rPr lang="ru-RU" dirty="0" err="1" smtClean="0"/>
              <a:t>Learn</a:t>
            </a:r>
            <a:r>
              <a:rPr lang="ru-RU" dirty="0" smtClean="0"/>
              <a:t> </a:t>
            </a:r>
            <a:r>
              <a:rPr lang="ru-RU" dirty="0" err="1" smtClean="0"/>
              <a:t>English</a:t>
            </a:r>
            <a:r>
              <a:rPr lang="ru-RU" dirty="0" smtClean="0"/>
              <a:t> (</a:t>
            </a:r>
            <a:r>
              <a:rPr lang="ru-RU" dirty="0" err="1" smtClean="0">
                <a:hlinkClick r:id="rId4"/>
              </a:rPr>
              <a:t>www.learnenglish.de</a:t>
            </a:r>
            <a:r>
              <a:rPr lang="ru-RU" dirty="0" smtClean="0"/>
              <a:t>)</a:t>
            </a:r>
          </a:p>
          <a:p>
            <a:pPr marL="514350" indent="-514350">
              <a:buNone/>
            </a:pPr>
            <a:r>
              <a:rPr lang="ru-RU" dirty="0" smtClean="0"/>
              <a:t>5. </a:t>
            </a:r>
            <a:r>
              <a:rPr lang="ru-RU" dirty="0" err="1" smtClean="0"/>
              <a:t>Funny</a:t>
            </a:r>
            <a:r>
              <a:rPr lang="ru-RU" dirty="0" smtClean="0"/>
              <a:t> </a:t>
            </a:r>
            <a:r>
              <a:rPr lang="ru-RU" dirty="0" err="1" smtClean="0"/>
              <a:t>English</a:t>
            </a:r>
            <a:r>
              <a:rPr lang="ru-RU" dirty="0" smtClean="0"/>
              <a:t> (http://www.karusel-tv.ru/announce/8686) </a:t>
            </a:r>
          </a:p>
          <a:p>
            <a:pPr marL="514350" indent="-514350">
              <a:buNone/>
            </a:pPr>
            <a:r>
              <a:rPr lang="ru-RU" dirty="0" smtClean="0"/>
              <a:t>6. </a:t>
            </a:r>
            <a:r>
              <a:rPr lang="ru-RU" dirty="0" err="1" smtClean="0"/>
              <a:t>English</a:t>
            </a:r>
            <a:r>
              <a:rPr lang="ru-RU" dirty="0" smtClean="0"/>
              <a:t> </a:t>
            </a:r>
            <a:r>
              <a:rPr lang="ru-RU" dirty="0" err="1" smtClean="0"/>
              <a:t>tests</a:t>
            </a:r>
            <a:r>
              <a:rPr lang="ru-RU" dirty="0" smtClean="0"/>
              <a:t> </a:t>
            </a:r>
            <a:r>
              <a:rPr lang="ru-RU" dirty="0" err="1" smtClean="0"/>
              <a:t>for</a:t>
            </a:r>
            <a:r>
              <a:rPr lang="ru-RU" dirty="0" smtClean="0"/>
              <a:t> </a:t>
            </a:r>
            <a:r>
              <a:rPr lang="ru-RU" dirty="0" err="1" smtClean="0"/>
              <a:t>you</a:t>
            </a:r>
            <a:r>
              <a:rPr lang="ru-RU" dirty="0" smtClean="0"/>
              <a:t> (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testyourenglish.org</a:t>
            </a:r>
            <a:r>
              <a:rPr lang="ru-RU" dirty="0" smtClean="0"/>
              <a:t>)</a:t>
            </a:r>
          </a:p>
          <a:p>
            <a:pPr marL="514350" indent="-514350">
              <a:buNone/>
            </a:pPr>
            <a:r>
              <a:rPr lang="ru-RU" dirty="0" smtClean="0"/>
              <a:t>7. Английский язык. </a:t>
            </a:r>
            <a:r>
              <a:rPr lang="ru-RU" dirty="0" err="1" smtClean="0"/>
              <a:t>ru</a:t>
            </a:r>
            <a:r>
              <a:rPr lang="ru-RU" dirty="0" smtClean="0"/>
              <a:t> (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www.english.language.ru</a:t>
            </a:r>
            <a:r>
              <a:rPr lang="ru-RU" dirty="0" smtClean="0"/>
              <a:t>) </a:t>
            </a:r>
          </a:p>
          <a:p>
            <a:pPr marL="514350" indent="-514350">
              <a:buNone/>
            </a:pPr>
            <a:r>
              <a:rPr lang="ru-RU" dirty="0" smtClean="0"/>
              <a:t>8. </a:t>
            </a:r>
            <a:r>
              <a:rPr lang="en-US" dirty="0" smtClean="0">
                <a:hlinkClick r:id="rId5"/>
              </a:rPr>
              <a:t>http</a:t>
            </a:r>
            <a:r>
              <a:rPr lang="ru-RU" dirty="0" smtClean="0">
                <a:hlinkClick r:id="rId5"/>
              </a:rPr>
              <a:t>://</a:t>
            </a:r>
            <a:r>
              <a:rPr lang="en-US" dirty="0" err="1" smtClean="0">
                <a:hlinkClick r:id="rId5"/>
              </a:rPr>
              <a:t>englishinn.ru/grammatika-angliyskogo-yazyika-po-urovnyam</a:t>
            </a: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30352"/>
            <a:ext cx="8219256" cy="57069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9. </a:t>
            </a:r>
            <a:r>
              <a:rPr lang="en-US" dirty="0" smtClean="0">
                <a:hlinkClick r:id="rId2"/>
              </a:rPr>
              <a:t>Grammar Bytes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10. </a:t>
            </a:r>
            <a:r>
              <a:rPr lang="ru-RU" dirty="0" err="1" smtClean="0">
                <a:hlinkClick r:id="rId3"/>
              </a:rPr>
              <a:t>Minute</a:t>
            </a:r>
            <a:r>
              <a:rPr lang="ru-RU" dirty="0" smtClean="0">
                <a:hlinkClick r:id="rId3"/>
              </a:rPr>
              <a:t> </a:t>
            </a:r>
            <a:r>
              <a:rPr lang="ru-RU" dirty="0" err="1" smtClean="0">
                <a:hlinkClick r:id="rId3"/>
              </a:rPr>
              <a:t>English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11. </a:t>
            </a:r>
            <a:r>
              <a:rPr lang="ru-RU" dirty="0" err="1" smtClean="0">
                <a:hlinkClick r:id="rId4"/>
              </a:rPr>
              <a:t>British</a:t>
            </a:r>
            <a:r>
              <a:rPr lang="ru-RU" dirty="0" smtClean="0">
                <a:hlinkClick r:id="rId4"/>
              </a:rPr>
              <a:t> </a:t>
            </a:r>
            <a:r>
              <a:rPr lang="ru-RU" dirty="0" err="1" smtClean="0">
                <a:hlinkClick r:id="rId4"/>
              </a:rPr>
              <a:t>Council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12. </a:t>
            </a:r>
            <a:r>
              <a:rPr lang="ru-RU" dirty="0" err="1" smtClean="0">
                <a:hlinkClick r:id="rId5"/>
              </a:rPr>
              <a:t>FluentU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13. </a:t>
            </a:r>
            <a:r>
              <a:rPr lang="ru-RU" dirty="0" err="1" smtClean="0">
                <a:hlinkClick r:id="rId6"/>
              </a:rPr>
              <a:t>English</a:t>
            </a:r>
            <a:r>
              <a:rPr lang="ru-RU" dirty="0" smtClean="0">
                <a:hlinkClick r:id="rId6"/>
              </a:rPr>
              <a:t> </a:t>
            </a:r>
            <a:r>
              <a:rPr lang="ru-RU" dirty="0" err="1" smtClean="0">
                <a:hlinkClick r:id="rId6"/>
              </a:rPr>
              <a:t>Grammar</a:t>
            </a:r>
            <a:r>
              <a:rPr lang="ru-RU" dirty="0" smtClean="0">
                <a:hlinkClick r:id="rId6"/>
              </a:rPr>
              <a:t> 101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14. </a:t>
            </a:r>
            <a:r>
              <a:rPr lang="ru-RU" dirty="0" err="1" smtClean="0">
                <a:hlinkClick r:id="rId7"/>
              </a:rPr>
              <a:t>Alison</a:t>
            </a:r>
            <a:r>
              <a:rPr lang="ru-RU" dirty="0" smtClean="0">
                <a:hlinkClick r:id="rId7"/>
              </a:rPr>
              <a:t> </a:t>
            </a:r>
            <a:r>
              <a:rPr lang="ru-RU" dirty="0" err="1" smtClean="0">
                <a:hlinkClick r:id="rId7"/>
              </a:rPr>
              <a:t>Grammar</a:t>
            </a:r>
            <a:r>
              <a:rPr lang="ru-RU" dirty="0" smtClean="0">
                <a:hlinkClick r:id="rId7"/>
              </a:rPr>
              <a:t> </a:t>
            </a:r>
            <a:r>
              <a:rPr lang="ru-RU" dirty="0" err="1" smtClean="0">
                <a:hlinkClick r:id="rId7"/>
              </a:rPr>
              <a:t>Courses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15. </a:t>
            </a:r>
            <a:r>
              <a:rPr lang="ru-RU" dirty="0" err="1" smtClean="0">
                <a:hlinkClick r:id="rId8"/>
              </a:rPr>
              <a:t>Edufind’s</a:t>
            </a:r>
            <a:r>
              <a:rPr lang="ru-RU" dirty="0" smtClean="0">
                <a:hlinkClick r:id="rId8"/>
              </a:rPr>
              <a:t> </a:t>
            </a:r>
            <a:r>
              <a:rPr lang="ru-RU" dirty="0" err="1" smtClean="0">
                <a:hlinkClick r:id="rId8"/>
              </a:rPr>
              <a:t>English</a:t>
            </a:r>
            <a:r>
              <a:rPr lang="ru-RU" dirty="0" smtClean="0">
                <a:hlinkClick r:id="rId8"/>
              </a:rPr>
              <a:t> </a:t>
            </a:r>
            <a:r>
              <a:rPr lang="ru-RU" dirty="0" err="1" smtClean="0">
                <a:hlinkClick r:id="rId8"/>
              </a:rPr>
              <a:t>Grammar</a:t>
            </a:r>
            <a:r>
              <a:rPr lang="ru-RU" dirty="0" smtClean="0">
                <a:hlinkClick r:id="rId8"/>
              </a:rPr>
              <a:t> </a:t>
            </a:r>
            <a:r>
              <a:rPr lang="ru-RU" dirty="0" err="1" smtClean="0">
                <a:hlinkClick r:id="rId8"/>
              </a:rPr>
              <a:t>Guide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16. </a:t>
            </a:r>
            <a:r>
              <a:rPr lang="ru-RU" dirty="0" err="1" smtClean="0">
                <a:hlinkClick r:id="rId9"/>
              </a:rPr>
              <a:t>Oxford</a:t>
            </a:r>
            <a:r>
              <a:rPr lang="ru-RU" dirty="0" smtClean="0">
                <a:hlinkClick r:id="rId9"/>
              </a:rPr>
              <a:t> </a:t>
            </a:r>
            <a:r>
              <a:rPr lang="ru-RU" dirty="0" err="1" smtClean="0">
                <a:hlinkClick r:id="rId9"/>
              </a:rPr>
              <a:t>English</a:t>
            </a:r>
            <a:r>
              <a:rPr lang="ru-RU" dirty="0" smtClean="0">
                <a:hlinkClick r:id="rId9"/>
              </a:rPr>
              <a:t> </a:t>
            </a:r>
            <a:r>
              <a:rPr lang="ru-RU" dirty="0" err="1" smtClean="0">
                <a:hlinkClick r:id="rId9"/>
              </a:rPr>
              <a:t>Grammar</a:t>
            </a:r>
            <a:r>
              <a:rPr lang="ru-RU" dirty="0" smtClean="0">
                <a:hlinkClick r:id="rId9"/>
              </a:rPr>
              <a:t> </a:t>
            </a:r>
            <a:r>
              <a:rPr lang="ru-RU" dirty="0" err="1" smtClean="0">
                <a:hlinkClick r:id="rId9"/>
              </a:rPr>
              <a:t>Course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17. </a:t>
            </a:r>
            <a:r>
              <a:rPr lang="ru-RU" dirty="0" err="1" smtClean="0">
                <a:hlinkClick r:id="rId10"/>
              </a:rPr>
              <a:t>Daily</a:t>
            </a:r>
            <a:r>
              <a:rPr lang="ru-RU" dirty="0" smtClean="0">
                <a:hlinkClick r:id="rId10"/>
              </a:rPr>
              <a:t> </a:t>
            </a:r>
            <a:r>
              <a:rPr lang="ru-RU" dirty="0" err="1" smtClean="0">
                <a:hlinkClick r:id="rId10"/>
              </a:rPr>
              <a:t>Grammar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18. </a:t>
            </a:r>
            <a:r>
              <a:rPr lang="ru-RU" dirty="0" err="1" smtClean="0">
                <a:hlinkClick r:id="rId11"/>
              </a:rPr>
              <a:t>English</a:t>
            </a:r>
            <a:r>
              <a:rPr lang="ru-RU" dirty="0" smtClean="0">
                <a:hlinkClick r:id="rId11"/>
              </a:rPr>
              <a:t> </a:t>
            </a:r>
            <a:r>
              <a:rPr lang="ru-RU" dirty="0" err="1" smtClean="0">
                <a:hlinkClick r:id="rId11"/>
              </a:rPr>
              <a:t>Club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19. </a:t>
            </a:r>
            <a:r>
              <a:rPr lang="ru-RU" dirty="0" err="1" smtClean="0">
                <a:hlinkClick r:id="rId12"/>
              </a:rPr>
              <a:t>Grammarly</a:t>
            </a:r>
            <a:r>
              <a:rPr lang="ru-RU" dirty="0" smtClean="0">
                <a:hlinkClick r:id="rId12"/>
              </a:rPr>
              <a:t> </a:t>
            </a:r>
            <a:r>
              <a:rPr lang="ru-RU" dirty="0" err="1" smtClean="0">
                <a:hlinkClick r:id="rId12"/>
              </a:rPr>
              <a:t>Handbook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20. </a:t>
            </a:r>
            <a:r>
              <a:rPr lang="ru-RU" dirty="0" err="1" smtClean="0">
                <a:hlinkClick r:id="rId13"/>
              </a:rPr>
              <a:t>English</a:t>
            </a:r>
            <a:r>
              <a:rPr lang="ru-RU" dirty="0" smtClean="0">
                <a:hlinkClick r:id="rId13"/>
              </a:rPr>
              <a:t> </a:t>
            </a:r>
            <a:r>
              <a:rPr lang="ru-RU" dirty="0" err="1" smtClean="0">
                <a:hlinkClick r:id="rId13"/>
              </a:rPr>
              <a:t>Page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21. </a:t>
            </a:r>
            <a:r>
              <a:rPr lang="ru-RU" dirty="0" err="1" smtClean="0">
                <a:hlinkClick r:id="rId14"/>
              </a:rPr>
              <a:t>YouTube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Образовательные платформы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183880" cy="4187952"/>
          </a:xfrm>
        </p:spPr>
        <p:txBody>
          <a:bodyPr/>
          <a:lstStyle/>
          <a:p>
            <a:r>
              <a:rPr lang="en-US" dirty="0" err="1" smtClean="0"/>
              <a:t>Skysmart</a:t>
            </a:r>
            <a:endParaRPr lang="ru-RU" dirty="0" smtClean="0"/>
          </a:p>
          <a:p>
            <a:r>
              <a:rPr lang="ru-RU" dirty="0" smtClean="0"/>
              <a:t> РЭШ</a:t>
            </a:r>
          </a:p>
          <a:p>
            <a:r>
              <a:rPr lang="ru-RU" dirty="0" smtClean="0"/>
              <a:t>Библиотека МЭШ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Знать грамматику означает знать: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060848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– форму;</a:t>
            </a:r>
          </a:p>
          <a:p>
            <a:pPr>
              <a:buNone/>
            </a:pPr>
            <a:r>
              <a:rPr lang="ru-RU" sz="3200" dirty="0" smtClean="0"/>
              <a:t>– значение;</a:t>
            </a:r>
          </a:p>
          <a:p>
            <a:pPr>
              <a:buNone/>
            </a:pPr>
            <a:r>
              <a:rPr lang="ru-RU" sz="3200" dirty="0" smtClean="0"/>
              <a:t>– употребление;</a:t>
            </a:r>
          </a:p>
          <a:p>
            <a:pPr>
              <a:buNone/>
            </a:pPr>
            <a:r>
              <a:rPr lang="ru-RU" sz="3200" dirty="0" smtClean="0"/>
              <a:t>– речевую функцию того или иного грамматического явления.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Подходы к изучению грамматики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183880" cy="4187952"/>
          </a:xfrm>
        </p:spPr>
        <p:txBody>
          <a:bodyPr/>
          <a:lstStyle/>
          <a:p>
            <a:r>
              <a:rPr lang="ru-RU" dirty="0" smtClean="0"/>
              <a:t>Имплицитный (обучение грамматике без объяснения правил)</a:t>
            </a:r>
          </a:p>
          <a:p>
            <a:r>
              <a:rPr lang="ru-RU" dirty="0" smtClean="0"/>
              <a:t>Эксплицитный  (обучение грамматике с объяснениями правил)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Факторы, учитываемые при разработке упражнений для обучения грамматике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183880" cy="418795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возрастные особенности обучаемых;</a:t>
            </a:r>
          </a:p>
          <a:p>
            <a:pPr lvl="0"/>
            <a:r>
              <a:rPr lang="ru-RU" dirty="0" smtClean="0"/>
              <a:t>индивидуальные характеристики учащихся;</a:t>
            </a:r>
          </a:p>
          <a:p>
            <a:pPr lvl="0"/>
            <a:r>
              <a:rPr lang="ru-RU" dirty="0" smtClean="0"/>
              <a:t>учёт возможностей каждой отдельной группы учащихся;</a:t>
            </a:r>
          </a:p>
          <a:p>
            <a:pPr lvl="0"/>
            <a:r>
              <a:rPr lang="ru-RU" dirty="0" smtClean="0"/>
              <a:t>наличие речевого опыта у обучаемых;</a:t>
            </a:r>
          </a:p>
          <a:p>
            <a:pPr lvl="0"/>
            <a:r>
              <a:rPr lang="ru-RU" dirty="0" smtClean="0"/>
              <a:t>этап обучения;</a:t>
            </a:r>
          </a:p>
          <a:p>
            <a:pPr lvl="0"/>
            <a:r>
              <a:rPr lang="ru-RU" dirty="0" smtClean="0"/>
              <a:t>характер изучаемой грамматической структуры;</a:t>
            </a:r>
          </a:p>
          <a:p>
            <a:r>
              <a:rPr lang="ru-RU" dirty="0" smtClean="0"/>
              <a:t>степень совпадения значения данной структуры с соответствующей в родном языке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Этапы формирования грамматического навыка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55888" cy="482453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1. </a:t>
            </a:r>
            <a:r>
              <a:rPr lang="ru-RU" b="1" dirty="0" smtClean="0"/>
              <a:t>Ориентировочно-подготовительный этап </a:t>
            </a:r>
            <a:r>
              <a:rPr lang="ru-RU" dirty="0" smtClean="0"/>
              <a:t>(введение грамматического материала и его первичная тренировка)</a:t>
            </a:r>
          </a:p>
          <a:p>
            <a:pPr algn="just">
              <a:buNone/>
            </a:pPr>
            <a:r>
              <a:rPr lang="ru-RU" dirty="0" smtClean="0"/>
              <a:t>2. </a:t>
            </a:r>
            <a:r>
              <a:rPr lang="ru-RU" b="1" dirty="0" err="1" smtClean="0"/>
              <a:t>Стереотипизирующе-ситуативный</a:t>
            </a:r>
            <a:r>
              <a:rPr lang="ru-RU" b="1" dirty="0" smtClean="0"/>
              <a:t> этап </a:t>
            </a:r>
            <a:r>
              <a:rPr lang="ru-RU" dirty="0" smtClean="0"/>
              <a:t>(тренировка грамматического материала и формирование грамматического навыка)</a:t>
            </a:r>
          </a:p>
          <a:p>
            <a:pPr algn="just">
              <a:buNone/>
            </a:pPr>
            <a:r>
              <a:rPr lang="ru-RU" dirty="0" smtClean="0"/>
              <a:t>3. </a:t>
            </a:r>
            <a:r>
              <a:rPr lang="ru-RU" b="1" dirty="0" err="1" smtClean="0"/>
              <a:t>Варьирующее-ситуативный</a:t>
            </a:r>
            <a:r>
              <a:rPr lang="ru-RU" b="1" dirty="0" smtClean="0"/>
              <a:t> этап </a:t>
            </a:r>
            <a:r>
              <a:rPr lang="ru-RU" dirty="0" smtClean="0"/>
              <a:t>(окончательное оформление грамматического навыка, то есть применение в речи грамматического явления 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Имитационные упражнения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183880" cy="4608512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sz="3400" b="1" dirty="0" smtClean="0"/>
              <a:t>1.</a:t>
            </a:r>
            <a:r>
              <a:rPr lang="ru-RU" sz="3400" dirty="0" smtClean="0"/>
              <a:t> Повторите… вслед за диктором/ учителем.</a:t>
            </a:r>
          </a:p>
          <a:p>
            <a:pPr algn="just">
              <a:buNone/>
            </a:pPr>
            <a:r>
              <a:rPr lang="ru-RU" sz="3400" b="1" dirty="0" smtClean="0"/>
              <a:t>2.</a:t>
            </a:r>
            <a:r>
              <a:rPr lang="ru-RU" sz="3400" dirty="0" smtClean="0"/>
              <a:t> Прочтите предложение хором/ по цепочке/ в парах.</a:t>
            </a:r>
          </a:p>
          <a:p>
            <a:pPr algn="just">
              <a:buNone/>
            </a:pPr>
            <a:r>
              <a:rPr lang="ru-RU" sz="3400" b="1" dirty="0" smtClean="0"/>
              <a:t>3.</a:t>
            </a:r>
            <a:r>
              <a:rPr lang="ru-RU" sz="3400" dirty="0" smtClean="0"/>
              <a:t> Произнесите одну и ту же фразу громко, тихо, быстро, задумчиво, иронически, грустно, ласково, сердито, весело, жалобно, по-доброму и т.д.</a:t>
            </a:r>
          </a:p>
          <a:p>
            <a:pPr algn="just">
              <a:buNone/>
            </a:pPr>
            <a:r>
              <a:rPr lang="ru-RU" sz="3400" b="1" dirty="0" smtClean="0"/>
              <a:t>4.</a:t>
            </a:r>
            <a:r>
              <a:rPr lang="ru-RU" sz="3400" dirty="0" smtClean="0"/>
              <a:t> Произнесите фразу, изменяя поочерёдно логическое ударение на отдельных словах.</a:t>
            </a:r>
          </a:p>
          <a:p>
            <a:pPr algn="just">
              <a:buNone/>
            </a:pPr>
            <a:r>
              <a:rPr lang="ru-RU" sz="3400" b="1" dirty="0" smtClean="0"/>
              <a:t>5.</a:t>
            </a:r>
            <a:r>
              <a:rPr lang="ru-RU" sz="3400" dirty="0" smtClean="0"/>
              <a:t> Повторите…, добавляя слово/ словосочетание/ фразу.</a:t>
            </a:r>
          </a:p>
          <a:p>
            <a:pPr algn="just">
              <a:buNone/>
            </a:pPr>
            <a:r>
              <a:rPr lang="ru-RU" sz="3400" b="1" dirty="0" smtClean="0"/>
              <a:t>6.</a:t>
            </a:r>
            <a:r>
              <a:rPr lang="ru-RU" sz="3400" dirty="0" smtClean="0"/>
              <a:t> Повторите… для того, кто вас не расслышал.</a:t>
            </a:r>
          </a:p>
          <a:p>
            <a:pPr algn="just">
              <a:buNone/>
            </a:pPr>
            <a:r>
              <a:rPr lang="ru-RU" sz="3400" b="1" dirty="0" smtClean="0"/>
              <a:t>7.</a:t>
            </a:r>
            <a:r>
              <a:rPr lang="ru-RU" sz="3400" dirty="0" smtClean="0"/>
              <a:t> Подтвердите высказывание, если вы с ним согласны.</a:t>
            </a:r>
          </a:p>
          <a:p>
            <a:pPr algn="just">
              <a:buNone/>
            </a:pPr>
            <a:r>
              <a:rPr lang="ru-RU" sz="3400" b="1" dirty="0" smtClean="0"/>
              <a:t>8.</a:t>
            </a:r>
            <a:r>
              <a:rPr lang="ru-RU" sz="3400" dirty="0" smtClean="0"/>
              <a:t> Подтвердите, что высказывание вашего собеседника соответствует действительности.</a:t>
            </a:r>
          </a:p>
          <a:p>
            <a:pPr algn="just">
              <a:buNone/>
            </a:pPr>
            <a:r>
              <a:rPr lang="ru-RU" sz="3400" b="1" dirty="0" smtClean="0"/>
              <a:t>9.</a:t>
            </a:r>
            <a:r>
              <a:rPr lang="ru-RU" sz="3400" dirty="0" smtClean="0"/>
              <a:t> Срифмуйте несколько фраз и повторите их.</a:t>
            </a:r>
          </a:p>
          <a:p>
            <a:pPr algn="just">
              <a:buNone/>
            </a:pPr>
            <a:r>
              <a:rPr lang="ru-RU" sz="3400" b="1" dirty="0" smtClean="0"/>
              <a:t>10.</a:t>
            </a:r>
            <a:r>
              <a:rPr lang="ru-RU" sz="3400" dirty="0" smtClean="0"/>
              <a:t> Прочтите диалог по ролям.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Произнесите фразу громко, тихо, быстро, грустно, ласково, сердито, весело, жалобно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44824"/>
            <a:ext cx="8183880" cy="41879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/>
          </a:p>
          <a:p>
            <a:pPr algn="ctr">
              <a:buNone/>
            </a:pPr>
            <a:r>
              <a:rPr lang="en-US" sz="66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Take it easy!</a:t>
            </a:r>
            <a:endParaRPr lang="ru-RU" sz="6600" dirty="0" smtClean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Упражнения по выполнению операций по образцу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55888" cy="475252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/>
              <a:t>1.</a:t>
            </a:r>
            <a:r>
              <a:rPr lang="ru-RU" dirty="0" smtClean="0"/>
              <a:t> Замените в предложении выделенную грамматическую форму, используя образец.</a:t>
            </a:r>
          </a:p>
          <a:p>
            <a:pPr algn="just">
              <a:buNone/>
            </a:pPr>
            <a:r>
              <a:rPr lang="ru-RU" b="1" dirty="0" smtClean="0"/>
              <a:t>2.</a:t>
            </a:r>
            <a:r>
              <a:rPr lang="ru-RU" dirty="0" smtClean="0"/>
              <a:t> Заполните пропуски по образцу.</a:t>
            </a:r>
          </a:p>
          <a:p>
            <a:pPr algn="just">
              <a:buNone/>
            </a:pPr>
            <a:r>
              <a:rPr lang="ru-RU" b="1" dirty="0" smtClean="0"/>
              <a:t>3.</a:t>
            </a:r>
            <a:r>
              <a:rPr lang="ru-RU" dirty="0" smtClean="0"/>
              <a:t> Измените предложения по образцу.</a:t>
            </a:r>
          </a:p>
          <a:p>
            <a:pPr algn="just">
              <a:buNone/>
            </a:pPr>
            <a:r>
              <a:rPr lang="ru-RU" b="1" dirty="0" smtClean="0"/>
              <a:t>4.</a:t>
            </a:r>
            <a:r>
              <a:rPr lang="ru-RU" dirty="0" smtClean="0"/>
              <a:t> Ответьте на вопросы по образцу.</a:t>
            </a:r>
          </a:p>
          <a:p>
            <a:pPr algn="just">
              <a:buNone/>
            </a:pPr>
            <a:r>
              <a:rPr lang="ru-RU" b="1" dirty="0" smtClean="0"/>
              <a:t>5.</a:t>
            </a:r>
            <a:r>
              <a:rPr lang="ru-RU" dirty="0" smtClean="0"/>
              <a:t> Закончите предложения по образцу.</a:t>
            </a:r>
          </a:p>
          <a:p>
            <a:pPr algn="just">
              <a:buNone/>
            </a:pPr>
            <a:r>
              <a:rPr lang="ru-RU" b="1" dirty="0" smtClean="0"/>
              <a:t>6.</a:t>
            </a:r>
            <a:r>
              <a:rPr lang="ru-RU" dirty="0" smtClean="0"/>
              <a:t> Образуйте… по образцу.</a:t>
            </a:r>
          </a:p>
          <a:p>
            <a:pPr algn="just">
              <a:buNone/>
            </a:pPr>
            <a:r>
              <a:rPr lang="ru-RU" b="1" dirty="0" smtClean="0"/>
              <a:t>7.</a:t>
            </a:r>
            <a:r>
              <a:rPr lang="ru-RU" dirty="0" smtClean="0"/>
              <a:t> Перефразируйте предложения, употребляя…</a:t>
            </a:r>
          </a:p>
          <a:p>
            <a:pPr algn="just">
              <a:buNone/>
            </a:pPr>
            <a:r>
              <a:rPr lang="ru-RU" b="1" dirty="0" smtClean="0"/>
              <a:t>8.</a:t>
            </a:r>
            <a:r>
              <a:rPr lang="ru-RU" dirty="0" smtClean="0"/>
              <a:t> Выберите подходящую грамматическую форму из предложенных.</a:t>
            </a:r>
          </a:p>
          <a:p>
            <a:pPr algn="just">
              <a:buNone/>
            </a:pPr>
            <a:r>
              <a:rPr lang="ru-RU" b="1" dirty="0" smtClean="0"/>
              <a:t>9.</a:t>
            </a:r>
            <a:r>
              <a:rPr lang="ru-RU" dirty="0" smtClean="0"/>
              <a:t> Составьте предложения по образцу.</a:t>
            </a:r>
          </a:p>
          <a:p>
            <a:pPr algn="just">
              <a:buNone/>
            </a:pPr>
            <a:r>
              <a:rPr lang="ru-RU" b="1" dirty="0" smtClean="0"/>
              <a:t>10.</a:t>
            </a:r>
            <a:r>
              <a:rPr lang="ru-RU" dirty="0" smtClean="0"/>
              <a:t> Расскажите о себе или о своём товарище, используя образец.</a:t>
            </a:r>
          </a:p>
          <a:p>
            <a:pPr algn="just">
              <a:buNone/>
            </a:pPr>
            <a:r>
              <a:rPr lang="ru-RU" b="1" dirty="0" smtClean="0"/>
              <a:t>11.</a:t>
            </a:r>
            <a:r>
              <a:rPr lang="ru-RU" dirty="0" smtClean="0"/>
              <a:t> Задайте друг другу вопросы, опираясь на образцы и схему.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30352"/>
            <a:ext cx="8424936" cy="632764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300" b="1" dirty="0" smtClean="0">
                <a:solidFill>
                  <a:srgbClr val="002060"/>
                </a:solidFill>
              </a:rPr>
              <a:t>Отметьте предложения, в которых нарушен порядок слов, и перестройте их в соответствии с правилами</a:t>
            </a:r>
          </a:p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Образец: </a:t>
            </a:r>
            <a:r>
              <a:rPr lang="en-US" b="1" dirty="0" smtClean="0"/>
              <a:t>Tom walks every morning to work. - Tom walks to work every morning.</a:t>
            </a:r>
            <a:endParaRPr lang="ru-RU" b="1" dirty="0" smtClean="0"/>
          </a:p>
          <a:p>
            <a:pPr algn="ctr">
              <a:buNone/>
            </a:pPr>
            <a:endParaRPr lang="en-US" b="1" dirty="0" smtClean="0"/>
          </a:p>
          <a:p>
            <a:pPr marL="514350" indent="-514350">
              <a:buNone/>
            </a:pPr>
            <a:r>
              <a:rPr lang="ru-RU" dirty="0" smtClean="0"/>
              <a:t>1. </a:t>
            </a:r>
            <a:r>
              <a:rPr lang="en-US" dirty="0" smtClean="0"/>
              <a:t>Jim doesn't like very much baseball.</a:t>
            </a:r>
            <a:br>
              <a:rPr lang="en-US" dirty="0" smtClean="0"/>
            </a:br>
            <a:endParaRPr lang="ru-RU" dirty="0" smtClean="0"/>
          </a:p>
          <a:p>
            <a:pPr marL="514350" indent="-514350">
              <a:buNone/>
            </a:pPr>
            <a:r>
              <a:rPr lang="en-US" dirty="0" smtClean="0"/>
              <a:t>2. Ann drives every day her car to work.</a:t>
            </a:r>
            <a:br>
              <a:rPr lang="en-US" dirty="0" smtClean="0"/>
            </a:br>
            <a:endParaRPr lang="ru-RU" dirty="0" smtClean="0"/>
          </a:p>
          <a:p>
            <a:pPr marL="514350" indent="-514350">
              <a:buNone/>
            </a:pPr>
            <a:r>
              <a:rPr lang="en-US" dirty="0" smtClean="0"/>
              <a:t>3. We went last night to the movies.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4. </a:t>
            </a:r>
            <a:r>
              <a:rPr lang="en-US" dirty="0" smtClean="0"/>
              <a:t>Maria speaks very well English.</a:t>
            </a:r>
            <a:br>
              <a:rPr lang="en-US" dirty="0" smtClean="0"/>
            </a:br>
            <a:endParaRPr lang="ru-RU" dirty="0" smtClean="0"/>
          </a:p>
          <a:p>
            <a:pPr marL="514350" indent="-514350">
              <a:buNone/>
            </a:pPr>
            <a:r>
              <a:rPr lang="en-US" dirty="0" smtClean="0"/>
              <a:t>5. After eating quickly my dinner, I went out.</a:t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149</TotalTime>
  <Words>1045</Words>
  <Application>Microsoft Office PowerPoint</Application>
  <PresentationFormat>Экран (4:3)</PresentationFormat>
  <Paragraphs>137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Развитие грамматических навыков на уроках английского языка  учитель английского языка  1 категории МАОУ СОШ №2 п. Новоорск Ковтун Н.А.</vt:lpstr>
      <vt:lpstr>      Знать грамматику означает знать:</vt:lpstr>
      <vt:lpstr>Подходы к изучению грамматики</vt:lpstr>
      <vt:lpstr>Факторы, учитываемые при разработке упражнений для обучения грамматике</vt:lpstr>
      <vt:lpstr>Этапы формирования грамматического навыка</vt:lpstr>
      <vt:lpstr>Имитационные упражнения</vt:lpstr>
      <vt:lpstr>Произнесите фразу громко, тихо, быстро, грустно, ласково, сердито, весело, жалобно</vt:lpstr>
      <vt:lpstr> Упражнения по выполнению операций по образцу </vt:lpstr>
      <vt:lpstr>Слайд 9</vt:lpstr>
      <vt:lpstr>Подстановочные упражнения </vt:lpstr>
      <vt:lpstr>Слайд 11</vt:lpstr>
      <vt:lpstr>Трансформационные упражнения </vt:lpstr>
      <vt:lpstr>Слайд 13</vt:lpstr>
      <vt:lpstr>Контрольные упражнения и тесты </vt:lpstr>
      <vt:lpstr>Слайд 15</vt:lpstr>
      <vt:lpstr>Сайты для обучения грамматике</vt:lpstr>
      <vt:lpstr>Слайд 17</vt:lpstr>
      <vt:lpstr>Образовательные платформы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грамматических навыков на уроках английского языка</dc:title>
  <dc:creator>наталья</dc:creator>
  <cp:lastModifiedBy>наталья</cp:lastModifiedBy>
  <cp:revision>17</cp:revision>
  <dcterms:created xsi:type="dcterms:W3CDTF">2020-11-24T18:11:43Z</dcterms:created>
  <dcterms:modified xsi:type="dcterms:W3CDTF">2020-11-26T07:41:30Z</dcterms:modified>
</cp:coreProperties>
</file>