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2" r:id="rId3"/>
    <p:sldId id="257" r:id="rId4"/>
    <p:sldId id="258" r:id="rId5"/>
    <p:sldId id="259" r:id="rId6"/>
    <p:sldId id="274" r:id="rId7"/>
    <p:sldId id="275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D626B53-0B79-45A9-AA7F-3861DEEF07B4}" type="datetimeFigureOut">
              <a:rPr lang="ru-RU" smtClean="0"/>
              <a:pPr/>
              <a:t>21.12.21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67F3CE9-E36F-4F92-9E45-6A9AD30C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916416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«Особенности работы с одаренными детьми при изучении английского языка»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653136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 СОШ №2 п.Новоорск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Ковтун Н.А.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14" name="Picture 2" descr="https://psy-files.ru/wp-content/uploads/9/8/9/989618f8d8d02a60a196af2d630ee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4040339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27896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Индивидуальный план подготовки к предметным олимпиадам/ конкурсам.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9583" y="1558976"/>
          <a:ext cx="8352928" cy="4901392"/>
        </p:xfrm>
        <a:graphic>
          <a:graphicData uri="http://schemas.openxmlformats.org/drawingml/2006/table">
            <a:tbl>
              <a:tblPr/>
              <a:tblGrid>
                <a:gridCol w="1786211"/>
                <a:gridCol w="3658253"/>
                <a:gridCol w="1488240"/>
                <a:gridCol w="1420224"/>
              </a:tblGrid>
              <a:tr h="904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Деятельность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820" marR="6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Срок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820" marR="6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/>
                        </a:rPr>
                        <a:t>Форма представления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/>
                        </a:rPr>
                        <a:t>результата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820" marR="6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Примечания    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820" marR="6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199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Подготовка к олимпиадам, конкурсам разного уровня (очным, дистанционным).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Выполнение типичных олимпиадных заданий, включенных в ВОШ / заданий творческого характера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820" marR="6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                Работа по подготовке к предметным олимпиадам и конкурсам (в том числе дистанционным) проводится в течение всего учебного года параллельно с исследовательской деятельностью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( смотреть ниже  индивидуальный план научно-исследовательской деятельности)  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820" marR="6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 Выполненные олимпиадные  и конкурсные задания.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Сертификаты,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грамоты, дипломы.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820" marR="6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820" marR="6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/>
              </a:rPr>
              <a:t> 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Индивидуальный план научно-исследовательской деятельности 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7" y="1412776"/>
          <a:ext cx="8424935" cy="5040561"/>
        </p:xfrm>
        <a:graphic>
          <a:graphicData uri="http://schemas.openxmlformats.org/drawingml/2006/table">
            <a:tbl>
              <a:tblPr/>
              <a:tblGrid>
                <a:gridCol w="4089824"/>
                <a:gridCol w="2912923"/>
                <a:gridCol w="1422188"/>
              </a:tblGrid>
              <a:tr h="5593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Times New Roman"/>
                          <a:cs typeface="Times New Roman"/>
                        </a:rPr>
                        <a:t>Этапы работы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Times New Roman"/>
                          <a:cs typeface="Times New Roman"/>
                        </a:rPr>
                        <a:t>Форма отчёта / демонстрации результатов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453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1. Выбор темы для исследовательской работы.  Формулирование проблемы, целеполагание.</a:t>
                      </a:r>
                      <a:endParaRPr lang="ru-RU" sz="105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Круглый стол. Индивидуальные консультации.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5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187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2. Работа с научной литературой в целях накопления материала по избранной теме.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Выполненные олимпиадные задания. Представление накопленного материала. Индивидуальные консультации.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187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3. Сбор материала по теме исследования, индивидуальные консультации.</a:t>
                      </a:r>
                      <a:endParaRPr lang="ru-RU" sz="105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 Овладение навыками работы на компьютере, их совершенствование.</a:t>
                      </a:r>
                      <a:endParaRPr lang="ru-RU" sz="105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 Сертификаты и свидетельства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Демонстрация накопленных материалов Индивидуальные консультации.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5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9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4. Составление плана исследовательской работы. Работа над теоретической частью.</a:t>
                      </a:r>
                      <a:endParaRPr lang="ru-RU" sz="105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Круглый стол.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Индивидуальные консультации.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5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390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. Выполнение практической части исследовательской работы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Демонстрация накопленных материалов Индивидуальные консультации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332656"/>
          <a:ext cx="8424936" cy="6192688"/>
        </p:xfrm>
        <a:graphic>
          <a:graphicData uri="http://schemas.openxmlformats.org/drawingml/2006/table">
            <a:tbl>
              <a:tblPr/>
              <a:tblGrid>
                <a:gridCol w="4052127"/>
                <a:gridCol w="2938254"/>
                <a:gridCol w="1434555"/>
              </a:tblGrid>
              <a:tr h="7979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6.Выполнение  </a:t>
                      </a:r>
                      <a:r>
                        <a:rPr lang="ru-RU" sz="1200" dirty="0" err="1">
                          <a:latin typeface="+mn-lt"/>
                          <a:ea typeface="Times New Roman"/>
                          <a:cs typeface="Times New Roman"/>
                        </a:rPr>
                        <a:t>мультимедийной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 презентации.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Демонстрация презентаций. Индивидуальные консультации.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Круглый стол.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3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7.</a:t>
                      </a:r>
                      <a:r>
                        <a:rPr lang="ru-RU" sz="12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Завершение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исследовательских работ. Рецензирование работ руководителем.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Готовая работа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Индивидуальные консультации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13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8. Практические   занятия по теме “Методика защиты исследовательских работ”. Подготовка к защите.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Круглый стол.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93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. Школьная научно-практическая конференция.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Представление общественности результата исследовательской работы.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 Защита исследовательской работы в сопровождении </a:t>
                      </a:r>
                      <a:r>
                        <a:rPr lang="ru-RU" sz="1200" dirty="0" err="1">
                          <a:latin typeface="+mn-lt"/>
                          <a:ea typeface="Times New Roman"/>
                          <a:cs typeface="Times New Roman"/>
                        </a:rPr>
                        <a:t>мультимедийной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 презентации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Трансляция опыта работы: круглые столы, диспуты, выставки. Трансляция опыта работы: выпуск информационных бюллетеней, научных школьных журналов, газет.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013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 10. Фестиваль исследовательских работ.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Участие в фестивале.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Защита исследовательской работы.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Защита исследовательской работы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Трансляция опыта работы: выпуск информационных бюллетеней, научных школьных журналов, газет.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3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+mn-lt"/>
                          <a:ea typeface="Times New Roman"/>
                          <a:cs typeface="Times New Roman"/>
                        </a:rPr>
                        <a:t>11. Поведение итогов. Планирование работы  на следующий год.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Заседание.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Анализ результатов.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732" marR="44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213" marR="6213" marT="6213" marB="621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Формы обучения одаренных детей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183880" cy="41879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– Ускорение (изменение скорости обучения, но не его содержания)</a:t>
            </a:r>
          </a:p>
          <a:p>
            <a:pPr algn="just">
              <a:buNone/>
            </a:pPr>
            <a:r>
              <a:rPr lang="ru-RU" dirty="0" smtClean="0"/>
              <a:t>– Обогащение и углубление (применение исследовательского, частично-поискового, проблемного, проектного методов)</a:t>
            </a:r>
          </a:p>
          <a:p>
            <a:pPr algn="just">
              <a:buNone/>
            </a:pPr>
            <a:r>
              <a:rPr lang="ru-RU" dirty="0" smtClean="0"/>
              <a:t>– </a:t>
            </a:r>
            <a:r>
              <a:rPr lang="ru-RU" dirty="0" err="1" smtClean="0"/>
              <a:t>Проблематизация</a:t>
            </a:r>
            <a:r>
              <a:rPr lang="ru-RU" dirty="0" smtClean="0"/>
              <a:t> (самостоятельный поиск решения проблемы)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30352"/>
            <a:ext cx="8291264" cy="59949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- на уроках: ролевые игры, проектно-исследовательскую деятельность, дискуссии, чтение художественной литературы, реферирование текста, написание сочинений, работу с видеоматериалами, составление чайнворда, кроссворда, ребуса, работу с аутентичными текстами песен.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интеграция с другими учебными предметами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конкурсы, </a:t>
            </a:r>
            <a:r>
              <a:rPr lang="ru-RU" dirty="0" smtClean="0"/>
              <a:t>предметные недели, фестивали </a:t>
            </a:r>
            <a:r>
              <a:rPr lang="ru-RU" dirty="0" smtClean="0"/>
              <a:t>и другие формы внеурочной деятельности: </a:t>
            </a:r>
            <a:r>
              <a:rPr lang="ru-RU" dirty="0" smtClean="0"/>
              <a:t>предметная </a:t>
            </a:r>
            <a:r>
              <a:rPr lang="ru-RU" dirty="0" smtClean="0"/>
              <a:t>олимпиада </a:t>
            </a:r>
            <a:r>
              <a:rPr lang="ru-RU" dirty="0" smtClean="0"/>
              <a:t>«</a:t>
            </a:r>
            <a:r>
              <a:rPr lang="ru-RU" dirty="0" err="1" smtClean="0"/>
              <a:t>Олимпус</a:t>
            </a:r>
            <a:r>
              <a:rPr lang="ru-RU" dirty="0" smtClean="0"/>
              <a:t>», </a:t>
            </a:r>
            <a:r>
              <a:rPr lang="ru-RU" dirty="0" smtClean="0"/>
              <a:t>международный конкурс-игра «Лев» (Центр «</a:t>
            </a:r>
            <a:r>
              <a:rPr lang="ru-RU" dirty="0" err="1" smtClean="0"/>
              <a:t>Снейл</a:t>
            </a:r>
            <a:r>
              <a:rPr lang="ru-RU" dirty="0" smtClean="0"/>
              <a:t>»), международная олимпиада </a:t>
            </a:r>
            <a:r>
              <a:rPr lang="ru-RU" dirty="0" err="1" smtClean="0"/>
              <a:t>SkyEng</a:t>
            </a:r>
            <a:r>
              <a:rPr lang="ru-RU" dirty="0" smtClean="0"/>
              <a:t>, всероссийский </a:t>
            </a:r>
            <a:r>
              <a:rPr lang="ru-RU" dirty="0" err="1" smtClean="0"/>
              <a:t>SmartTest</a:t>
            </a:r>
            <a:r>
              <a:rPr lang="ru-RU" dirty="0" smtClean="0"/>
              <a:t>, конкурсы ведущих издательств «Макмиллан», «</a:t>
            </a:r>
            <a:r>
              <a:rPr lang="ru-RU" dirty="0" err="1" smtClean="0"/>
              <a:t>Релод</a:t>
            </a:r>
            <a:r>
              <a:rPr lang="ru-RU" dirty="0" smtClean="0"/>
              <a:t>» и т. д.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Портфолио</a:t>
            </a:r>
            <a:r>
              <a:rPr lang="ru-RU" dirty="0" smtClean="0"/>
              <a:t> как форма оценивания талантов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Примеры наиболее эффективных заданий для одарённых учащихся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661248"/>
          </a:xfrm>
        </p:spPr>
        <p:txBody>
          <a:bodyPr>
            <a:noAutofit/>
          </a:bodyPr>
          <a:lstStyle/>
          <a:p>
            <a:pPr marL="571500" indent="-571500">
              <a:buNone/>
            </a:pPr>
            <a:r>
              <a:rPr lang="en-US" sz="1600" b="1" dirty="0" smtClean="0"/>
              <a:t>I. </a:t>
            </a:r>
            <a:r>
              <a:rPr lang="ru-RU" sz="1600" b="1" dirty="0" smtClean="0"/>
              <a:t>Совместное повествование. </a:t>
            </a:r>
          </a:p>
          <a:p>
            <a:pPr marL="571500" indent="-571500">
              <a:buNone/>
            </a:pPr>
            <a:r>
              <a:rPr lang="en-US" sz="1600" b="1" dirty="0" smtClean="0"/>
              <a:t>II. </a:t>
            </a:r>
            <a:r>
              <a:rPr lang="ru-RU" sz="1600" b="1" dirty="0" smtClean="0"/>
              <a:t>Короткие рассказы</a:t>
            </a:r>
            <a:r>
              <a:rPr lang="en-US" sz="1600" b="1" dirty="0" smtClean="0"/>
              <a:t>.</a:t>
            </a:r>
            <a:endParaRPr lang="ru-RU" sz="1600" b="1" dirty="0" smtClean="0"/>
          </a:p>
          <a:p>
            <a:pPr marL="571500" indent="-571500">
              <a:buNone/>
            </a:pPr>
            <a:r>
              <a:rPr lang="ru-RU" sz="1600" dirty="0" smtClean="0"/>
              <a:t>Пример текста</a:t>
            </a:r>
            <a:r>
              <a:rPr lang="en-US" sz="1600" dirty="0" smtClean="0"/>
              <a:t>: Eat the grape and not the vine. </a:t>
            </a:r>
            <a:r>
              <a:rPr lang="ru-RU" sz="1600" dirty="0" smtClean="0"/>
              <a:t>(</a:t>
            </a:r>
            <a:r>
              <a:rPr lang="ru-RU" sz="1600" dirty="0" err="1" smtClean="0"/>
              <a:t>Turkish</a:t>
            </a:r>
            <a:r>
              <a:rPr lang="ru-RU" sz="1600" dirty="0" smtClean="0"/>
              <a:t> </a:t>
            </a:r>
            <a:r>
              <a:rPr lang="ru-RU" sz="1600" dirty="0" err="1" smtClean="0"/>
              <a:t>proverb</a:t>
            </a:r>
            <a:r>
              <a:rPr lang="ru-RU" sz="1600" dirty="0" smtClean="0"/>
              <a:t>)</a:t>
            </a:r>
          </a:p>
          <a:p>
            <a:pPr marL="571500" indent="-571500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Распространение:</a:t>
            </a:r>
            <a:r>
              <a:rPr lang="ru-RU" sz="1600" dirty="0" smtClean="0"/>
              <a:t> Вставьте фразу или предложение перед пословицей (</a:t>
            </a:r>
            <a:r>
              <a:rPr lang="en-US" sz="1600" dirty="0" smtClean="0"/>
              <a:t>Wise</a:t>
            </a:r>
            <a:r>
              <a:rPr lang="ru-RU" sz="1600" dirty="0" smtClean="0"/>
              <a:t> </a:t>
            </a:r>
            <a:r>
              <a:rPr lang="en-US" sz="1600" dirty="0" smtClean="0"/>
              <a:t>people eat the grape and not the vine.</a:t>
            </a:r>
            <a:r>
              <a:rPr lang="ru-RU" sz="1600" dirty="0" smtClean="0"/>
              <a:t>)</a:t>
            </a:r>
          </a:p>
          <a:p>
            <a:pPr marL="571500" indent="-571500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Сокращение:  </a:t>
            </a:r>
            <a:r>
              <a:rPr lang="ru-RU" sz="1600" dirty="0" smtClean="0"/>
              <a:t>Сделайте пословицу короче, начав ее с </a:t>
            </a:r>
            <a:r>
              <a:rPr lang="en-US" sz="1600" dirty="0" smtClean="0"/>
              <a:t>Don’t (Don't eat vines, eat grapes.)</a:t>
            </a:r>
          </a:p>
          <a:p>
            <a:pPr marL="571500" indent="-571500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Перенос информации в формат средств массовой информации: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dirty="0" smtClean="0"/>
              <a:t>Напишите газетный заголовок на основе пословицы</a:t>
            </a:r>
            <a:r>
              <a:rPr lang="en-US" sz="1600" dirty="0" smtClean="0"/>
              <a:t> (New Agricultural Policy - Grapes not Vines)</a:t>
            </a:r>
          </a:p>
          <a:p>
            <a:pPr marL="571500" indent="-571500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Реорганизация текста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dirty="0" smtClean="0"/>
              <a:t>Эти слова можно использовать для составления пословицы. Постарайтесь сделать как можно больше версий</a:t>
            </a:r>
            <a:r>
              <a:rPr lang="en-US" sz="1600" dirty="0" smtClean="0"/>
              <a:t> (Eat the grape and the vine; not the vine and the grape.)</a:t>
            </a:r>
          </a:p>
          <a:p>
            <a:pPr marL="571500" indent="-571500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Интерпретация: </a:t>
            </a:r>
            <a:r>
              <a:rPr lang="ru-RU" sz="1600" dirty="0" smtClean="0"/>
              <a:t>Прочитайте пословицу вместе с партнером. Обсудите, что, по вашему мнению, это на самом деле означает.</a:t>
            </a:r>
          </a:p>
          <a:p>
            <a:pPr marL="571500" indent="-571500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Создание собственного текста: </a:t>
            </a:r>
            <a:r>
              <a:rPr lang="ru-RU" sz="1600" dirty="0" smtClean="0"/>
              <a:t>Напишите параллельную пословицу с тем же или похожим значением, что и эта (</a:t>
            </a:r>
            <a:r>
              <a:rPr lang="en-US" sz="1600" dirty="0" smtClean="0"/>
              <a:t>Cut the rose but leave the bush.</a:t>
            </a:r>
            <a:r>
              <a:rPr lang="ru-RU" sz="1600" dirty="0" smtClean="0"/>
              <a:t>)</a:t>
            </a:r>
          </a:p>
          <a:p>
            <a:pPr marL="571500" indent="-571500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Проектно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исследовательская работа: </a:t>
            </a:r>
            <a:r>
              <a:rPr lang="ru-RU" sz="1600" dirty="0" smtClean="0"/>
              <a:t>В группе соберите английские (или неанглийские) пословицы, которые имеют общие характеристики (</a:t>
            </a:r>
            <a:r>
              <a:rPr lang="en-US" sz="1600" dirty="0" smtClean="0"/>
              <a:t>Look before you leap.</a:t>
            </a:r>
            <a:r>
              <a:rPr lang="ru-RU" sz="1600" dirty="0" smtClean="0"/>
              <a:t>)</a:t>
            </a:r>
          </a:p>
          <a:p>
            <a:pPr marL="571500" indent="-571500">
              <a:buNone/>
            </a:pPr>
            <a:endParaRPr lang="ru-RU" sz="1200" dirty="0" smtClean="0"/>
          </a:p>
          <a:p>
            <a:pPr marL="571500" indent="-571500">
              <a:buNone/>
            </a:pPr>
            <a:endParaRPr lang="ru-RU" sz="1200" dirty="0" smtClean="0"/>
          </a:p>
          <a:p>
            <a:pPr marL="571500" indent="-571500">
              <a:buNone/>
            </a:pPr>
            <a:endParaRPr lang="ru-RU" sz="1200" dirty="0" smtClean="0"/>
          </a:p>
          <a:p>
            <a:pPr marL="571500" indent="-571500">
              <a:buNone/>
            </a:pPr>
            <a:endParaRPr lang="ru-RU" sz="1200" dirty="0" smtClean="0"/>
          </a:p>
          <a:p>
            <a:pPr marL="571500" indent="-571500">
              <a:buNone/>
            </a:pPr>
            <a:endParaRPr lang="ru-RU" sz="1200" dirty="0" smtClean="0"/>
          </a:p>
          <a:p>
            <a:pPr marL="571500" indent="-571500">
              <a:buNone/>
            </a:pPr>
            <a:endParaRPr lang="ru-RU" sz="1200" dirty="0" smtClean="0"/>
          </a:p>
          <a:p>
            <a:pPr marL="571500" indent="-571500">
              <a:buNone/>
            </a:pPr>
            <a:endParaRPr lang="ru-RU" sz="1200" dirty="0" smtClean="0"/>
          </a:p>
          <a:p>
            <a:pPr marL="571500" indent="-571500">
              <a:buNone/>
            </a:pPr>
            <a:endParaRPr lang="ru-RU" sz="1200" dirty="0" smtClean="0"/>
          </a:p>
          <a:p>
            <a:pPr marL="571500" indent="-571500">
              <a:buNone/>
            </a:pPr>
            <a:endParaRPr lang="ru-RU" sz="1200" dirty="0" smtClean="0"/>
          </a:p>
          <a:p>
            <a:pPr marL="571500" indent="-571500">
              <a:buNone/>
            </a:pP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Mindmapping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(Составление ментальной карты)</a:t>
            </a:r>
          </a:p>
          <a:p>
            <a:endParaRPr lang="ru-RU" dirty="0"/>
          </a:p>
        </p:txBody>
      </p:sp>
      <p:pic>
        <p:nvPicPr>
          <p:cNvPr id="4" name="Рисунок 3" descr="https://moluch.ru/conf/blmcbn/14471/14471.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56084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Синквейн</a:t>
            </a:r>
            <a:r>
              <a:rPr lang="ru-RU" dirty="0" smtClean="0"/>
              <a:t> (пятистишие)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https://avatars.mds.yandex.net/i?id=2a00000179e452f56777e7b5d467e442bd90-4146308-images-thumbs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97666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Творческие задания на уроках английского языка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183880" cy="47525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dirty="0" smtClean="0"/>
              <a:t>1. «Лишнее слово».</a:t>
            </a:r>
          </a:p>
          <a:p>
            <a:pPr>
              <a:buNone/>
            </a:pPr>
            <a:r>
              <a:rPr lang="en-US" sz="2600" dirty="0" smtClean="0"/>
              <a:t>2.      </a:t>
            </a:r>
            <a:r>
              <a:rPr lang="ru-RU" sz="2600" dirty="0" smtClean="0"/>
              <a:t>Группировка слов</a:t>
            </a:r>
            <a:r>
              <a:rPr lang="en-US" sz="2600" dirty="0" smtClean="0"/>
              <a:t>, </a:t>
            </a:r>
            <a:r>
              <a:rPr lang="ru-RU" sz="2600" dirty="0" smtClean="0"/>
              <a:t>обобщение</a:t>
            </a:r>
            <a:r>
              <a:rPr lang="en-US" sz="2600" dirty="0" smtClean="0"/>
              <a:t>.</a:t>
            </a: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3. Сюжетный рассказ.</a:t>
            </a:r>
          </a:p>
          <a:p>
            <a:pPr>
              <a:buNone/>
            </a:pPr>
            <a:r>
              <a:rPr lang="ru-RU" sz="2600" dirty="0" smtClean="0"/>
              <a:t>4. Расположение информации в логическом порядке.</a:t>
            </a:r>
          </a:p>
          <a:p>
            <a:pPr>
              <a:buNone/>
            </a:pPr>
            <a:r>
              <a:rPr lang="ru-RU" sz="2600" dirty="0" smtClean="0"/>
              <a:t>5. Игра «Аукцион». </a:t>
            </a:r>
          </a:p>
          <a:p>
            <a:pPr>
              <a:buNone/>
            </a:pPr>
            <a:r>
              <a:rPr lang="ru-RU" sz="2600" dirty="0" smtClean="0"/>
              <a:t>6.      Творческие диктанты. </a:t>
            </a:r>
          </a:p>
          <a:p>
            <a:pPr>
              <a:buNone/>
            </a:pPr>
            <a:r>
              <a:rPr lang="ru-RU" sz="2600" dirty="0" smtClean="0"/>
              <a:t>7. </a:t>
            </a:r>
            <a:r>
              <a:rPr lang="ru-RU" sz="2600" smtClean="0"/>
              <a:t>Составление текста </a:t>
            </a:r>
            <a:r>
              <a:rPr lang="ru-RU" sz="2600" dirty="0" smtClean="0"/>
              <a:t>по вопросам.</a:t>
            </a:r>
          </a:p>
          <a:p>
            <a:pPr>
              <a:buNone/>
            </a:pPr>
            <a:r>
              <a:rPr lang="ru-RU" sz="2600" dirty="0" smtClean="0"/>
              <a:t>8. Составление слов из слова.</a:t>
            </a:r>
          </a:p>
          <a:p>
            <a:pPr>
              <a:buNone/>
            </a:pPr>
            <a:r>
              <a:rPr lang="ru-RU" sz="2600" dirty="0" smtClean="0"/>
              <a:t>9. Подбор синонимов-антонимов.</a:t>
            </a:r>
          </a:p>
          <a:p>
            <a:pPr>
              <a:buNone/>
            </a:pPr>
            <a:r>
              <a:rPr lang="ru-RU" sz="2600" dirty="0" smtClean="0"/>
              <a:t>10. Составление предложения из слов.</a:t>
            </a:r>
          </a:p>
          <a:p>
            <a:pPr>
              <a:buNone/>
            </a:pPr>
            <a:r>
              <a:rPr lang="ru-RU" sz="2600" dirty="0" smtClean="0"/>
              <a:t>11. </a:t>
            </a:r>
            <a:r>
              <a:rPr lang="en-US" sz="2600" dirty="0" smtClean="0"/>
              <a:t> </a:t>
            </a:r>
            <a:r>
              <a:rPr lang="ru-RU" sz="2600" dirty="0" smtClean="0"/>
              <a:t>Мозговой штурм.</a:t>
            </a:r>
          </a:p>
          <a:p>
            <a:pPr>
              <a:buNone/>
            </a:pPr>
            <a:r>
              <a:rPr lang="ru-RU" sz="2600" dirty="0" smtClean="0"/>
              <a:t>12. </a:t>
            </a:r>
            <a:r>
              <a:rPr lang="ru-RU" sz="2600" dirty="0" err="1" smtClean="0"/>
              <a:t>Квизы</a:t>
            </a:r>
            <a:r>
              <a:rPr lang="ru-RU" sz="2600" dirty="0" smtClean="0"/>
              <a:t>.</a:t>
            </a:r>
          </a:p>
          <a:p>
            <a:pPr>
              <a:buNone/>
            </a:pPr>
            <a:r>
              <a:rPr lang="ru-RU" sz="2600" dirty="0" smtClean="0"/>
              <a:t>13. Приём «Толстый и тонкий вопрос».</a:t>
            </a:r>
            <a:r>
              <a:rPr lang="ru-RU" sz="2600" b="1" dirty="0" smtClean="0"/>
              <a:t> </a:t>
            </a:r>
          </a:p>
          <a:p>
            <a:pPr>
              <a:buNone/>
            </a:pPr>
            <a:r>
              <a:rPr lang="ru-RU" sz="2600" dirty="0" smtClean="0"/>
              <a:t>14. Создание кластеров.</a:t>
            </a:r>
            <a:r>
              <a:rPr lang="ru-RU" sz="2600" b="1" dirty="0" smtClean="0"/>
              <a:t> </a:t>
            </a:r>
          </a:p>
          <a:p>
            <a:pPr>
              <a:buNone/>
            </a:pPr>
            <a:r>
              <a:rPr lang="ru-RU" sz="2600" dirty="0" smtClean="0"/>
              <a:t>15. Приём «Телеграмма».</a:t>
            </a:r>
            <a:r>
              <a:rPr lang="ru-RU" sz="2600" b="1" dirty="0" smtClean="0"/>
              <a:t>  </a:t>
            </a:r>
            <a:endParaRPr lang="ru-RU" sz="2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Дополнительные пособия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7525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Focus on FCE; </a:t>
            </a:r>
            <a:endParaRPr lang="ru-RU" dirty="0" smtClean="0"/>
          </a:p>
          <a:p>
            <a:r>
              <a:rPr lang="en-US" dirty="0" smtClean="0"/>
              <a:t>New Progress to FCE; </a:t>
            </a:r>
            <a:endParaRPr lang="ru-RU" dirty="0" smtClean="0"/>
          </a:p>
          <a:p>
            <a:r>
              <a:rPr lang="en-US" dirty="0" smtClean="0"/>
              <a:t>Longman Exam Skills: Writing, Reading, Use of English, Listening and Speaking; </a:t>
            </a:r>
            <a:endParaRPr lang="ru-RU" dirty="0" smtClean="0"/>
          </a:p>
          <a:p>
            <a:r>
              <a:rPr lang="en-US" dirty="0" smtClean="0"/>
              <a:t>Cambridge First Certificate in English CD-ROM; </a:t>
            </a:r>
            <a:endParaRPr lang="ru-RU" dirty="0" smtClean="0"/>
          </a:p>
          <a:p>
            <a:r>
              <a:rPr lang="en-US" dirty="0" smtClean="0"/>
              <a:t>Cambridge IELTS; </a:t>
            </a:r>
            <a:endParaRPr lang="ru-RU" dirty="0" smtClean="0"/>
          </a:p>
          <a:p>
            <a:r>
              <a:rPr lang="en-US" dirty="0" smtClean="0"/>
              <a:t>Grammar &amp; Vocabulary for FCE, Advanced Proficiency; </a:t>
            </a:r>
            <a:endParaRPr lang="ru-RU" dirty="0" smtClean="0"/>
          </a:p>
          <a:p>
            <a:r>
              <a:rPr lang="en-US" dirty="0" smtClean="0"/>
              <a:t>First Certificate Creative Writing Disc CD-ROM;</a:t>
            </a:r>
            <a:endParaRPr lang="ru-RU" dirty="0" smtClean="0"/>
          </a:p>
          <a:p>
            <a:r>
              <a:rPr lang="en-US" dirty="0" smtClean="0"/>
              <a:t> Kaplan TOEFL CBT Book + CD-ROM; </a:t>
            </a:r>
            <a:endParaRPr lang="ru-RU" dirty="0" smtClean="0"/>
          </a:p>
          <a:p>
            <a:r>
              <a:rPr lang="en-US" dirty="0" smtClean="0"/>
              <a:t>Cambridge Preparation for the TOEFL Test with CD- ROM; </a:t>
            </a:r>
            <a:endParaRPr lang="ru-RU" dirty="0" smtClean="0"/>
          </a:p>
          <a:p>
            <a:r>
              <a:rPr lang="en-US" dirty="0" smtClean="0"/>
              <a:t>Longman Complete Course for the TOEFL Test CD-ROM.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ds04.infourok.ru/uploads/ex/0a7f/0010ac4e-e102702c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s://myslide.ru/documents_4/dbfc2035e3dc6f6a85b564844fcbbd1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66" y="173649"/>
            <a:ext cx="8628913" cy="6471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Домашний\Desktop\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334" y="764704"/>
            <a:ext cx="844893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Особенности одаренных детей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80920" cy="432048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- любознательны, настойчивы в поиске ответов, отличаются хорошей памятью;</a:t>
            </a:r>
          </a:p>
          <a:p>
            <a:pPr algn="just">
              <a:buNone/>
            </a:pPr>
            <a:r>
              <a:rPr lang="ru-RU" dirty="0" smtClean="0"/>
              <a:t>- высокий уровень мышления и интеллекта;</a:t>
            </a:r>
          </a:p>
          <a:p>
            <a:pPr algn="just">
              <a:buNone/>
            </a:pPr>
            <a:r>
              <a:rPr lang="ru-RU" dirty="0" smtClean="0"/>
              <a:t>- хорошо развитая речь и большой словарный запас;</a:t>
            </a:r>
          </a:p>
          <a:p>
            <a:pPr algn="just">
              <a:buNone/>
            </a:pPr>
            <a:r>
              <a:rPr lang="ru-RU" dirty="0" smtClean="0"/>
              <a:t>- стремление к лидерству, повышенное требование к себе и окружающим, стремление к совершенству во всём;</a:t>
            </a:r>
          </a:p>
          <a:p>
            <a:pPr algn="just">
              <a:buNone/>
            </a:pPr>
            <a:r>
              <a:rPr lang="ru-RU" dirty="0" smtClean="0"/>
              <a:t>- способность классифицировать информацию и опыт, умение широко пользоваться накопленными знаниями.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Основные направления работы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55888" cy="43924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      Выявление одарённых детей по разным направлениям.</a:t>
            </a:r>
          </a:p>
          <a:p>
            <a:pPr>
              <a:buNone/>
            </a:pPr>
            <a:r>
              <a:rPr lang="ru-RU" dirty="0" smtClean="0"/>
              <a:t>2.      Корректировка программ и тематических планов для работы с одарёнными детьми, включение заданий повышенной сложности, творческого, научно-исследовательского уровней.</a:t>
            </a:r>
          </a:p>
          <a:p>
            <a:pPr>
              <a:buNone/>
            </a:pPr>
            <a:r>
              <a:rPr lang="ru-RU" dirty="0" smtClean="0"/>
              <a:t>3.      Организация индивидуальной работы с одарёнными детьми.</a:t>
            </a:r>
          </a:p>
          <a:p>
            <a:pPr>
              <a:buNone/>
            </a:pPr>
            <a:r>
              <a:rPr lang="ru-RU" dirty="0" smtClean="0"/>
              <a:t>4.      Подготовка учащихся к олимпиадам, конкурсам, викторинам, конференциям разного уровня.</a:t>
            </a:r>
          </a:p>
          <a:p>
            <a:pPr>
              <a:buNone/>
            </a:pPr>
            <a:r>
              <a:rPr lang="ru-RU" dirty="0" smtClean="0"/>
              <a:t>5.      Консультирование родителей одарённых детей по вопросам развития способностей их детей по предмету.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41278" y="1765897"/>
          <a:ext cx="8496947" cy="2149291"/>
        </p:xfrm>
        <a:graphic>
          <a:graphicData uri="http://schemas.openxmlformats.org/drawingml/2006/table">
            <a:tbl>
              <a:tblPr/>
              <a:tblGrid>
                <a:gridCol w="1344694"/>
                <a:gridCol w="652725"/>
                <a:gridCol w="653565"/>
                <a:gridCol w="652725"/>
                <a:gridCol w="651886"/>
                <a:gridCol w="756892"/>
                <a:gridCol w="756892"/>
                <a:gridCol w="756892"/>
                <a:gridCol w="756892"/>
                <a:gridCol w="756892"/>
                <a:gridCol w="756892"/>
              </a:tblGrid>
              <a:tr h="452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Учебные годы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62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Предметы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2012/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2013/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2014/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2015/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2016/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2017/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2018/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2019/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2020/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2021/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2022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9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Англ. Язык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5646" marR="65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332656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Количество победителей и призеров муниципального этапа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Всероссийской олимпиады школьником по годам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105835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https://surok-oren.ru/metodicheskaya-kopilka.html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124744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Оренбургский областной детско-юношеский </a:t>
            </a:r>
          </a:p>
          <a:p>
            <a:pPr algn="ctr"/>
            <a:r>
              <a:rPr lang="ru-RU" sz="3200" b="1" dirty="0" smtClean="0"/>
              <a:t>многопрофильный центр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8" y="651611"/>
            <a:ext cx="8424936" cy="41857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522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Подготовка одаренных детей к олимпиадам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конкурсам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 английскому языку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рабочая программа по английскому языку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Рудая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Дарья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Андреевна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https://nsportal.ru/shkola/inostrannye-yazyki/angliiskiy-yazyk/library/2016/12/01/podgotovka-odarennyh-detey-k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8092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Индивидуальный образовательный маршрут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30574" y="1480325"/>
          <a:ext cx="8208912" cy="4918445"/>
        </p:xfrm>
        <a:graphic>
          <a:graphicData uri="http://schemas.openxmlformats.org/drawingml/2006/table">
            <a:tbl>
              <a:tblPr/>
              <a:tblGrid>
                <a:gridCol w="2757198"/>
                <a:gridCol w="5451714"/>
              </a:tblGrid>
              <a:tr h="9826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20..-20.. учебный год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66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                                  Вариативная часть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         (элективные курсы, кружки, секции, курсы и т.п.)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8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Times New Roman"/>
                          <a:cs typeface="Times New Roman"/>
                        </a:rPr>
                        <a:t>объём (колич. часов в неделю)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9623">
                <a:tc>
                  <a:txBody>
                    <a:bodyPr/>
                    <a:lstStyle/>
                    <a:p>
                      <a:pPr marL="72390" marR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Times New Roman"/>
                          <a:cs typeface="Times New Roman"/>
                        </a:rPr>
                        <a:t>уровень (базовый, повышенный, др.)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2390" marR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повышенный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4059">
                <a:tc>
                  <a:txBody>
                    <a:bodyPr/>
                    <a:lstStyle/>
                    <a:p>
                      <a:pPr marL="72390" marR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Times New Roman"/>
                          <a:cs typeface="Times New Roman"/>
                        </a:rPr>
                        <a:t>форма изучения (традиционная, очно-дистанционная, дистанционная, экстернат и др.)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2390" marR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традиционная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1738">
                <a:tc>
                  <a:txBody>
                    <a:bodyPr/>
                    <a:lstStyle/>
                    <a:p>
                      <a:pPr marL="72390" marR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Times New Roman"/>
                          <a:cs typeface="Times New Roman"/>
                        </a:rPr>
                        <a:t> форма отчёта  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2390" marR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тестовая,  творческая, исследовательская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96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Times New Roman"/>
                          <a:cs typeface="Times New Roman"/>
                        </a:rPr>
                        <a:t>сроки предъявления образовательного продукта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сроки проведения ВОШ/ дистанционных олимпиад и конкурсов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635" marR="63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143</TotalTime>
  <Words>845</Words>
  <Application>Microsoft Office PowerPoint</Application>
  <PresentationFormat>Экран (4:3)</PresentationFormat>
  <Paragraphs>186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    «Особенности работы с одаренными детьми при изучении английского языка» </vt:lpstr>
      <vt:lpstr>Слайд 2</vt:lpstr>
      <vt:lpstr>Слайд 3</vt:lpstr>
      <vt:lpstr>Особенности одаренных детей</vt:lpstr>
      <vt:lpstr>Основные направления работы</vt:lpstr>
      <vt:lpstr>Слайд 6</vt:lpstr>
      <vt:lpstr>Слайд 7</vt:lpstr>
      <vt:lpstr>Слайд 8</vt:lpstr>
      <vt:lpstr> Индивидуальный образовательный маршрут </vt:lpstr>
      <vt:lpstr>Индивидуальный план подготовки к предметным олимпиадам/ конкурсам. </vt:lpstr>
      <vt:lpstr> Индивидуальный план научно-исследовательской деятельности  </vt:lpstr>
      <vt:lpstr>Слайд 12</vt:lpstr>
      <vt:lpstr>Формы обучения одаренных детей</vt:lpstr>
      <vt:lpstr>Слайд 14</vt:lpstr>
      <vt:lpstr>Примеры наиболее эффективных заданий для одарённых учащихся </vt:lpstr>
      <vt:lpstr>Слайд 16</vt:lpstr>
      <vt:lpstr>Слайд 17</vt:lpstr>
      <vt:lpstr>Творческие задания на уроках английского языка</vt:lpstr>
      <vt:lpstr>Дополнительные пособия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работы с одаренными детьми при изучении английского языка»</dc:title>
  <dc:creator>наталья</dc:creator>
  <cp:lastModifiedBy>наталья</cp:lastModifiedBy>
  <cp:revision>16</cp:revision>
  <dcterms:created xsi:type="dcterms:W3CDTF">2021-12-20T16:37:09Z</dcterms:created>
  <dcterms:modified xsi:type="dcterms:W3CDTF">2021-12-21T17:04:49Z</dcterms:modified>
</cp:coreProperties>
</file>