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C4691D-48F0-42A5-ACA3-24F0557CB83F}" type="datetimeFigureOut">
              <a:rPr lang="ru-RU" smtClean="0"/>
              <a:t>23.9.21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9652EB-BF1A-460A-83CD-A7F64505BA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t2Edo6logp0" TargetMode="External"/><Relationship Id="rId3" Type="http://schemas.openxmlformats.org/officeDocument/2006/relationships/hyperlink" Target="https://multiurok.ru/files/tsikl-klassnykh-chasov-napravlennykh-na-formirovan.html" TargetMode="External"/><Relationship Id="rId7" Type="http://schemas.openxmlformats.org/officeDocument/2006/relationships/hyperlink" Target="https://youtu.be/3DiokRZ2Qh8" TargetMode="External"/><Relationship Id="rId12" Type="http://schemas.openxmlformats.org/officeDocument/2006/relationships/hyperlink" Target="https://youtu.be/SJhsLEZs4Q0" TargetMode="External"/><Relationship Id="rId2" Type="http://schemas.openxmlformats.org/officeDocument/2006/relationships/hyperlink" Target="https://pedsovet.su/load/707-1-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Zfh3AuQKecQ" TargetMode="External"/><Relationship Id="rId11" Type="http://schemas.openxmlformats.org/officeDocument/2006/relationships/hyperlink" Target="https://youtu.be/JEFxp51vgQ4" TargetMode="External"/><Relationship Id="rId5" Type="http://schemas.openxmlformats.org/officeDocument/2006/relationships/hyperlink" Target="https://youtu.be/USfh80hoBE8" TargetMode="External"/><Relationship Id="rId10" Type="http://schemas.openxmlformats.org/officeDocument/2006/relationships/hyperlink" Target="https://youtu.be/F6w6iLOamEM" TargetMode="External"/><Relationship Id="rId4" Type="http://schemas.openxmlformats.org/officeDocument/2006/relationships/hyperlink" Target="https://docviewer.yandex.ru/" TargetMode="External"/><Relationship Id="rId9" Type="http://schemas.openxmlformats.org/officeDocument/2006/relationships/hyperlink" Target="https://youtu.be/pXVc0tTp4p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5296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Работа классного руководителя по проведению мероприятий, направленных на повышение толерантности</a:t>
            </a: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517232"/>
            <a:ext cx="4027984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Ковтун Н.А.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СОШ №2 п. Новоорск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555" name="Picture 3" descr="https://ds05.infourok.ru/uploads/ex/06c3/00171132-c36148f5/hello_html_mdf6b3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412737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5704494"/>
          </a:xfrm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u="sng" dirty="0" smtClean="0">
                <a:solidFill>
                  <a:schemeClr val="tx1"/>
                </a:solidFill>
                <a:effectLst/>
                <a:latin typeface="+mn-lt"/>
              </a:rPr>
              <a:t>Организация </a:t>
            </a:r>
            <a:r>
              <a:rPr lang="ru-RU" sz="3100" b="0" u="sng" dirty="0" smtClean="0">
                <a:solidFill>
                  <a:schemeClr val="tx1"/>
                </a:solidFill>
                <a:effectLst/>
                <a:latin typeface="+mn-lt"/>
              </a:rPr>
              <a:t>диалоговой </a:t>
            </a:r>
            <a:r>
              <a:rPr lang="ru-RU" sz="3100" b="0" u="sng" dirty="0" smtClean="0">
                <a:solidFill>
                  <a:schemeClr val="tx1"/>
                </a:solidFill>
                <a:effectLst/>
                <a:latin typeface="+mn-lt"/>
              </a:rPr>
              <a:t>рефлексии</a:t>
            </a:r>
            <a:r>
              <a:rPr lang="ru-RU" sz="3100" b="0" u="sng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100" b="0" u="sng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b="0" u="sng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100" b="0" u="sng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Прием 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«Ролевая маска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Прием «Прогнозирование развития ситуации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Прием «Импровизация на свободную тему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 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Прием «Встречные вопросы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 </a:t>
            </a: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+mn-lt"/>
              </a:rPr>
            </a:br>
            <a:endParaRPr lang="ru-RU" sz="2800" b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5272446"/>
          </a:xfrm>
        </p:spPr>
        <p:txBody>
          <a:bodyPr>
            <a:normAutofit fontScale="90000"/>
          </a:bodyPr>
          <a:lstStyle/>
          <a:p>
            <a:r>
              <a:rPr lang="ru-RU" sz="3100" b="0" u="sng" dirty="0" smtClean="0">
                <a:solidFill>
                  <a:schemeClr val="tx1"/>
                </a:solidFill>
                <a:effectLst/>
              </a:rPr>
              <a:t>Использование художественной литературы, кинофильмов и т. д</a:t>
            </a:r>
            <a:r>
              <a:rPr lang="ru-RU" sz="3100" b="0" u="sng" dirty="0" smtClean="0">
                <a:solidFill>
                  <a:schemeClr val="tx1"/>
                </a:solidFill>
                <a:effectLst/>
              </a:rPr>
              <a:t>.</a:t>
            </a:r>
            <a:r>
              <a:rPr lang="ru-RU" sz="2200" b="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u="sng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>Прием «Сочини конец истории</a:t>
            </a:r>
            <a:r>
              <a:rPr lang="ru-RU" sz="3100" b="0" dirty="0" smtClean="0">
                <a:solidFill>
                  <a:schemeClr val="tx1"/>
                </a:solidFill>
                <a:effectLst/>
              </a:rPr>
              <a:t>» </a:t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>Прием «Любимые книги товарища</a:t>
            </a:r>
            <a:r>
              <a:rPr lang="ru-RU" sz="3100" b="0" dirty="0" smtClean="0">
                <a:solidFill>
                  <a:schemeClr val="tx1"/>
                </a:solidFill>
                <a:effectLst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>Прием «Добрые слова</a:t>
            </a:r>
            <a:r>
              <a:rPr lang="ru-RU" sz="3100" b="0" dirty="0" smtClean="0">
                <a:solidFill>
                  <a:schemeClr val="tx1"/>
                </a:solidFill>
                <a:effectLst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>Прием «Киностудия</a:t>
            </a:r>
            <a:r>
              <a:rPr lang="ru-RU" sz="3100" b="0" dirty="0" smtClean="0">
                <a:solidFill>
                  <a:schemeClr val="tx1"/>
                </a:solidFill>
                <a:effectLst/>
              </a:rPr>
              <a:t>»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0" u="sng" dirty="0" smtClean="0">
                <a:solidFill>
                  <a:schemeClr val="tx1"/>
                </a:solidFill>
                <a:effectLst/>
                <a:latin typeface="+mn-lt"/>
              </a:rPr>
              <a:t>Использование игровых тренингов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Упражнение «Шеренга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Упражнение «Построение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Упражнение «Я — хороший, ты — хороший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»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Упражнение «Я люблю...». 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Упражнение «Рюкзачок успеха» 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>Упражнение «Скульптура». 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27584" y="1120318"/>
            <a:ext cx="70567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https://pedsovet.su/load/707-1-6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https://multiurok.ru/files/tsikl-klassnykh-chasov-napravlennykh-na-formirovan.html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https://docviewer.yandex.ru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https://youtu.be/USfh80hoBE8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https://youtu.be/Zfh3AuQKecQ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https://youtu.be/3DiokRZ2Qh8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https://youtu.be/t2Edo6logp0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/>
              </a:rPr>
              <a:t>https://youtu.be/pXVc0tTp4pE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https://youtu.be/F6w6iLOamEM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/>
              </a:rPr>
              <a:t>https://youtu.be/JEFxp51vgQ4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/>
              </a:rPr>
              <a:t>https://youtu.be/SJhsLEZs4Q0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66967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Толерантность </a:t>
            </a:r>
            <a:r>
              <a:rPr lang="ru-RU" sz="3100" dirty="0" smtClean="0">
                <a:solidFill>
                  <a:schemeClr val="tx1"/>
                </a:solidFill>
              </a:rPr>
              <a:t>в переводе с английского - это возможность услышать другого, понять иного. Иногда толерантность переводится как «терпимость» в значении терпимости по отношению друг к другу</a:t>
            </a:r>
            <a:r>
              <a:rPr lang="ru-RU" sz="3100" dirty="0" smtClean="0">
                <a:solidFill>
                  <a:schemeClr val="tx1"/>
                </a:solidFill>
              </a:rPr>
              <a:t>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/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Толерантность - искусство жить рядом с непохожими на тебя людьми, способ решения конфликтов, искусство цивилизованного компромисса.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384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Работа по повышению толерантности должна осуществляться через: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08912" cy="489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ym typeface="Symbol"/>
              </a:rPr>
              <a:t>  </a:t>
            </a:r>
            <a:r>
              <a:rPr lang="ru-RU" dirty="0" smtClean="0"/>
              <a:t> </a:t>
            </a:r>
            <a:r>
              <a:rPr lang="ru-RU" dirty="0" smtClean="0"/>
              <a:t>мониторинговые исследования;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 </a:t>
            </a:r>
            <a:r>
              <a:rPr lang="ru-RU" dirty="0" smtClean="0"/>
              <a:t> </a:t>
            </a:r>
            <a:r>
              <a:rPr lang="ru-RU" dirty="0" smtClean="0"/>
              <a:t>взаимодействие педагогов, классных </a:t>
            </a:r>
            <a:r>
              <a:rPr lang="ru-RU" dirty="0" smtClean="0"/>
              <a:t>руководителей, родителей</a:t>
            </a:r>
            <a:r>
              <a:rPr lang="ru-RU" dirty="0" smtClean="0"/>
              <a:t>, детей; сотрудничество </a:t>
            </a:r>
            <a:r>
              <a:rPr lang="ru-RU" dirty="0" smtClean="0"/>
              <a:t>со специалистами </a:t>
            </a:r>
            <a:r>
              <a:rPr lang="ru-RU" dirty="0" smtClean="0"/>
              <a:t>субъектов профилактики;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 </a:t>
            </a:r>
            <a:r>
              <a:rPr lang="ru-RU" dirty="0" smtClean="0"/>
              <a:t> </a:t>
            </a:r>
            <a:r>
              <a:rPr lang="ru-RU" dirty="0" smtClean="0"/>
              <a:t>психолого-педагогическое сопровождение работы по профилактике вредных привычек;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 </a:t>
            </a:r>
            <a:r>
              <a:rPr lang="ru-RU" dirty="0" smtClean="0"/>
              <a:t> </a:t>
            </a:r>
            <a:r>
              <a:rPr lang="ru-RU" dirty="0" smtClean="0"/>
              <a:t>внедрение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</a:t>
            </a:r>
            <a:r>
              <a:rPr lang="ru-RU" dirty="0" smtClean="0"/>
              <a:t>технологий, формирующих </a:t>
            </a:r>
            <a:r>
              <a:rPr lang="ru-RU" dirty="0" smtClean="0"/>
              <a:t>позитивные установки на ЗОЖ;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 </a:t>
            </a:r>
            <a:r>
              <a:rPr lang="ru-RU" dirty="0" smtClean="0"/>
              <a:t> </a:t>
            </a:r>
            <a:r>
              <a:rPr lang="ru-RU" dirty="0" smtClean="0"/>
              <a:t>привлечение проблемных семей, родителей детей «группы риска»;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 </a:t>
            </a:r>
            <a:r>
              <a:rPr lang="ru-RU" dirty="0" smtClean="0"/>
              <a:t> </a:t>
            </a:r>
            <a:r>
              <a:rPr lang="ru-RU" dirty="0" smtClean="0"/>
              <a:t>повышение роли дополнительного образования детей; организацию совместной деятельности детей и взрослых: военно-патриотическую, интеллектуальную, художественно - эстетическую, экологическую, спортивно-оздоровительную, туристско-краеведческую работу.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C00000"/>
                </a:solidFill>
              </a:rPr>
              <a:t>Мероприятия, направленные на повышение </a:t>
            </a:r>
            <a:r>
              <a:rPr lang="ru-RU" sz="2700" dirty="0" smtClean="0">
                <a:solidFill>
                  <a:srgbClr val="C00000"/>
                </a:solidFill>
              </a:rPr>
              <a:t>толерантности у младших школьников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6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Методические </a:t>
            </a:r>
            <a:r>
              <a:rPr lang="ru-RU" sz="2400" b="1" dirty="0" smtClean="0"/>
              <a:t>и игровые </a:t>
            </a:r>
            <a:r>
              <a:rPr lang="ru-RU" sz="2400" b="1" dirty="0" smtClean="0"/>
              <a:t>приёмы</a:t>
            </a:r>
          </a:p>
          <a:p>
            <a:r>
              <a:rPr lang="ru-RU" sz="2400" b="1" dirty="0" smtClean="0"/>
              <a:t>«Утро начинается с улыбки»</a:t>
            </a:r>
            <a:r>
              <a:rPr lang="ru-RU" sz="2400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«</a:t>
            </a:r>
            <a:r>
              <a:rPr lang="ru-RU" sz="2400" b="1" dirty="0" smtClean="0"/>
              <a:t>Почта дружбы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«Обида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«Мусорное ведро»</a:t>
            </a:r>
            <a:endParaRPr lang="ru-RU" sz="2400" dirty="0" smtClean="0"/>
          </a:p>
          <a:p>
            <a:r>
              <a:rPr lang="ru-RU" sz="2400" b="1" dirty="0" smtClean="0"/>
              <a:t> « Тренируем эмоции»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algn="ctr"/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64896" cy="1224136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rgbClr val="C00000"/>
                </a:solidFill>
              </a:rPr>
              <a:t>Организация работы с учащимися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- профилактические беседы по правилам поведения при возникновении чрезвычайных ситуаций в образовательных учреждениях и при проведении массовых мероприятий;</a:t>
            </a:r>
          </a:p>
          <a:p>
            <a:pPr>
              <a:buNone/>
            </a:pPr>
            <a:r>
              <a:rPr lang="ru-RU" dirty="0" smtClean="0"/>
              <a:t>- учебно-профилактические мероприятия, направленные на формирование действий в случаях нарушения  общественного порядка, террористической угрозы экстремистских проявлений;</a:t>
            </a:r>
          </a:p>
          <a:p>
            <a:pPr>
              <a:buNone/>
            </a:pPr>
            <a:r>
              <a:rPr lang="ru-RU" dirty="0" smtClean="0"/>
              <a:t>- мониторинг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в классных  коллективах основ  толерантности;</a:t>
            </a:r>
          </a:p>
          <a:p>
            <a:pPr>
              <a:buNone/>
            </a:pPr>
            <a:r>
              <a:rPr lang="ru-RU" dirty="0" smtClean="0"/>
              <a:t>- детское волонтерское движение, направленное на предупреждение негативных проявлений в </a:t>
            </a:r>
            <a:r>
              <a:rPr lang="ru-RU" dirty="0" err="1" smtClean="0"/>
              <a:t>детско</a:t>
            </a:r>
            <a:r>
              <a:rPr lang="ru-RU" dirty="0" smtClean="0"/>
              <a:t> -подростковой среде;</a:t>
            </a:r>
          </a:p>
          <a:p>
            <a:pPr>
              <a:buNone/>
            </a:pPr>
            <a:r>
              <a:rPr lang="ru-RU" dirty="0" smtClean="0"/>
              <a:t>- классное и школьное самоуправление;</a:t>
            </a:r>
          </a:p>
          <a:p>
            <a:pPr>
              <a:buNone/>
            </a:pPr>
            <a:r>
              <a:rPr lang="ru-RU" dirty="0" smtClean="0"/>
              <a:t>- школьные мероприятия, посвященные пропаганде ЗОЖ и патриотическому воспитанию («Веселые старты», «Олимпийские игры», «День здоровья», «Зарница», «А ну-ка, парни»);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136904" cy="4824536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- традиционные школьные мероприятия (день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Матери, новогодние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праздники, день Учителя и др.)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- встречи с сотрудниками правоохранительных органов;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- проведение недели толерантности,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посвященной Международному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дню толерантности и дню Мира;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- проведение уроков и внеурочных мероприятий по воспитанию культуры толерантности, укреплению толерантности и профилактике экстремизма в молодежной среде (классные часы «Богатые и бедные.», «Инвалиды и здоровые люди.», « Мужчины и женщины», «Насколько я толерантная личность», «Познай себя», фестиваль «Я талантлив», распространение печатной продукции (памятки, буклеты), подготовка информационно-публицистических материалов, направленных на воспитание культуры толерантности учащихся);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endParaRPr lang="ru-RU" sz="2400" b="0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539552"/>
            <a:ext cx="8183880" cy="5776502"/>
          </a:xfrm>
        </p:spPr>
        <p:txBody>
          <a:bodyPr>
            <a:normAutofit/>
          </a:bodyPr>
          <a:lstStyle/>
          <a:p>
            <a:pPr algn="just"/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- проведение уроков и внеурочных мероприятий по изучению истории и культуры, ценностей и традиций народов, России и мира (классные часы «Культура мира», «Малая Родина», «Я родом из..», «Фестиваль дружбы народов», экскурсии, посещение музеев и других культурных учреждений);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- просмотр документальных фильмов, телевизионных передач, направленных на формирование установок толерантного отношения в молодежной среде.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</a:br>
            <a:endParaRPr lang="ru-RU" sz="20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Организация работы с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183880" cy="41879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/>
              <a:t>- </a:t>
            </a:r>
            <a:r>
              <a:rPr lang="ru-RU" sz="2000" dirty="0" smtClean="0"/>
              <a:t>родительские всеобучи</a:t>
            </a:r>
            <a:r>
              <a:rPr lang="ru-RU" sz="2000" b="1" dirty="0" smtClean="0"/>
              <a:t> </a:t>
            </a:r>
            <a:r>
              <a:rPr lang="ru-RU" sz="2000" dirty="0" smtClean="0"/>
              <a:t>(««Современное оружие: экстремизм в </a:t>
            </a:r>
            <a:r>
              <a:rPr lang="ru-RU" sz="2000" dirty="0" err="1" smtClean="0"/>
              <a:t>интернет-пространстве</a:t>
            </a:r>
            <a:r>
              <a:rPr lang="ru-RU" sz="2000" dirty="0" smtClean="0"/>
              <a:t>», «Воспитание толерантности в семье», «Мы и другие»);</a:t>
            </a:r>
            <a:endParaRPr lang="ru-RU" sz="2000" b="1" dirty="0" smtClean="0"/>
          </a:p>
          <a:p>
            <a:pPr algn="just">
              <a:buNone/>
            </a:pPr>
            <a:r>
              <a:rPr lang="ru-RU" sz="2000" dirty="0" smtClean="0"/>
              <a:t>- встречи со специалистами субъектов профилактики;</a:t>
            </a:r>
          </a:p>
          <a:p>
            <a:pPr algn="just">
              <a:buNone/>
            </a:pPr>
            <a:r>
              <a:rPr lang="ru-RU" sz="2000" dirty="0" smtClean="0"/>
              <a:t>- рейды родительского патруля  с целью предупреждения проявлений экстремизма.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Приемы воспитания толерантности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Организация деятельности детей в </a:t>
            </a:r>
            <a:r>
              <a:rPr lang="ru-RU" u="sng" dirty="0" smtClean="0"/>
              <a:t>классе</a:t>
            </a:r>
          </a:p>
          <a:p>
            <a:pPr>
              <a:buNone/>
            </a:pPr>
            <a:r>
              <a:rPr lang="ru-RU" dirty="0" smtClean="0"/>
              <a:t>Прием «Эстафета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Прием «Взаимопомощь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Прием «Акцент на лучшее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Прием «Истории про себя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Прием «Общаться по правилам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Прием «Общее мнение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Прием «Обмен ролями»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</TotalTime>
  <Words>434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Работа классного руководителя по проведению мероприятий, направленных на повышение толерантности </vt:lpstr>
      <vt:lpstr>    Толерантность в переводе с английского - это возможность услышать другого, понять иного. Иногда толерантность переводится как «терпимость» в значении терпимости по отношению друг к другу.  Толерантность - искусство жить рядом с непохожими на тебя людьми, способ решения конфликтов, искусство цивилизованного компромисса.    </vt:lpstr>
      <vt:lpstr>  Работа по повышению толерантности должна осуществляться через: </vt:lpstr>
      <vt:lpstr>Мероприятия, направленные на повышение толерантности у младших школьников  </vt:lpstr>
      <vt:lpstr>Организация работы с учащимися </vt:lpstr>
      <vt:lpstr>- традиционные школьные мероприятия (день Матери, новогодние праздники, день Учителя и др.) - встречи с сотрудниками правоохранительных органов; - проведение недели толерантности, посвященной Международному дню толерантности и дню Мира; - проведение уроков и внеурочных мероприятий по воспитанию культуры толерантности, укреплению толерантности и профилактике экстремизма в молодежной среде (классные часы «Богатые и бедные.», «Инвалиды и здоровые люди.», « Мужчины и женщины», «Насколько я толерантная личность», «Познай себя», фестиваль «Я талантлив», распространение печатной продукции (памятки, буклеты), подготовка информационно-публицистических материалов, направленных на воспитание культуры толерантности учащихся); </vt:lpstr>
      <vt:lpstr>- проведение уроков и внеурочных мероприятий по изучению истории и культуры, ценностей и традиций народов, России и мира (классные часы «Культура мира», «Малая Родина», «Я родом из..», «Фестиваль дружбы народов», экскурсии, посещение музеев и других культурных учреждений); - просмотр документальных фильмов, телевизионных передач, направленных на формирование установок толерантного отношения в молодежной среде. </vt:lpstr>
      <vt:lpstr>Организация работы с родителями </vt:lpstr>
      <vt:lpstr>Приемы воспитания толерантности</vt:lpstr>
      <vt:lpstr> Организация диалоговой рефлексии  Прием «Ролевая маска» Прием «Прогнозирование развития ситуации» Прием «Импровизация на свободную тему»  Прием «Встречные вопросы»       </vt:lpstr>
      <vt:lpstr>Использование художественной литературы, кинофильмов и т. д. Прием «Сочини конец истории»  Прием «Любимые книги товарища» Прием «Добрые слова» Прием «Киностудия»        </vt:lpstr>
      <vt:lpstr>Использование игровых тренингов Упражнение «Шеренга» Упражнение «Построение» Упражнение «Я — хороший, ты — хороший» Упражнение «Я люблю...».  Упражнение «Рюкзачок успеха»  Упражнение «Скульптура».    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классного руководителя по проведению мероприятий, направленных на повышение толерантности</dc:title>
  <dc:creator>наталья</dc:creator>
  <cp:lastModifiedBy>наталья</cp:lastModifiedBy>
  <cp:revision>5</cp:revision>
  <dcterms:created xsi:type="dcterms:W3CDTF">2021-09-23T12:40:21Z</dcterms:created>
  <dcterms:modified xsi:type="dcterms:W3CDTF">2021-09-23T13:23:30Z</dcterms:modified>
</cp:coreProperties>
</file>