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956A13C-427C-4CF3-A7B3-9EB4DC63AE20}" type="datetimeFigureOut">
              <a:rPr lang="ru-RU" smtClean="0"/>
              <a:t>15.11.23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100951E-D0E1-4413-AC92-1FB5A6F36F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56A13C-427C-4CF3-A7B3-9EB4DC63AE20}" type="datetimeFigureOut">
              <a:rPr lang="ru-RU" smtClean="0"/>
              <a:t>15.11.23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00951E-D0E1-4413-AC92-1FB5A6F36F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56A13C-427C-4CF3-A7B3-9EB4DC63AE20}" type="datetimeFigureOut">
              <a:rPr lang="ru-RU" smtClean="0"/>
              <a:t>15.11.23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00951E-D0E1-4413-AC92-1FB5A6F36F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56A13C-427C-4CF3-A7B3-9EB4DC63AE20}" type="datetimeFigureOut">
              <a:rPr lang="ru-RU" smtClean="0"/>
              <a:t>15.11.23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00951E-D0E1-4413-AC92-1FB5A6F36FD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56A13C-427C-4CF3-A7B3-9EB4DC63AE20}" type="datetimeFigureOut">
              <a:rPr lang="ru-RU" smtClean="0"/>
              <a:t>15.11.23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00951E-D0E1-4413-AC92-1FB5A6F36FD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56A13C-427C-4CF3-A7B3-9EB4DC63AE20}" type="datetimeFigureOut">
              <a:rPr lang="ru-RU" smtClean="0"/>
              <a:t>15.11.23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00951E-D0E1-4413-AC92-1FB5A6F36FD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56A13C-427C-4CF3-A7B3-9EB4DC63AE20}" type="datetimeFigureOut">
              <a:rPr lang="ru-RU" smtClean="0"/>
              <a:t>15.11.23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00951E-D0E1-4413-AC92-1FB5A6F36FD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56A13C-427C-4CF3-A7B3-9EB4DC63AE20}" type="datetimeFigureOut">
              <a:rPr lang="ru-RU" smtClean="0"/>
              <a:t>15.11.23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00951E-D0E1-4413-AC92-1FB5A6F36FD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56A13C-427C-4CF3-A7B3-9EB4DC63AE20}" type="datetimeFigureOut">
              <a:rPr lang="ru-RU" smtClean="0"/>
              <a:t>15.11.23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00951E-D0E1-4413-AC92-1FB5A6F36F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956A13C-427C-4CF3-A7B3-9EB4DC63AE20}" type="datetimeFigureOut">
              <a:rPr lang="ru-RU" smtClean="0"/>
              <a:t>15.11.23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00951E-D0E1-4413-AC92-1FB5A6F36FD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956A13C-427C-4CF3-A7B3-9EB4DC63AE20}" type="datetimeFigureOut">
              <a:rPr lang="ru-RU" smtClean="0"/>
              <a:t>15.11.23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100951E-D0E1-4413-AC92-1FB5A6F36FD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956A13C-427C-4CF3-A7B3-9EB4DC63AE20}" type="datetimeFigureOut">
              <a:rPr lang="ru-RU" smtClean="0"/>
              <a:t>15.11.23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100951E-D0E1-4413-AC92-1FB5A6F36FD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8064896" cy="33123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Эффективные стратегии подготовки обучающихся к выполнению заданий раздела «Лексика и грамматика»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861048"/>
            <a:ext cx="7772400" cy="119970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Ковтун Н.А.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Учитель английского языка 1 категории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МАОУ СОШ №2 п. Новоорск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268760"/>
            <a:ext cx="8424936" cy="5112568"/>
          </a:xfrm>
        </p:spPr>
        <p:txBody>
          <a:bodyPr>
            <a:normAutofit fontScale="77500" lnSpcReduction="20000"/>
          </a:bodyPr>
          <a:lstStyle/>
          <a:p>
            <a:pPr lvl="0" algn="just"/>
            <a:r>
              <a:rPr lang="ru-RU" b="1" dirty="0" smtClean="0"/>
              <a:t>Образование от опорных слов не той части речи, которая требуется по контексту. </a:t>
            </a:r>
            <a:r>
              <a:rPr lang="ru-RU" dirty="0" smtClean="0"/>
              <a:t>Так, вместо существительного пропуск в предложении заполнялся  другой частью речи. </a:t>
            </a:r>
          </a:p>
          <a:p>
            <a:pPr algn="just">
              <a:buNone/>
            </a:pPr>
            <a:r>
              <a:rPr lang="ru-RU" dirty="0" smtClean="0"/>
              <a:t>Например</a:t>
            </a:r>
            <a:r>
              <a:rPr lang="en-US" dirty="0" smtClean="0"/>
              <a:t>: </a:t>
            </a:r>
            <a:r>
              <a:rPr lang="en-US" i="1" dirty="0" smtClean="0"/>
              <a:t>He would be a famous invented (</a:t>
            </a:r>
            <a:r>
              <a:rPr lang="ru-RU" dirty="0" smtClean="0"/>
              <a:t>вместо </a:t>
            </a:r>
            <a:r>
              <a:rPr lang="en-US" i="1" dirty="0" smtClean="0"/>
              <a:t>inventor</a:t>
            </a:r>
            <a:r>
              <a:rPr lang="en-US" dirty="0" smtClean="0"/>
              <a:t>). </a:t>
            </a:r>
            <a:endParaRPr lang="ru-RU" dirty="0" smtClean="0"/>
          </a:p>
          <a:p>
            <a:pPr lvl="0" algn="just"/>
            <a:r>
              <a:rPr lang="ru-RU" dirty="0" smtClean="0"/>
              <a:t>Зачастую </a:t>
            </a:r>
            <a:r>
              <a:rPr lang="ru-RU" b="1" dirty="0" smtClean="0"/>
              <a:t>образованное экзаменуемыми слово не только не является нужной частью речи, но и не существует в языке</a:t>
            </a:r>
            <a:r>
              <a:rPr lang="ru-RU" dirty="0" smtClean="0"/>
              <a:t>. </a:t>
            </a:r>
          </a:p>
          <a:p>
            <a:pPr algn="just">
              <a:buNone/>
            </a:pPr>
            <a:r>
              <a:rPr lang="ru-RU" dirty="0" smtClean="0"/>
              <a:t>Например</a:t>
            </a:r>
            <a:r>
              <a:rPr lang="ru-RU" dirty="0" smtClean="0"/>
              <a:t>: вместо </a:t>
            </a:r>
            <a:r>
              <a:rPr lang="ru-RU" i="1" dirty="0" err="1" smtClean="0"/>
              <a:t>effectiveness</a:t>
            </a:r>
            <a:r>
              <a:rPr lang="ru-RU" i="1" dirty="0" smtClean="0"/>
              <a:t>– </a:t>
            </a:r>
            <a:r>
              <a:rPr lang="ru-RU" i="1" dirty="0" err="1" smtClean="0"/>
              <a:t>effection</a:t>
            </a:r>
            <a:r>
              <a:rPr lang="ru-RU" i="1" dirty="0" smtClean="0"/>
              <a:t>.</a:t>
            </a:r>
            <a:r>
              <a:rPr lang="ru-RU" dirty="0" smtClean="0"/>
              <a:t> </a:t>
            </a:r>
          </a:p>
          <a:p>
            <a:pPr lvl="0" algn="just"/>
            <a:r>
              <a:rPr lang="ru-RU" dirty="0" smtClean="0"/>
              <a:t> </a:t>
            </a:r>
            <a:r>
              <a:rPr lang="ru-RU" b="1" dirty="0" smtClean="0"/>
              <a:t>Образование от опорного слова нужной части речи, но не подходящей по смыслу.</a:t>
            </a:r>
            <a:r>
              <a:rPr lang="ru-RU" dirty="0" smtClean="0"/>
              <a:t> </a:t>
            </a:r>
          </a:p>
          <a:p>
            <a:pPr algn="just">
              <a:buNone/>
            </a:pPr>
            <a:r>
              <a:rPr lang="ru-RU" dirty="0" smtClean="0"/>
              <a:t>Например</a:t>
            </a:r>
            <a:r>
              <a:rPr lang="en-US" dirty="0" smtClean="0"/>
              <a:t>: </a:t>
            </a:r>
            <a:r>
              <a:rPr lang="en-US" i="1" dirty="0" smtClean="0"/>
              <a:t>He would be a famous invention </a:t>
            </a:r>
            <a:r>
              <a:rPr lang="en-US" dirty="0" smtClean="0"/>
              <a:t>(</a:t>
            </a:r>
            <a:r>
              <a:rPr lang="ru-RU" dirty="0" smtClean="0"/>
              <a:t>вместо </a:t>
            </a:r>
            <a:r>
              <a:rPr lang="en-US" i="1" dirty="0" smtClean="0"/>
              <a:t>inventor)</a:t>
            </a:r>
            <a:r>
              <a:rPr lang="en-US" dirty="0" smtClean="0"/>
              <a:t>. </a:t>
            </a:r>
            <a:endParaRPr lang="ru-RU" dirty="0" smtClean="0"/>
          </a:p>
          <a:p>
            <a:pPr lvl="0" algn="just"/>
            <a:r>
              <a:rPr lang="ru-RU" b="1" dirty="0" smtClean="0"/>
              <a:t>Заполнение пропуска в предложении опорным словом без </a:t>
            </a:r>
            <a:r>
              <a:rPr lang="ru-RU" b="1" dirty="0" smtClean="0"/>
              <a:t>изменения,</a:t>
            </a:r>
            <a:r>
              <a:rPr lang="ru-RU" dirty="0" smtClean="0"/>
              <a:t> что </a:t>
            </a:r>
            <a:r>
              <a:rPr lang="ru-RU" dirty="0" smtClean="0"/>
              <a:t>противоречит инструкции к заданию, в соответствии с которой требуется преобразовать опорные слова.</a:t>
            </a:r>
          </a:p>
          <a:p>
            <a:pPr lvl="0" algn="just"/>
            <a:r>
              <a:rPr lang="ru-RU" dirty="0" smtClean="0"/>
              <a:t> </a:t>
            </a:r>
            <a:r>
              <a:rPr lang="ru-RU" b="1" dirty="0" smtClean="0"/>
              <a:t>Ошибки в написании слов</a:t>
            </a:r>
            <a:r>
              <a:rPr lang="en-US" dirty="0" smtClean="0"/>
              <a:t>: </a:t>
            </a:r>
            <a:r>
              <a:rPr lang="en-US" i="1" dirty="0" smtClean="0"/>
              <a:t>effectiveness, business, successful, finally</a:t>
            </a:r>
            <a:r>
              <a:rPr lang="en-US" dirty="0" smtClean="0"/>
              <a:t>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85010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</a:rPr>
              <a:t>Типичные ошибки при выполнении заданий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</a:rPr>
              <a:t>25-29</a:t>
            </a:r>
            <a:endParaRPr lang="ru-RU" sz="2800" dirty="0">
              <a:solidFill>
                <a:schemeClr val="bg2">
                  <a:lumMod val="1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196752"/>
            <a:ext cx="8352928" cy="5040560"/>
          </a:xfrm>
        </p:spPr>
        <p:txBody>
          <a:bodyPr>
            <a:normAutofit fontScale="70000" lnSpcReduction="20000"/>
          </a:bodyPr>
          <a:lstStyle/>
          <a:p>
            <a:pPr lvl="0" algn="just"/>
            <a:r>
              <a:rPr lang="ru-RU" b="1" dirty="0" smtClean="0"/>
              <a:t>Выбирали из предложенных вариантов ответов слово, основное значение которого не соответствовало смыслу предложения.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Так</a:t>
            </a:r>
            <a:r>
              <a:rPr lang="en-US" dirty="0" smtClean="0"/>
              <a:t>, </a:t>
            </a:r>
            <a:r>
              <a:rPr lang="ru-RU" dirty="0" smtClean="0"/>
              <a:t>в предложении </a:t>
            </a:r>
            <a:r>
              <a:rPr lang="en-US" i="1" dirty="0" smtClean="0"/>
              <a:t>“For some time he had been _______ in the art of the Ming dynasty” </a:t>
            </a:r>
            <a:r>
              <a:rPr lang="ru-RU" dirty="0" smtClean="0"/>
              <a:t>пропуск можно заполнить только глаголом </a:t>
            </a:r>
            <a:r>
              <a:rPr lang="en-US" i="1" dirty="0" smtClean="0"/>
              <a:t>interested</a:t>
            </a:r>
            <a:r>
              <a:rPr lang="en-US" dirty="0" smtClean="0"/>
              <a:t>, </a:t>
            </a:r>
            <a:r>
              <a:rPr lang="ru-RU" dirty="0" smtClean="0"/>
              <a:t>а не </a:t>
            </a:r>
            <a:r>
              <a:rPr lang="en-US" i="1" dirty="0" smtClean="0"/>
              <a:t>involved</a:t>
            </a:r>
            <a:r>
              <a:rPr lang="en-US" dirty="0" smtClean="0"/>
              <a:t>. </a:t>
            </a:r>
            <a:endParaRPr lang="ru-RU" dirty="0" smtClean="0"/>
          </a:p>
          <a:p>
            <a:pPr lvl="0" algn="just"/>
            <a:r>
              <a:rPr lang="en-US" dirty="0" smtClean="0"/>
              <a:t> </a:t>
            </a:r>
            <a:r>
              <a:rPr lang="ru-RU" b="1" dirty="0" smtClean="0"/>
              <a:t>Не учитывали сочетаемости слов в устойчивых словосочетаниях</a:t>
            </a:r>
            <a:r>
              <a:rPr lang="ru-RU" b="1" dirty="0" smtClean="0"/>
              <a:t>.</a:t>
            </a:r>
            <a:endParaRPr lang="ru-RU" dirty="0" smtClean="0"/>
          </a:p>
          <a:p>
            <a:pPr lvl="0" algn="just">
              <a:buNone/>
            </a:pPr>
            <a:r>
              <a:rPr lang="ru-RU" dirty="0" smtClean="0"/>
              <a:t> </a:t>
            </a:r>
            <a:r>
              <a:rPr lang="ru-RU" dirty="0" smtClean="0"/>
              <a:t>Например, в предложении </a:t>
            </a:r>
            <a:r>
              <a:rPr lang="ru-RU" i="1" dirty="0" smtClean="0"/>
              <a:t>“</a:t>
            </a:r>
            <a:r>
              <a:rPr lang="ru-RU" i="1" dirty="0" err="1" smtClean="0"/>
              <a:t>Then</a:t>
            </a:r>
            <a:r>
              <a:rPr lang="ru-RU" i="1" dirty="0" smtClean="0"/>
              <a:t> </a:t>
            </a:r>
            <a:r>
              <a:rPr lang="ru-RU" i="1" dirty="0" err="1" smtClean="0"/>
              <a:t>the</a:t>
            </a:r>
            <a:r>
              <a:rPr lang="ru-RU" i="1" dirty="0" smtClean="0"/>
              <a:t> </a:t>
            </a:r>
            <a:r>
              <a:rPr lang="ru-RU" i="1" dirty="0" err="1" smtClean="0"/>
              <a:t>audience</a:t>
            </a:r>
            <a:r>
              <a:rPr lang="ru-RU" i="1" dirty="0" smtClean="0"/>
              <a:t> _______ </a:t>
            </a:r>
            <a:r>
              <a:rPr lang="ru-RU" i="1" dirty="0" err="1" smtClean="0"/>
              <a:t>to</a:t>
            </a:r>
            <a:r>
              <a:rPr lang="ru-RU" i="1" dirty="0" smtClean="0"/>
              <a:t> </a:t>
            </a:r>
            <a:r>
              <a:rPr lang="ru-RU" i="1" dirty="0" err="1" smtClean="0"/>
              <a:t>an</a:t>
            </a:r>
            <a:r>
              <a:rPr lang="ru-RU" i="1" dirty="0" smtClean="0"/>
              <a:t> </a:t>
            </a:r>
            <a:r>
              <a:rPr lang="ru-RU" i="1" dirty="0" err="1" smtClean="0"/>
              <a:t>end</a:t>
            </a:r>
            <a:r>
              <a:rPr lang="ru-RU" i="1" dirty="0" smtClean="0"/>
              <a:t>” </a:t>
            </a:r>
            <a:r>
              <a:rPr lang="ru-RU" dirty="0" smtClean="0"/>
              <a:t>вместо требующегося глагола </a:t>
            </a:r>
            <a:r>
              <a:rPr lang="ru-RU" i="1" dirty="0" err="1" smtClean="0"/>
              <a:t>came</a:t>
            </a:r>
            <a:r>
              <a:rPr lang="ru-RU" i="1" dirty="0" smtClean="0"/>
              <a:t>  </a:t>
            </a:r>
            <a:r>
              <a:rPr lang="ru-RU" dirty="0" smtClean="0"/>
              <a:t>выбирали глаголы </a:t>
            </a:r>
            <a:r>
              <a:rPr lang="ru-RU" i="1" dirty="0" err="1" smtClean="0"/>
              <a:t>went</a:t>
            </a:r>
            <a:r>
              <a:rPr lang="ru-RU" i="1" dirty="0" smtClean="0"/>
              <a:t>, </a:t>
            </a:r>
            <a:r>
              <a:rPr lang="ru-RU" i="1" dirty="0" err="1" smtClean="0"/>
              <a:t>got</a:t>
            </a:r>
            <a:r>
              <a:rPr lang="ru-RU" i="1" dirty="0" smtClean="0"/>
              <a:t>, </a:t>
            </a:r>
            <a:r>
              <a:rPr lang="ru-RU" i="1" dirty="0" err="1" smtClean="0"/>
              <a:t>brought</a:t>
            </a:r>
            <a:r>
              <a:rPr lang="ru-RU" dirty="0" smtClean="0"/>
              <a:t>.</a:t>
            </a:r>
          </a:p>
          <a:p>
            <a:pPr lvl="0" algn="just"/>
            <a:r>
              <a:rPr lang="ru-RU" b="1" dirty="0" smtClean="0"/>
              <a:t>Нарушали технологию выполнения задания, которая требует при выборе нужной лексической единицы учитывать слова, стоящие до и после пропуска</a:t>
            </a:r>
            <a:r>
              <a:rPr lang="ru-RU" dirty="0" smtClean="0"/>
              <a:t>. </a:t>
            </a:r>
          </a:p>
          <a:p>
            <a:pPr algn="just">
              <a:buNone/>
            </a:pPr>
            <a:r>
              <a:rPr lang="ru-RU" dirty="0" smtClean="0"/>
              <a:t> </a:t>
            </a:r>
            <a:r>
              <a:rPr lang="ru-RU" dirty="0" smtClean="0"/>
              <a:t>Например, в предложении “</a:t>
            </a:r>
            <a:r>
              <a:rPr lang="en-US" i="1" dirty="0" smtClean="0"/>
              <a:t>He used to</a:t>
            </a:r>
            <a:r>
              <a:rPr lang="ru-RU" i="1" dirty="0" smtClean="0"/>
              <a:t> _______ </a:t>
            </a:r>
            <a:r>
              <a:rPr lang="en-US" i="1" dirty="0" smtClean="0"/>
              <a:t>at the Foreign Office at</a:t>
            </a:r>
            <a:r>
              <a:rPr lang="en-US" dirty="0" smtClean="0"/>
              <a:t> </a:t>
            </a:r>
            <a:r>
              <a:rPr lang="ru-RU" i="1" dirty="0" err="1" smtClean="0"/>
              <a:t>promptly</a:t>
            </a:r>
            <a:r>
              <a:rPr lang="ru-RU" i="1" dirty="0" smtClean="0"/>
              <a:t> 8:59” </a:t>
            </a:r>
            <a:r>
              <a:rPr lang="ru-RU" dirty="0" smtClean="0"/>
              <a:t>предлог </a:t>
            </a:r>
            <a:r>
              <a:rPr lang="ru-RU" i="1" dirty="0" err="1" smtClean="0"/>
              <a:t>at</a:t>
            </a:r>
            <a:r>
              <a:rPr lang="ru-RU" i="1" dirty="0" smtClean="0"/>
              <a:t> </a:t>
            </a:r>
            <a:r>
              <a:rPr lang="ru-RU" dirty="0" smtClean="0"/>
              <a:t>должен был способствовать выбору экзаменуемыми глагола </a:t>
            </a:r>
            <a:r>
              <a:rPr lang="ru-RU" i="1" dirty="0" err="1" smtClean="0"/>
              <a:t>arrived</a:t>
            </a:r>
            <a:r>
              <a:rPr lang="ru-RU" dirty="0" smtClean="0"/>
              <a:t>.</a:t>
            </a:r>
          </a:p>
          <a:p>
            <a:pPr lvl="0" algn="just"/>
            <a:r>
              <a:rPr lang="ru-RU" b="1" dirty="0" smtClean="0"/>
              <a:t> Самым трудным тестовым вопросом этого задания являлся вопрос на знание прилагательного </a:t>
            </a:r>
            <a:r>
              <a:rPr lang="ru-RU" b="1" i="1" dirty="0" err="1" smtClean="0"/>
              <a:t>few</a:t>
            </a:r>
            <a:r>
              <a:rPr lang="ru-RU" b="1" dirty="0" smtClean="0"/>
              <a:t>.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chemeClr val="bg2">
                    <a:lumMod val="10000"/>
                  </a:schemeClr>
                </a:solidFill>
                <a:effectLst/>
              </a:rPr>
              <a:t>Типичные ошибки при выполнении заданий </a:t>
            </a:r>
            <a:r>
              <a:rPr lang="ru-RU" sz="3100" dirty="0" smtClean="0">
                <a:solidFill>
                  <a:schemeClr val="bg2">
                    <a:lumMod val="10000"/>
                  </a:schemeClr>
                </a:solidFill>
                <a:effectLst/>
              </a:rPr>
              <a:t>30-36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908720"/>
            <a:ext cx="8208912" cy="5472608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sz="2900" dirty="0" smtClean="0"/>
              <a:t>Для тренировки форм глагола, лексических форм  использовать связные тексты, которые помогают понять характер действий и время, к которому эти действия относятся .</a:t>
            </a:r>
          </a:p>
          <a:p>
            <a:pPr lvl="0"/>
            <a:r>
              <a:rPr lang="ru-RU" sz="2900" dirty="0" smtClean="0"/>
              <a:t>При обучении временам глагола обращать больше внимания на предложения, в которых  отсутствует наречие времени, а использование  формы глагола обусловлено контекстом.</a:t>
            </a:r>
          </a:p>
          <a:p>
            <a:pPr lvl="0"/>
            <a:r>
              <a:rPr lang="ru-RU" sz="2900" dirty="0" smtClean="0"/>
              <a:t>Надо давать больше тренировочных заданий, в которых сопоставляются разные возможные формы вспомогательного глагола и при выполнении которых закрепляется навык употребления формы глагола в зависимости от подлежащего в предложении.</a:t>
            </a:r>
          </a:p>
          <a:p>
            <a:pPr lvl="0"/>
            <a:r>
              <a:rPr lang="ru-RU" sz="2900" dirty="0" smtClean="0"/>
              <a:t>Задания должны составляться  на основе связных текстов, в которых употребление видовременной формы глагола осуществляется с учетом согласования времен.</a:t>
            </a:r>
          </a:p>
          <a:p>
            <a:pPr lvl="0"/>
            <a:r>
              <a:rPr lang="ru-RU" sz="2900" dirty="0" smtClean="0"/>
              <a:t>Необходимо, чтобы учащиеся понимали структуру предложений и соблюдали порядок слов, соответствующий построению предложений в английском языке.</a:t>
            </a:r>
          </a:p>
          <a:p>
            <a:pPr lvl="0"/>
            <a:r>
              <a:rPr lang="ru-RU" sz="2900" dirty="0" smtClean="0"/>
              <a:t>Обращать внимание на  правильное написание </a:t>
            </a:r>
            <a:r>
              <a:rPr lang="ru-RU" sz="2900" dirty="0" smtClean="0"/>
              <a:t>слов.</a:t>
            </a:r>
            <a:endParaRPr lang="ru-RU" sz="29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47248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effectLst/>
              </a:rPr>
              <a:t>Рекомендации  учителям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404664"/>
            <a:ext cx="8208912" cy="576064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Приучать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анализировать смысл всего текста и каждого предложения, а также структуру предложения, для того чтобы определить: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какая часть речи необходима для заполнения пропуска;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число, в котором должно быть образованное существительное;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необходимость использования слова с отрицательным значением.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Требовать знания того,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какую часть речи образуют наиболее употребительные суффиксы, а также знания значения префиксов и суффиксов.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Добиваться запоминания,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какими основами сочетаются конкретные суффиксы и префиксы.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Требовать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выполнения заданий по соответствующей технологии.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332656"/>
            <a:ext cx="8280920" cy="576064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При формировании навыка употребления лексических единиц в соответствии с сочетаемостью слов:</a:t>
            </a:r>
          </a:p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Обеспечивайте эффективную работу над лексическим материалом на всех основных этапах обучения лексике (ознакомление, закрепление в тренировочных занятиях и продуктивное использование в речи). Выполнение заданий, позволяющих употребить изучаемую лексику для решения коммуникативных задач, имеет принципиально важное значение, так как использование лексических единиц в различных контекстах способствует лучшему запоминанию их значений и формирует навыки их активного употребления в речи.</a:t>
            </a:r>
          </a:p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Приучайте учащихся обращать внимание на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сочетаемость слов на всех этапах обучения лексике.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Особое внимание следует обратить на запоминание и тренировку в употреблении устойчивых словосочетаний, а также фразовых глаголов.</a:t>
            </a:r>
          </a:p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Добивайтесь от обучающихся выполнения лексических заданий по определенной технологии.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1196752"/>
            <a:ext cx="8280920" cy="5256584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sz="2600" dirty="0" smtClean="0"/>
              <a:t>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 упражнения на идентификацию и дифференциацию лексического или грамматического явления. (Найдите, подчеркните, выберите)</a:t>
            </a:r>
          </a:p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найдите префиксы в словах, выберите однокоренные слова в тексте, найдите слова данного способа образования в словаре </a:t>
            </a:r>
          </a:p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подберите синонимы, антонимы; сопоставьте прилагательные с существительными; выберите из данных слов  подходящее по контексту; прочитайте текст и подчеркните неприемлемые варианты </a:t>
            </a:r>
          </a:p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анализ использованной в контексте видовременной формы глагола; распределите выделенные в тексте прилагательные по степени сравнения. </a:t>
            </a:r>
          </a:p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б) упражнения на подстановку и субституцию:</a:t>
            </a:r>
          </a:p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прочитайте текст и вставьте в пропуски слова или словосочетания; определите, какое одно слово пропущено в трех предложениях; замените выделенные слова в тексте их синонимами; вставьте фразовые глаголы </a:t>
            </a:r>
          </a:p>
          <a:p>
            <a:pPr algn="just"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составьте предложения по таблице;  по рисункам (напр.  определите, чем занимался человек в течение выходных); найдите ошибки в предложениях, опираясь на текст </a:t>
            </a:r>
          </a:p>
          <a:p>
            <a:pPr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упражнения на трансформацию:</a:t>
            </a:r>
          </a:p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- заполните таблицу, образуя из глаголов существительные и другие части речи; добавьте отрицательные префиксы к выделенным в тексте словам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85010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Типы упражнений, </a:t>
            </a:r>
            <a:b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используемые  для тренировки</a:t>
            </a:r>
            <a:endParaRPr lang="ru-RU" sz="2800" dirty="0">
              <a:solidFill>
                <a:schemeClr val="bg2">
                  <a:lumMod val="1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332656"/>
            <a:ext cx="8352928" cy="590465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вставьте подходящие по смыслу глаголы в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Present form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 предложение; подставьте вспомогательные глаголы в правильной форме; измените подписи к рисункам, используя правильную форму; скажите, что сделал, делает или собирается делать персонаж на рисунке г) конструктивные упражнения: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составьте словосочетания из слов, предложение из словосочетаний; закончите предложение, перефразируйте предложение, используя новые слова 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речевые упражнения: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сделайте тексты менее формальными, заменив выделенные глаголы на фразовые и наоборот; перескажи текст, используя новые слова и выражения;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вопросно-ответные упражнения с использованием определенных грамматических явлений;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измени текст на противоположный по значению, используя слова с отрицательными префиксами 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контролирующие упражнения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лексические диктанты, содержащие задания на перевод слов или словосочетаний, продолжение предложений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трансформация слов в контексте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трансформация предложений с использованием определенной конструкции.</a:t>
            </a:r>
          </a:p>
          <a:p>
            <a:pPr algn="just"/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268760"/>
            <a:ext cx="8280920" cy="475252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Macmillan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«Учебное пособие для подготовки к ЕГЭ по английскому языку: грамматика и лексика» (авторы М.Вербицкая М.Манн),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Longman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“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Grammar and Vocabulary for First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Certificate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” (автор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Luke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Prodromou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Ю.С.Веселова «Тематический тренажер по английскому языку: лексика»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Ю.С.Веселова «Тематический тренажер по английскому языку: Грамматика»</a:t>
            </a:r>
          </a:p>
          <a:p>
            <a:pPr algn="just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Е.С.Музланова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«Экспресс-репетитор для подготовки к ЕГЭ: Лексика и грамматика»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Е.С.Музланова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«Лексико-грамматический справочник для подготовки к ЕГЭ».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92211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Пособия, которые можно использовать </a:t>
            </a:r>
            <a:br>
              <a:rPr 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для работы с учащимися</a:t>
            </a:r>
            <a:endParaRPr lang="ru-RU" sz="2800" dirty="0"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u="sng" dirty="0" smtClean="0"/>
              <a:t>. http://www.fipi.ru/</a:t>
            </a:r>
            <a:endParaRPr lang="ru-RU" dirty="0" smtClean="0"/>
          </a:p>
          <a:p>
            <a:pPr>
              <a:buNone/>
            </a:pPr>
            <a:r>
              <a:rPr lang="ru-RU" u="sng" dirty="0" smtClean="0"/>
              <a:t>2. http://www.</a:t>
            </a:r>
            <a:r>
              <a:rPr lang="en-US" u="sng" dirty="0" err="1" smtClean="0"/>
              <a:t>openclass</a:t>
            </a:r>
            <a:r>
              <a:rPr lang="ru-RU" u="sng" dirty="0" smtClean="0"/>
              <a:t>.</a:t>
            </a:r>
            <a:r>
              <a:rPr lang="en-US" u="sng" dirty="0" err="1" smtClean="0"/>
              <a:t>ru</a:t>
            </a:r>
            <a:r>
              <a:rPr lang="ru-RU" u="sng" dirty="0" smtClean="0"/>
              <a:t>/</a:t>
            </a:r>
            <a:r>
              <a:rPr lang="en-US" u="sng" dirty="0" smtClean="0"/>
              <a:t>node</a:t>
            </a:r>
            <a:r>
              <a:rPr lang="ru-RU" u="sng" dirty="0" smtClean="0"/>
              <a:t>/91051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u="sng" dirty="0" smtClean="0"/>
              <a:t>3. http://</a:t>
            </a:r>
            <a:r>
              <a:rPr lang="en-US" u="sng" dirty="0" err="1" smtClean="0"/>
              <a:t>ege</a:t>
            </a:r>
            <a:r>
              <a:rPr lang="ru-RU" u="sng" dirty="0" smtClean="0"/>
              <a:t>.</a:t>
            </a:r>
            <a:r>
              <a:rPr lang="en-US" u="sng" dirty="0" err="1" smtClean="0"/>
              <a:t>yandex</a:t>
            </a:r>
            <a:r>
              <a:rPr lang="ru-RU" u="sng" dirty="0" smtClean="0"/>
              <a:t>.</a:t>
            </a:r>
            <a:r>
              <a:rPr lang="en-US" u="sng" dirty="0" err="1" smtClean="0"/>
              <a:t>ru</a:t>
            </a:r>
            <a:r>
              <a:rPr lang="ru-RU" u="sng" dirty="0" smtClean="0"/>
              <a:t>/</a:t>
            </a:r>
            <a:r>
              <a:rPr lang="en-US" u="sng" dirty="0" err="1" smtClean="0"/>
              <a:t>english</a:t>
            </a:r>
            <a:r>
              <a:rPr lang="ru-RU" u="sng" dirty="0" smtClean="0"/>
              <a:t>/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u="sng" dirty="0" smtClean="0"/>
              <a:t>4. http:// </a:t>
            </a:r>
            <a:r>
              <a:rPr lang="ru-RU" u="sng" dirty="0" err="1" smtClean="0"/>
              <a:t>www</a:t>
            </a:r>
            <a:r>
              <a:rPr lang="ru-RU" u="sng" dirty="0" smtClean="0"/>
              <a:t>.</a:t>
            </a:r>
            <a:r>
              <a:rPr lang="en-US" u="sng" dirty="0" err="1" smtClean="0"/>
              <a:t>ege</a:t>
            </a:r>
            <a:r>
              <a:rPr lang="ru-RU" u="sng" dirty="0" smtClean="0"/>
              <a:t>-</a:t>
            </a:r>
            <a:r>
              <a:rPr lang="en-US" u="sng" dirty="0" smtClean="0"/>
              <a:t>language</a:t>
            </a:r>
            <a:r>
              <a:rPr lang="ru-RU" u="sng" dirty="0" smtClean="0"/>
              <a:t>.</a:t>
            </a:r>
            <a:r>
              <a:rPr lang="en-US" u="sng" dirty="0" err="1" smtClean="0"/>
              <a:t>ru</a:t>
            </a:r>
            <a:r>
              <a:rPr lang="ru-RU" u="sng" dirty="0" smtClean="0"/>
              <a:t>/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u="sng" dirty="0" smtClean="0"/>
              <a:t>5.https://www.englishteachers.ru/testonline? </a:t>
            </a:r>
            <a:endParaRPr lang="ru-RU" dirty="0" smtClean="0"/>
          </a:p>
          <a:p>
            <a:pPr>
              <a:buNone/>
            </a:pPr>
            <a:r>
              <a:rPr lang="en-US" u="sng" dirty="0" smtClean="0"/>
              <a:t>group=exams</a:t>
            </a:r>
            <a:r>
              <a:rPr lang="en-US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en-US" u="sng" dirty="0" smtClean="0"/>
              <a:t>6. http://www.study-english.info/</a:t>
            </a:r>
            <a:r>
              <a:rPr lang="en-US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en-US" u="sng" dirty="0" smtClean="0"/>
              <a:t>7. http://www.anglyaz.ru/</a:t>
            </a:r>
            <a:r>
              <a:rPr lang="en-US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en-US" u="sng" dirty="0" smtClean="0"/>
              <a:t>8. http://www. </a:t>
            </a:r>
            <a:r>
              <a:rPr lang="en-US" u="sng" dirty="0" err="1" smtClean="0"/>
              <a:t>English.language.ru</a:t>
            </a:r>
            <a:r>
              <a:rPr lang="en-US" u="sng" dirty="0" smtClean="0"/>
              <a:t>/</a:t>
            </a:r>
            <a:endParaRPr lang="ru-RU" dirty="0" smtClean="0"/>
          </a:p>
          <a:p>
            <a:pPr>
              <a:buNone/>
            </a:pPr>
            <a:r>
              <a:rPr lang="en-US" u="sng" dirty="0" smtClean="0"/>
              <a:t>9.http//macmillan.ru/state-exams</a:t>
            </a:r>
            <a:endParaRPr lang="ru-RU" dirty="0" smtClean="0"/>
          </a:p>
          <a:p>
            <a:pPr>
              <a:buNone/>
            </a:pPr>
            <a:r>
              <a:rPr lang="en-US" u="sng" dirty="0" smtClean="0"/>
              <a:t>10</a:t>
            </a:r>
            <a:r>
              <a:rPr lang="en-US" dirty="0" smtClean="0"/>
              <a:t>. http//</a:t>
            </a:r>
            <a:r>
              <a:rPr lang="en-US" dirty="0" err="1" smtClean="0"/>
              <a:t>www.macmillanpracticeonline.com</a:t>
            </a:r>
            <a:r>
              <a:rPr lang="en-US" u="sng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en-US" u="sng" dirty="0" smtClean="0"/>
              <a:t>11. </a:t>
            </a:r>
            <a:r>
              <a:rPr lang="en-US" dirty="0" smtClean="0"/>
              <a:t>http//</a:t>
            </a:r>
            <a:r>
              <a:rPr lang="en-US" dirty="0" err="1" smtClean="0"/>
              <a:t>www.stopenglish.com</a:t>
            </a:r>
            <a:r>
              <a:rPr lang="en-US" u="sng" dirty="0" smtClean="0"/>
              <a:t>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rgbClr val="C00000"/>
                </a:solidFill>
                <a:effectLst/>
              </a:rPr>
              <a:t>Сайты, которые можно использовать для работы с </a:t>
            </a:r>
            <a:r>
              <a:rPr lang="ru-RU" sz="2700" dirty="0" smtClean="0">
                <a:solidFill>
                  <a:srgbClr val="C00000"/>
                </a:solidFill>
                <a:effectLst/>
              </a:rPr>
              <a:t>учащимися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19256" cy="4755984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400" dirty="0" smtClean="0"/>
              <a:t>Прочитайте приведенные ниже </a:t>
            </a:r>
            <a:r>
              <a:rPr lang="ru-RU" sz="2400" dirty="0" smtClean="0"/>
              <a:t>тексты.</a:t>
            </a:r>
          </a:p>
          <a:p>
            <a:pPr algn="just">
              <a:buNone/>
            </a:pPr>
            <a:r>
              <a:rPr lang="ru-RU" sz="2400" dirty="0" smtClean="0"/>
              <a:t>Преобразуйте </a:t>
            </a:r>
            <a:r>
              <a:rPr lang="ru-RU" sz="2400" dirty="0" smtClean="0"/>
              <a:t>слова, напечатанные </a:t>
            </a:r>
            <a:r>
              <a:rPr lang="ru-RU" sz="2400" dirty="0" smtClean="0"/>
              <a:t>заглавными</a:t>
            </a:r>
          </a:p>
          <a:p>
            <a:pPr algn="just">
              <a:buNone/>
            </a:pPr>
            <a:r>
              <a:rPr lang="ru-RU" sz="2400" dirty="0" smtClean="0"/>
              <a:t>буквами </a:t>
            </a:r>
            <a:r>
              <a:rPr lang="ru-RU" sz="2400" dirty="0" smtClean="0"/>
              <a:t>в конце строк, обозначенных </a:t>
            </a:r>
            <a:r>
              <a:rPr lang="ru-RU" sz="2400" dirty="0" smtClean="0"/>
              <a:t>номерами</a:t>
            </a:r>
          </a:p>
          <a:p>
            <a:pPr algn="just">
              <a:buNone/>
            </a:pPr>
            <a:r>
              <a:rPr lang="ru-RU" sz="2400" dirty="0" smtClean="0"/>
              <a:t>19–24</a:t>
            </a:r>
            <a:r>
              <a:rPr lang="ru-RU" sz="2400" dirty="0" smtClean="0"/>
              <a:t>, так, чтобы они </a:t>
            </a:r>
            <a:r>
              <a:rPr lang="ru-RU" sz="2400" dirty="0" smtClean="0"/>
              <a:t>грамматически</a:t>
            </a:r>
          </a:p>
          <a:p>
            <a:pPr algn="just">
              <a:buNone/>
            </a:pPr>
            <a:r>
              <a:rPr lang="ru-RU" sz="2400" dirty="0" smtClean="0"/>
              <a:t>соответствовали </a:t>
            </a:r>
            <a:r>
              <a:rPr lang="ru-RU" sz="2400" dirty="0" smtClean="0"/>
              <a:t>содержанию текста. </a:t>
            </a:r>
            <a:r>
              <a:rPr lang="ru-RU" sz="2400" dirty="0" smtClean="0"/>
              <a:t>Заполните</a:t>
            </a:r>
          </a:p>
          <a:p>
            <a:pPr algn="just">
              <a:buNone/>
            </a:pPr>
            <a:r>
              <a:rPr lang="ru-RU" sz="2400" dirty="0" smtClean="0"/>
              <a:t>пропуски </a:t>
            </a:r>
            <a:r>
              <a:rPr lang="ru-RU" sz="2400" dirty="0" smtClean="0"/>
              <a:t>полученными словами. Каждый </a:t>
            </a:r>
            <a:r>
              <a:rPr lang="ru-RU" sz="2400" dirty="0" smtClean="0"/>
              <a:t>пропуск</a:t>
            </a:r>
          </a:p>
          <a:p>
            <a:pPr algn="just">
              <a:buNone/>
            </a:pPr>
            <a:r>
              <a:rPr lang="ru-RU" sz="2400" dirty="0" smtClean="0"/>
              <a:t>соответствует </a:t>
            </a:r>
            <a:r>
              <a:rPr lang="ru-RU" sz="2400" dirty="0" smtClean="0"/>
              <a:t>отдельному заданию 19–24</a:t>
            </a:r>
            <a:r>
              <a:rPr lang="ru-RU" sz="2400" dirty="0" smtClean="0"/>
              <a:t>.</a:t>
            </a:r>
          </a:p>
          <a:p>
            <a:pPr algn="just">
              <a:buNone/>
            </a:pPr>
            <a:r>
              <a:rPr lang="ru-RU" sz="2400" b="1" dirty="0" smtClean="0"/>
              <a:t>Важно!</a:t>
            </a:r>
            <a:r>
              <a:rPr lang="ru-RU" sz="2400" dirty="0" smtClean="0"/>
              <a:t> Прежде чем начать заполнять </a:t>
            </a:r>
            <a:r>
              <a:rPr lang="ru-RU" sz="2400" dirty="0" smtClean="0"/>
              <a:t>пропуски, обязательно </a:t>
            </a:r>
            <a:r>
              <a:rPr lang="ru-RU" sz="2400" dirty="0" smtClean="0"/>
              <a:t>прочитайте весь рассказ, чтобы понять его основное содержание. Подсказка на выбор правильной грамматической формы слова вовсе не обязательно находится в самом предложении, а может быть где-нибудь еще в тексте.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92211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effectLst/>
              </a:rPr>
              <a:t>Стратегии выполнения заданий 19-24</a:t>
            </a:r>
            <a:endParaRPr lang="ru-RU" sz="3200" dirty="0"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404664"/>
            <a:ext cx="8424936" cy="6048672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1. </a:t>
            </a:r>
            <a:r>
              <a:rPr lang="ru-RU" sz="3100" dirty="0" smtClean="0"/>
              <a:t> Бегло прочитайте весь рассказ, игнорируя </a:t>
            </a:r>
            <a:r>
              <a:rPr lang="ru-RU" sz="3100" dirty="0" smtClean="0"/>
              <a:t>пропуски. Цель </a:t>
            </a:r>
            <a:r>
              <a:rPr lang="ru-RU" sz="3100" dirty="0" smtClean="0"/>
              <a:t>— понять общее содержание и ход повествования.</a:t>
            </a:r>
          </a:p>
          <a:p>
            <a:pPr algn="just">
              <a:buNone/>
            </a:pPr>
            <a:r>
              <a:rPr lang="ru-RU" sz="3100" dirty="0" smtClean="0"/>
              <a:t>2.  Теперь начните заполнять пропуски</a:t>
            </a:r>
            <a:r>
              <a:rPr lang="ru-RU" sz="3100" dirty="0" smtClean="0"/>
              <a:t>.</a:t>
            </a:r>
          </a:p>
          <a:p>
            <a:pPr algn="just">
              <a:buNone/>
            </a:pPr>
            <a:r>
              <a:rPr lang="ru-RU" sz="3100" dirty="0" smtClean="0"/>
              <a:t>Если это личное местоимение, определите, какая форма тут нужна - в именительном или объектном падеже (</a:t>
            </a:r>
            <a:r>
              <a:rPr lang="ru-RU" sz="3100" dirty="0" err="1" smtClean="0"/>
              <a:t>I-me</a:t>
            </a:r>
            <a:r>
              <a:rPr lang="ru-RU" sz="3100" dirty="0" smtClean="0"/>
              <a:t>, </a:t>
            </a:r>
            <a:r>
              <a:rPr lang="ru-RU" sz="3100" dirty="0" err="1" smtClean="0"/>
              <a:t>he-him</a:t>
            </a:r>
            <a:r>
              <a:rPr lang="ru-RU" sz="3100" dirty="0" smtClean="0"/>
              <a:t>, </a:t>
            </a:r>
            <a:r>
              <a:rPr lang="ru-RU" sz="3100" dirty="0" err="1" smtClean="0"/>
              <a:t>you-you</a:t>
            </a:r>
            <a:r>
              <a:rPr lang="ru-RU" sz="3100" dirty="0" smtClean="0"/>
              <a:t>, </a:t>
            </a:r>
            <a:r>
              <a:rPr lang="ru-RU" sz="3100" dirty="0" err="1" smtClean="0"/>
              <a:t>she-her</a:t>
            </a:r>
            <a:r>
              <a:rPr lang="ru-RU" sz="3100" dirty="0" smtClean="0"/>
              <a:t>, </a:t>
            </a:r>
            <a:r>
              <a:rPr lang="ru-RU" sz="3100" dirty="0" err="1" smtClean="0"/>
              <a:t>we-us</a:t>
            </a:r>
            <a:r>
              <a:rPr lang="ru-RU" sz="3100" dirty="0" smtClean="0"/>
              <a:t>, </a:t>
            </a:r>
            <a:r>
              <a:rPr lang="ru-RU" sz="3100" dirty="0" err="1" smtClean="0"/>
              <a:t>they-them</a:t>
            </a:r>
            <a:r>
              <a:rPr lang="ru-RU" sz="3100" dirty="0" smtClean="0"/>
              <a:t>), или нужно употребить соответствующее притяжательное прилагательное (если следующее слово существительное - </a:t>
            </a:r>
            <a:r>
              <a:rPr lang="ru-RU" sz="3100" dirty="0" err="1" smtClean="0"/>
              <a:t>my</a:t>
            </a:r>
            <a:r>
              <a:rPr lang="ru-RU" sz="3100" dirty="0" smtClean="0"/>
              <a:t>/</a:t>
            </a:r>
            <a:r>
              <a:rPr lang="ru-RU" sz="3100" dirty="0" err="1" smtClean="0"/>
              <a:t>your</a:t>
            </a:r>
            <a:r>
              <a:rPr lang="ru-RU" sz="3100" dirty="0" smtClean="0"/>
              <a:t>/</a:t>
            </a:r>
            <a:r>
              <a:rPr lang="ru-RU" sz="3100" dirty="0" err="1" smtClean="0"/>
              <a:t>his</a:t>
            </a:r>
            <a:r>
              <a:rPr lang="ru-RU" sz="3100" dirty="0" smtClean="0"/>
              <a:t>/</a:t>
            </a:r>
            <a:r>
              <a:rPr lang="ru-RU" sz="3100" dirty="0" err="1" smtClean="0"/>
              <a:t>her</a:t>
            </a:r>
            <a:r>
              <a:rPr lang="ru-RU" sz="3100" dirty="0" smtClean="0"/>
              <a:t>/</a:t>
            </a:r>
            <a:r>
              <a:rPr lang="ru-RU" sz="3100" dirty="0" err="1" smtClean="0"/>
              <a:t>our</a:t>
            </a:r>
            <a:r>
              <a:rPr lang="ru-RU" sz="3100" dirty="0" smtClean="0"/>
              <a:t>/</a:t>
            </a:r>
            <a:r>
              <a:rPr lang="ru-RU" sz="3100" dirty="0" err="1" smtClean="0"/>
              <a:t>their</a:t>
            </a:r>
            <a:r>
              <a:rPr lang="ru-RU" sz="3100" dirty="0" smtClean="0"/>
              <a:t> </a:t>
            </a:r>
            <a:r>
              <a:rPr lang="ru-RU" sz="3100" dirty="0" err="1" smtClean="0"/>
              <a:t>book</a:t>
            </a:r>
            <a:r>
              <a:rPr lang="ru-RU" sz="3100" dirty="0" smtClean="0"/>
              <a:t>) или притяжательное местоимение (если местоимение употреблено само по себе - </a:t>
            </a:r>
            <a:r>
              <a:rPr lang="ru-RU" sz="3100" dirty="0" err="1" smtClean="0"/>
              <a:t>mine</a:t>
            </a:r>
            <a:r>
              <a:rPr lang="ru-RU" sz="3100" dirty="0" smtClean="0"/>
              <a:t>/</a:t>
            </a:r>
            <a:r>
              <a:rPr lang="ru-RU" sz="3100" dirty="0" err="1" smtClean="0"/>
              <a:t>yours</a:t>
            </a:r>
            <a:r>
              <a:rPr lang="ru-RU" sz="3100" dirty="0" smtClean="0"/>
              <a:t>/</a:t>
            </a:r>
            <a:r>
              <a:rPr lang="ru-RU" sz="3100" dirty="0" err="1" smtClean="0"/>
              <a:t>his</a:t>
            </a:r>
            <a:r>
              <a:rPr lang="ru-RU" sz="3100" dirty="0" smtClean="0"/>
              <a:t>/</a:t>
            </a:r>
            <a:r>
              <a:rPr lang="ru-RU" sz="3100" dirty="0" err="1" smtClean="0"/>
              <a:t>hers</a:t>
            </a:r>
            <a:r>
              <a:rPr lang="ru-RU" sz="3100" dirty="0" smtClean="0"/>
              <a:t>/</a:t>
            </a:r>
            <a:r>
              <a:rPr lang="ru-RU" sz="3100" dirty="0" err="1" smtClean="0"/>
              <a:t>ours</a:t>
            </a:r>
            <a:r>
              <a:rPr lang="ru-RU" sz="3100" dirty="0" smtClean="0"/>
              <a:t>/</a:t>
            </a:r>
            <a:r>
              <a:rPr lang="ru-RU" sz="3100" dirty="0" err="1" smtClean="0"/>
              <a:t>theirs</a:t>
            </a:r>
            <a:r>
              <a:rPr lang="ru-RU" sz="3100" dirty="0" smtClean="0"/>
              <a:t>).</a:t>
            </a:r>
          </a:p>
          <a:p>
            <a:pPr algn="just">
              <a:buNone/>
            </a:pPr>
            <a:r>
              <a:rPr lang="ru-RU" sz="3100" dirty="0" smtClean="0"/>
              <a:t>3.      Если это глагол, подумайте в какой временной форме его нужно поставить. Поищите в предложении наречия или выражения времени, которые диктуют употребление того или иного времени. Вернитесь к предыдущему предложению и посмотрите, в каком времени стоит глагол. Помните, что текст в этом задании - повествование, и глаголы должны стоять в одном из прошедших времен, если это не прямая речь.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404664"/>
            <a:ext cx="8208912" cy="5832648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4.      Если перед пропуском стоит предлог, добавьте суффикс -</a:t>
            </a:r>
            <a:r>
              <a:rPr lang="ru-RU" dirty="0" err="1" smtClean="0"/>
              <a:t>ing</a:t>
            </a:r>
            <a:r>
              <a:rPr lang="ru-RU" dirty="0" smtClean="0"/>
              <a:t> и образуйте герундий.</a:t>
            </a:r>
            <a:br>
              <a:rPr lang="ru-RU" dirty="0" smtClean="0"/>
            </a:br>
            <a:endParaRPr lang="ru-RU" dirty="0" smtClean="0"/>
          </a:p>
          <a:p>
            <a:pPr algn="just">
              <a:buNone/>
            </a:pPr>
            <a:r>
              <a:rPr lang="ru-RU" dirty="0" smtClean="0"/>
              <a:t>Не забывайте правила правописания (в данном примере удваивается последняя согласная - </a:t>
            </a:r>
            <a:r>
              <a:rPr lang="ru-RU" i="1" dirty="0" err="1" smtClean="0"/>
              <a:t>ru</a:t>
            </a:r>
            <a:r>
              <a:rPr lang="ru-RU" b="1" i="1" dirty="0" err="1" smtClean="0"/>
              <a:t>nn</a:t>
            </a:r>
            <a:r>
              <a:rPr lang="ru-RU" i="1" dirty="0" err="1" smtClean="0"/>
              <a:t>ing</a:t>
            </a:r>
            <a:r>
              <a:rPr lang="ru-RU" dirty="0" smtClean="0"/>
              <a:t>)!</a:t>
            </a:r>
          </a:p>
          <a:p>
            <a:pPr algn="just">
              <a:buNone/>
            </a:pPr>
            <a:r>
              <a:rPr lang="ru-RU" dirty="0" smtClean="0"/>
              <a:t>5.      Если это числительное, то, скорее всего, требуется образовать порядковое числительное с помощью суффикса -</a:t>
            </a:r>
            <a:r>
              <a:rPr lang="ru-RU" dirty="0" err="1" smtClean="0"/>
              <a:t>th</a:t>
            </a:r>
            <a:r>
              <a:rPr lang="ru-RU" dirty="0" smtClean="0"/>
              <a:t> (исключения </a:t>
            </a:r>
            <a:r>
              <a:rPr lang="ru-RU" dirty="0" err="1" smtClean="0"/>
              <a:t>one-first</a:t>
            </a:r>
            <a:r>
              <a:rPr lang="ru-RU" dirty="0" smtClean="0"/>
              <a:t>, </a:t>
            </a:r>
            <a:r>
              <a:rPr lang="ru-RU" dirty="0" err="1" smtClean="0"/>
              <a:t>two-second</a:t>
            </a:r>
            <a:r>
              <a:rPr lang="ru-RU" dirty="0" smtClean="0"/>
              <a:t>, </a:t>
            </a:r>
            <a:r>
              <a:rPr lang="ru-RU" dirty="0" err="1" smtClean="0"/>
              <a:t>three-third</a:t>
            </a:r>
            <a:r>
              <a:rPr lang="ru-RU" dirty="0" smtClean="0"/>
              <a:t>, </a:t>
            </a:r>
            <a:r>
              <a:rPr lang="ru-RU" dirty="0" err="1" smtClean="0"/>
              <a:t>five-fifth</a:t>
            </a:r>
            <a:r>
              <a:rPr lang="ru-RU" dirty="0" smtClean="0"/>
              <a:t>).</a:t>
            </a:r>
            <a:br>
              <a:rPr lang="ru-RU" dirty="0" smtClean="0"/>
            </a:br>
            <a:r>
              <a:rPr lang="ru-RU" dirty="0" smtClean="0"/>
              <a:t>6.  Если вы не уверены, попробуйте отгадать ответ.</a:t>
            </a:r>
          </a:p>
          <a:p>
            <a:pPr algn="just">
              <a:buNone/>
            </a:pPr>
            <a:r>
              <a:rPr lang="ru-RU" dirty="0" smtClean="0"/>
              <a:t>7.  Перечитайте весь рассказ еще раз и проверьте, что вставленное вами слово подходит по смыслу в предложение.</a:t>
            </a:r>
          </a:p>
          <a:p>
            <a:pPr algn="just">
              <a:buNone/>
            </a:pPr>
            <a:r>
              <a:rPr lang="ru-RU" dirty="0" smtClean="0"/>
              <a:t>8.  Перенесите ваши ответы в Бланк Ответов.</a:t>
            </a:r>
          </a:p>
          <a:p>
            <a:pPr algn="just">
              <a:buNone/>
            </a:pPr>
            <a:r>
              <a:rPr lang="ru-RU" dirty="0" smtClean="0"/>
              <a:t>9.  Проверьте, правильно ли вы записали ответы в Бланке.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452596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/>
              <a:t>Прочитайте приведенный ниже текст. Образуйте от слов, напечатанных заглавными буквами в конце строк, обозначенных номерами 25-29, однокоренные слова, так, чтобы они грамматически и лексически соответствовали содержанию текста. Заполните пропуски полученными словами. Каждый пропуск соответствует отдельному заданию из группы 25–29</a:t>
            </a:r>
            <a:r>
              <a:rPr lang="ru-RU" sz="2000" dirty="0" smtClean="0"/>
              <a:t>.</a:t>
            </a:r>
            <a:endParaRPr lang="ru-RU" sz="2000" dirty="0" smtClean="0"/>
          </a:p>
          <a:p>
            <a:pPr algn="just">
              <a:buNone/>
            </a:pPr>
            <a:r>
              <a:rPr lang="ru-RU" sz="2000" b="1" dirty="0" smtClean="0"/>
              <a:t>Важно!</a:t>
            </a:r>
            <a:r>
              <a:rPr lang="ru-RU" sz="2000" dirty="0" smtClean="0"/>
              <a:t> Главное понять, какая часть речи здесь подойдет (существительное, глагол, прилагательное или наречие) и вспомнить суффиксы, характерные для данной части речи (например, для имени </a:t>
            </a:r>
            <a:r>
              <a:rPr lang="ru-RU" sz="2000" dirty="0" err="1" smtClean="0"/>
              <a:t>существительного</a:t>
            </a:r>
            <a:r>
              <a:rPr lang="ru-RU" sz="2000" i="1" dirty="0" err="1" smtClean="0"/>
              <a:t>-ment</a:t>
            </a:r>
            <a:r>
              <a:rPr lang="ru-RU" sz="2000" i="1" dirty="0" smtClean="0"/>
              <a:t>, -</a:t>
            </a:r>
            <a:r>
              <a:rPr lang="ru-RU" sz="2000" i="1" dirty="0" err="1" smtClean="0"/>
              <a:t>ness</a:t>
            </a:r>
            <a:r>
              <a:rPr lang="ru-RU" sz="2000" i="1" dirty="0" smtClean="0"/>
              <a:t>, -</a:t>
            </a:r>
            <a:r>
              <a:rPr lang="ru-RU" sz="2000" i="1" dirty="0" err="1" smtClean="0"/>
              <a:t>ism</a:t>
            </a:r>
            <a:r>
              <a:rPr lang="ru-RU" sz="2000" i="1" dirty="0" smtClean="0"/>
              <a:t>;</a:t>
            </a:r>
            <a:r>
              <a:rPr lang="ru-RU" sz="2000" dirty="0" smtClean="0"/>
              <a:t> для глагола </a:t>
            </a:r>
            <a:r>
              <a:rPr lang="ru-RU" sz="2000" i="1" dirty="0" smtClean="0"/>
              <a:t>-</a:t>
            </a:r>
            <a:r>
              <a:rPr lang="ru-RU" sz="2000" i="1" dirty="0" err="1" smtClean="0"/>
              <a:t>ise</a:t>
            </a:r>
            <a:r>
              <a:rPr lang="ru-RU" sz="2000" i="1" dirty="0" smtClean="0"/>
              <a:t>, -</a:t>
            </a:r>
            <a:r>
              <a:rPr lang="ru-RU" sz="2000" i="1" dirty="0" err="1" smtClean="0"/>
              <a:t>ify</a:t>
            </a:r>
            <a:r>
              <a:rPr lang="ru-RU" sz="2000" i="1" dirty="0" smtClean="0"/>
              <a:t>, -</a:t>
            </a:r>
            <a:r>
              <a:rPr lang="ru-RU" sz="2000" i="1" dirty="0" err="1" smtClean="0"/>
              <a:t>en</a:t>
            </a:r>
            <a:r>
              <a:rPr lang="ru-RU" sz="2000" i="1" dirty="0" smtClean="0"/>
              <a:t>;</a:t>
            </a:r>
            <a:r>
              <a:rPr lang="ru-RU" sz="2000" dirty="0" smtClean="0"/>
              <a:t> для имени прилагательного </a:t>
            </a:r>
            <a:r>
              <a:rPr lang="ru-RU" sz="2000" b="1" i="1" dirty="0" smtClean="0"/>
              <a:t>-</a:t>
            </a:r>
            <a:r>
              <a:rPr lang="ru-RU" sz="2000" b="1" i="1" dirty="0" err="1" smtClean="0"/>
              <a:t>ful,</a:t>
            </a:r>
            <a:r>
              <a:rPr lang="ru-RU" sz="2000" i="1" dirty="0" err="1" smtClean="0"/>
              <a:t>-ate</a:t>
            </a:r>
            <a:r>
              <a:rPr lang="ru-RU" sz="2000" i="1" dirty="0" smtClean="0"/>
              <a:t>, -</a:t>
            </a:r>
            <a:r>
              <a:rPr lang="ru-RU" sz="2000" i="1" dirty="0" err="1" smtClean="0"/>
              <a:t>ous</a:t>
            </a:r>
            <a:r>
              <a:rPr lang="ru-RU" sz="2000" i="1" dirty="0" smtClean="0"/>
              <a:t>;</a:t>
            </a:r>
            <a:r>
              <a:rPr lang="ru-RU" sz="2000" dirty="0" smtClean="0"/>
              <a:t> для наречия </a:t>
            </a:r>
            <a:r>
              <a:rPr lang="ru-RU" sz="2000" i="1" dirty="0" smtClean="0"/>
              <a:t>–</a:t>
            </a:r>
            <a:r>
              <a:rPr lang="ru-RU" sz="2000" i="1" dirty="0" err="1" smtClean="0"/>
              <a:t>ly</a:t>
            </a:r>
            <a:r>
              <a:rPr lang="ru-RU" sz="2000" i="1" dirty="0" smtClean="0"/>
              <a:t>)</a:t>
            </a:r>
            <a:r>
              <a:rPr lang="ru-RU" sz="2000" dirty="0" smtClean="0"/>
              <a:t>. Иногда необходимо использовать не только суффикс, но и приставку (чаще всего это отрицательные </a:t>
            </a:r>
            <a:r>
              <a:rPr lang="ru-RU" sz="2000" dirty="0" err="1" smtClean="0"/>
              <a:t>приставки</a:t>
            </a:r>
            <a:r>
              <a:rPr lang="ru-RU" sz="2000" b="1" i="1" dirty="0" err="1" smtClean="0"/>
              <a:t>dis</a:t>
            </a:r>
            <a:r>
              <a:rPr lang="ru-RU" sz="2000" i="1" dirty="0" err="1" smtClean="0"/>
              <a:t>agree,</a:t>
            </a:r>
            <a:r>
              <a:rPr lang="ru-RU" sz="2000" b="1" i="1" dirty="0" err="1" smtClean="0"/>
              <a:t>im</a:t>
            </a:r>
            <a:r>
              <a:rPr lang="ru-RU" sz="2000" i="1" dirty="0" err="1" smtClean="0"/>
              <a:t>possible,</a:t>
            </a:r>
            <a:r>
              <a:rPr lang="ru-RU" sz="2000" b="1" i="1" dirty="0" err="1" smtClean="0"/>
              <a:t>il</a:t>
            </a:r>
            <a:r>
              <a:rPr lang="ru-RU" sz="2000" i="1" dirty="0" err="1" smtClean="0"/>
              <a:t>legal,</a:t>
            </a:r>
            <a:r>
              <a:rPr lang="ru-RU" sz="2000" b="1" i="1" dirty="0" err="1" smtClean="0"/>
              <a:t>in</a:t>
            </a:r>
            <a:r>
              <a:rPr lang="ru-RU" sz="2000" i="1" dirty="0" err="1" smtClean="0"/>
              <a:t>expensive,</a:t>
            </a:r>
            <a:r>
              <a:rPr lang="ru-RU" sz="2000" b="1" i="1" dirty="0" err="1" smtClean="0"/>
              <a:t>un</a:t>
            </a:r>
            <a:r>
              <a:rPr lang="ru-RU" sz="2000" i="1" dirty="0" err="1" smtClean="0"/>
              <a:t>necessary</a:t>
            </a:r>
            <a:r>
              <a:rPr lang="ru-RU" sz="2000" dirty="0" smtClean="0"/>
              <a:t>). 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92211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effectLst/>
              </a:rPr>
              <a:t>Стратегии выполнения </a:t>
            </a:r>
            <a:r>
              <a:rPr lang="ru-RU" sz="3200" dirty="0" smtClean="0">
                <a:solidFill>
                  <a:srgbClr val="C00000"/>
                </a:solidFill>
                <a:effectLst/>
              </a:rPr>
              <a:t>заданий 25-29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332656"/>
            <a:ext cx="8352928" cy="5904656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sz="2900" dirty="0" smtClean="0"/>
              <a:t>1.  Бегло прочитайте весь рассказ, игнорируя пропуски. Цель – понять общее содержание и ход повествования.</a:t>
            </a:r>
          </a:p>
          <a:p>
            <a:pPr algn="just">
              <a:buNone/>
            </a:pPr>
            <a:r>
              <a:rPr lang="ru-RU" sz="2900" dirty="0" smtClean="0"/>
              <a:t>2.  Внимательно прочитайте первое предложение с пропуском, обратив особое внимание на то, что стоит до и после пропуска: есть ли предлоги до или после, артикль и т.д. Это поможет вам определить, какую часть речи (глагол, существительное, прилагательное или наречие от вас требуется образовать).</a:t>
            </a:r>
          </a:p>
          <a:p>
            <a:pPr algn="just">
              <a:buNone/>
            </a:pPr>
            <a:r>
              <a:rPr lang="ru-RU" sz="2900" dirty="0" smtClean="0"/>
              <a:t>3.  Вспомните суффиксы, характерные для данной части речи.</a:t>
            </a:r>
          </a:p>
          <a:p>
            <a:pPr algn="just">
              <a:buNone/>
            </a:pPr>
            <a:r>
              <a:rPr lang="ru-RU" sz="2900" dirty="0" smtClean="0"/>
              <a:t>4.  Не забудьте попробовать приставить приставки, если слово никак не подходит.</a:t>
            </a:r>
          </a:p>
          <a:p>
            <a:pPr algn="just">
              <a:buNone/>
            </a:pPr>
            <a:r>
              <a:rPr lang="ru-RU" sz="2900" dirty="0" smtClean="0"/>
              <a:t>5.  Произнесите слово про себя – не режет ли оно вам слух в таком виде.</a:t>
            </a:r>
          </a:p>
          <a:p>
            <a:pPr algn="just">
              <a:buNone/>
            </a:pPr>
            <a:r>
              <a:rPr lang="ru-RU" sz="2900" dirty="0" smtClean="0"/>
              <a:t>6.  Впишите слово в пропуск.</a:t>
            </a:r>
          </a:p>
          <a:p>
            <a:pPr algn="just">
              <a:buNone/>
            </a:pPr>
            <a:r>
              <a:rPr lang="ru-RU" sz="2900" dirty="0" smtClean="0"/>
              <a:t>7. Заполнив </a:t>
            </a:r>
            <a:r>
              <a:rPr lang="ru-RU" sz="2900" dirty="0" smtClean="0"/>
              <a:t>весь текст, прочитайте весь текст, удостоверившись, что образованное вами слово подходит в каждом случае.</a:t>
            </a:r>
          </a:p>
          <a:p>
            <a:pPr algn="just">
              <a:buNone/>
            </a:pPr>
            <a:r>
              <a:rPr lang="ru-RU" sz="2900" dirty="0" smtClean="0"/>
              <a:t>8.  Проверьте, все ли пропуски вы заполнили.</a:t>
            </a:r>
          </a:p>
          <a:p>
            <a:pPr algn="just">
              <a:buNone/>
            </a:pPr>
            <a:r>
              <a:rPr lang="ru-RU" sz="2900" dirty="0" smtClean="0"/>
              <a:t>9.  Перенесите ваши ответы в Бланк Ответов.</a:t>
            </a:r>
          </a:p>
          <a:p>
            <a:pPr algn="just">
              <a:buNone/>
            </a:pPr>
            <a:r>
              <a:rPr lang="ru-RU" sz="2900" dirty="0" smtClean="0"/>
              <a:t>10.  Проверьте, правильно ли вы записали ответы в Бланке.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/>
              <a:t>Прочитайте текст с </a:t>
            </a:r>
            <a:r>
              <a:rPr lang="ru-RU" sz="2400" dirty="0" smtClean="0"/>
              <a:t>пропусками, обозначенными </a:t>
            </a:r>
            <a:r>
              <a:rPr lang="ru-RU" sz="2400" dirty="0" smtClean="0"/>
              <a:t>номерами 30–36. Эти номера соответствуют заданиям 30–36, в которых представлены возможные варианты ответов. Запишите в поле ответа цифру 1, 2, 3 или 4, соответствующую выбранному Вами варианту ответа.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7809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effectLst/>
              </a:rPr>
              <a:t>Стратегии выполнения </a:t>
            </a:r>
            <a:r>
              <a:rPr lang="ru-RU" sz="3200" dirty="0" smtClean="0">
                <a:solidFill>
                  <a:srgbClr val="C00000"/>
                </a:solidFill>
                <a:effectLst/>
              </a:rPr>
              <a:t>заданий 30-36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476672"/>
            <a:ext cx="8208912" cy="576064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dirty="0" smtClean="0"/>
              <a:t>1. </a:t>
            </a:r>
            <a:r>
              <a:rPr lang="ru-RU" sz="1800" dirty="0" smtClean="0"/>
              <a:t>Просмотрите </a:t>
            </a:r>
            <a:r>
              <a:rPr lang="ru-RU" sz="1800" dirty="0" smtClean="0"/>
              <a:t>весь текст с пропусками, </a:t>
            </a:r>
            <a:r>
              <a:rPr lang="ru-RU" sz="1800" dirty="0" smtClean="0"/>
              <a:t>постарайтесь </a:t>
            </a:r>
            <a:r>
              <a:rPr lang="ru-RU" sz="1800" dirty="0" smtClean="0"/>
              <a:t>понять его содержание </a:t>
            </a:r>
          </a:p>
          <a:p>
            <a:pPr algn="just">
              <a:buNone/>
            </a:pPr>
            <a:r>
              <a:rPr lang="ru-RU" sz="1800" dirty="0" smtClean="0"/>
              <a:t>2. </a:t>
            </a:r>
            <a:r>
              <a:rPr lang="ru-RU" sz="1800" dirty="0" smtClean="0"/>
              <a:t>Читайте </a:t>
            </a:r>
            <a:r>
              <a:rPr lang="ru-RU" sz="1800" dirty="0" smtClean="0"/>
              <a:t>внимательно весь фрагмент, но особое внимание </a:t>
            </a:r>
            <a:r>
              <a:rPr lang="ru-RU" sz="1800" dirty="0" smtClean="0"/>
              <a:t>уделите </a:t>
            </a:r>
            <a:r>
              <a:rPr lang="ru-RU" sz="1800" dirty="0" smtClean="0"/>
              <a:t>предложению с пропущенным словом </a:t>
            </a:r>
          </a:p>
          <a:p>
            <a:pPr algn="just">
              <a:buNone/>
            </a:pPr>
            <a:r>
              <a:rPr lang="ru-RU" sz="1800" dirty="0" smtClean="0"/>
              <a:t>3. </a:t>
            </a:r>
            <a:r>
              <a:rPr lang="ru-RU" sz="1800" dirty="0" smtClean="0"/>
              <a:t>Постарайтесь </a:t>
            </a:r>
            <a:r>
              <a:rPr lang="ru-RU" sz="1800" dirty="0" smtClean="0"/>
              <a:t>предугадать пропущенное слово, опираясь на контекст, окружающие пропуск слова. </a:t>
            </a:r>
          </a:p>
          <a:p>
            <a:pPr algn="just">
              <a:buNone/>
            </a:pPr>
            <a:r>
              <a:rPr lang="ru-RU" sz="1800" dirty="0" smtClean="0"/>
              <a:t>4. </a:t>
            </a:r>
            <a:r>
              <a:rPr lang="ru-RU" sz="1800" dirty="0" smtClean="0"/>
              <a:t>Изучите </a:t>
            </a:r>
            <a:r>
              <a:rPr lang="ru-RU" sz="1800" dirty="0" smtClean="0"/>
              <a:t>все предложенные варианты ответа, </a:t>
            </a:r>
            <a:r>
              <a:rPr lang="ru-RU" sz="1800" dirty="0" smtClean="0"/>
              <a:t>выберите </a:t>
            </a:r>
            <a:r>
              <a:rPr lang="ru-RU" sz="1800" dirty="0" smtClean="0"/>
              <a:t>наиболее подходящий с учетом значения и норм лексической сочетаемости пропущенного слова. Особое внимание следует уделить синонимам (у них могут быть разные оттенки значения, они могут иметь различия в управлении и сочетаемости с другими словами), а также с созвучными словами или словами со сходным написанием (у них могут быть разные значения). </a:t>
            </a:r>
          </a:p>
          <a:p>
            <a:pPr algn="just">
              <a:buNone/>
            </a:pPr>
            <a:r>
              <a:rPr lang="ru-RU" sz="1800" dirty="0" smtClean="0"/>
              <a:t>5. </a:t>
            </a:r>
            <a:r>
              <a:rPr lang="ru-RU" sz="1800" dirty="0" smtClean="0"/>
              <a:t>Прочитайте </a:t>
            </a:r>
            <a:r>
              <a:rPr lang="ru-RU" sz="1800" dirty="0" smtClean="0"/>
              <a:t>предложение с пропуском еще раз, </a:t>
            </a:r>
            <a:r>
              <a:rPr lang="ru-RU" sz="1800" dirty="0" smtClean="0"/>
              <a:t>убедитесь, </a:t>
            </a:r>
            <a:r>
              <a:rPr lang="ru-RU" sz="1800" dirty="0" smtClean="0"/>
              <a:t>что выбранное слово является наиболее правильным для заполнения пропуска. </a:t>
            </a:r>
            <a:r>
              <a:rPr lang="ru-RU" sz="1800" dirty="0" smtClean="0"/>
              <a:t>Определите, </a:t>
            </a:r>
            <a:r>
              <a:rPr lang="ru-RU" sz="1800" dirty="0" smtClean="0"/>
              <a:t>почему остальные слова не подходят. </a:t>
            </a:r>
          </a:p>
          <a:p>
            <a:pPr algn="just">
              <a:buNone/>
            </a:pPr>
            <a:r>
              <a:rPr lang="ru-RU" sz="1800" dirty="0" smtClean="0"/>
              <a:t>6. Если не можете осознанно выбрать ни один из предложенных вариантов, выбирайте ответ интуитивно, не оставляйте задание без ответа.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196752"/>
            <a:ext cx="8280920" cy="4896544"/>
          </a:xfrm>
        </p:spPr>
        <p:txBody>
          <a:bodyPr>
            <a:normAutofit fontScale="62500" lnSpcReduction="20000"/>
          </a:bodyPr>
          <a:lstStyle/>
          <a:p>
            <a:pPr lvl="0" algn="just"/>
            <a:r>
              <a:rPr lang="ru-RU" sz="2900" b="1" dirty="0" smtClean="0"/>
              <a:t>неверное употребление вместо форм страдательного залога форм действительного залога. </a:t>
            </a:r>
            <a:endParaRPr lang="ru-RU" sz="2900" dirty="0" smtClean="0"/>
          </a:p>
          <a:p>
            <a:pPr algn="just">
              <a:buNone/>
            </a:pPr>
            <a:r>
              <a:rPr lang="ru-RU" sz="2900" dirty="0" smtClean="0"/>
              <a:t>Например</a:t>
            </a:r>
            <a:r>
              <a:rPr lang="en-US" sz="2900" dirty="0" smtClean="0"/>
              <a:t>: The little white flag waving in the breeze supposed to help me spot my car easily </a:t>
            </a:r>
            <a:r>
              <a:rPr lang="ru-RU" sz="2900" dirty="0" smtClean="0"/>
              <a:t>вместо </a:t>
            </a:r>
            <a:r>
              <a:rPr lang="en-US" sz="2900" dirty="0" smtClean="0"/>
              <a:t>was supposed; </a:t>
            </a:r>
            <a:endParaRPr lang="ru-RU" sz="2900" dirty="0" smtClean="0"/>
          </a:p>
          <a:p>
            <a:pPr lvl="0" algn="just"/>
            <a:r>
              <a:rPr lang="en-US" sz="2900" dirty="0" smtClean="0"/>
              <a:t>    </a:t>
            </a:r>
            <a:r>
              <a:rPr lang="ru-RU" sz="2900" b="1" dirty="0" smtClean="0"/>
              <a:t>неправильный выбор формы вспомогательного глагола как результат неумения видеть связь между подлежащим и сказуемым в предложении</a:t>
            </a:r>
            <a:r>
              <a:rPr lang="ru-RU" sz="2900" dirty="0" smtClean="0"/>
              <a:t>. </a:t>
            </a:r>
          </a:p>
          <a:p>
            <a:pPr algn="just">
              <a:buNone/>
            </a:pPr>
            <a:r>
              <a:rPr lang="ru-RU" sz="2900" dirty="0" smtClean="0"/>
              <a:t>Например</a:t>
            </a:r>
            <a:r>
              <a:rPr lang="ru-RU" sz="2900" dirty="0" smtClean="0"/>
              <a:t>, в приведенном выше примере </a:t>
            </a:r>
            <a:r>
              <a:rPr lang="ru-RU" sz="2900" dirty="0" err="1" smtClean="0"/>
              <a:t>were</a:t>
            </a:r>
            <a:r>
              <a:rPr lang="ru-RU" sz="2900" dirty="0" smtClean="0"/>
              <a:t> </a:t>
            </a:r>
            <a:r>
              <a:rPr lang="ru-RU" sz="2900" dirty="0" err="1" smtClean="0"/>
              <a:t>supposed</a:t>
            </a:r>
            <a:r>
              <a:rPr lang="ru-RU" sz="2900" dirty="0" smtClean="0"/>
              <a:t> вместо </a:t>
            </a:r>
            <a:r>
              <a:rPr lang="ru-RU" sz="2900" dirty="0" err="1" smtClean="0"/>
              <a:t>was</a:t>
            </a:r>
            <a:r>
              <a:rPr lang="ru-RU" sz="2900" dirty="0" smtClean="0"/>
              <a:t> </a:t>
            </a:r>
            <a:r>
              <a:rPr lang="ru-RU" sz="2900" dirty="0" err="1" smtClean="0"/>
              <a:t>supposed</a:t>
            </a:r>
            <a:r>
              <a:rPr lang="ru-RU" sz="2900" dirty="0" smtClean="0"/>
              <a:t>;</a:t>
            </a:r>
          </a:p>
          <a:p>
            <a:pPr lvl="0" algn="just"/>
            <a:r>
              <a:rPr lang="ru-RU" sz="2900" dirty="0" smtClean="0"/>
              <a:t> </a:t>
            </a:r>
            <a:r>
              <a:rPr lang="ru-RU" sz="2900" b="1" dirty="0" smtClean="0"/>
              <a:t>неправильное употребление временных форм </a:t>
            </a:r>
            <a:r>
              <a:rPr lang="ru-RU" sz="2900" b="1" dirty="0" smtClean="0"/>
              <a:t>глаголов</a:t>
            </a:r>
            <a:r>
              <a:rPr lang="ru-RU" sz="2900" dirty="0" smtClean="0"/>
              <a:t>.</a:t>
            </a:r>
            <a:endParaRPr lang="ru-RU" sz="2900" dirty="0" smtClean="0"/>
          </a:p>
          <a:p>
            <a:pPr lvl="0" algn="just">
              <a:buNone/>
            </a:pPr>
            <a:r>
              <a:rPr lang="ru-RU" sz="2900" dirty="0" smtClean="0"/>
              <a:t>Н</a:t>
            </a:r>
            <a:r>
              <a:rPr lang="ru-RU" sz="2900" dirty="0" smtClean="0"/>
              <a:t>апример </a:t>
            </a:r>
            <a:r>
              <a:rPr lang="ru-RU" sz="2900" dirty="0" err="1" smtClean="0"/>
              <a:t>Past</a:t>
            </a:r>
            <a:r>
              <a:rPr lang="ru-RU" sz="2900" dirty="0" smtClean="0"/>
              <a:t> </a:t>
            </a:r>
            <a:r>
              <a:rPr lang="en-US" sz="2900" dirty="0" smtClean="0"/>
              <a:t>Simple </a:t>
            </a:r>
            <a:r>
              <a:rPr lang="ru-RU" sz="2900" dirty="0" smtClean="0"/>
              <a:t>вместо </a:t>
            </a:r>
            <a:r>
              <a:rPr lang="en-US" sz="2900" dirty="0" smtClean="0"/>
              <a:t>Past Continuous</a:t>
            </a:r>
            <a:r>
              <a:rPr lang="ru-RU" sz="2900" dirty="0" smtClean="0"/>
              <a:t>. Например</a:t>
            </a:r>
            <a:r>
              <a:rPr lang="en-US" sz="2900" dirty="0" smtClean="0"/>
              <a:t>, It got (</a:t>
            </a:r>
            <a:r>
              <a:rPr lang="ru-RU" sz="2900" dirty="0" smtClean="0"/>
              <a:t>вместо </a:t>
            </a:r>
            <a:r>
              <a:rPr lang="en-US" sz="2900" dirty="0" smtClean="0"/>
              <a:t>was getting) dark gradually and she couldn’t see her notebook were well; </a:t>
            </a:r>
            <a:endParaRPr lang="ru-RU" sz="2900" dirty="0" smtClean="0"/>
          </a:p>
          <a:p>
            <a:pPr lvl="0" algn="just"/>
            <a:r>
              <a:rPr lang="en-US" sz="2900" b="1" dirty="0" smtClean="0"/>
              <a:t> </a:t>
            </a:r>
            <a:r>
              <a:rPr lang="ru-RU" sz="2900" b="1" dirty="0" smtClean="0"/>
              <a:t>неправильное употребление степеней сравнения </a:t>
            </a:r>
            <a:r>
              <a:rPr lang="ru-RU" sz="2900" b="1" dirty="0" smtClean="0"/>
              <a:t>прилагательных</a:t>
            </a:r>
            <a:r>
              <a:rPr lang="ru-RU" sz="2900" dirty="0" smtClean="0"/>
              <a:t>.</a:t>
            </a:r>
          </a:p>
          <a:p>
            <a:pPr lvl="0" algn="just">
              <a:buNone/>
            </a:pPr>
            <a:r>
              <a:rPr lang="ru-RU" sz="2900" dirty="0" smtClean="0"/>
              <a:t>Например</a:t>
            </a:r>
            <a:r>
              <a:rPr lang="en-US" sz="2900" dirty="0" smtClean="0"/>
              <a:t>: She was the younger (</a:t>
            </a:r>
            <a:r>
              <a:rPr lang="ru-RU" sz="2900" dirty="0" smtClean="0"/>
              <a:t>вместо </a:t>
            </a:r>
            <a:r>
              <a:rPr lang="en-US" sz="2900" dirty="0" smtClean="0"/>
              <a:t>youngest) female to ever receive a patent in the United States;</a:t>
            </a:r>
            <a:endParaRPr lang="ru-RU" sz="2900" dirty="0" smtClean="0"/>
          </a:p>
          <a:p>
            <a:pPr lvl="0" algn="just"/>
            <a:r>
              <a:rPr lang="ru-RU" sz="2900" b="1" dirty="0" smtClean="0"/>
              <a:t>ошибки при образовании отрицательных форм глаголов</a:t>
            </a:r>
            <a:r>
              <a:rPr lang="ru-RU" sz="2900" dirty="0" smtClean="0"/>
              <a:t>, </a:t>
            </a:r>
          </a:p>
          <a:p>
            <a:pPr algn="just">
              <a:buNone/>
            </a:pPr>
            <a:r>
              <a:rPr lang="ru-RU" sz="2900" dirty="0" smtClean="0"/>
              <a:t>Например</a:t>
            </a:r>
            <a:r>
              <a:rPr lang="en-US" sz="2900" dirty="0" smtClean="0"/>
              <a:t>: She not had, had not (</a:t>
            </a:r>
            <a:r>
              <a:rPr lang="ru-RU" sz="2900" dirty="0" smtClean="0"/>
              <a:t>вместо </a:t>
            </a:r>
            <a:r>
              <a:rPr lang="en-US" sz="2900" dirty="0" smtClean="0"/>
              <a:t>didn’t have) a flashlight.</a:t>
            </a:r>
            <a:endParaRPr lang="ru-RU" sz="29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476672"/>
            <a:ext cx="8136904" cy="93610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Типичные ошибки при выполнении заданий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19-24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68</TotalTime>
  <Words>1441</Words>
  <Application>Microsoft Office PowerPoint</Application>
  <PresentationFormat>Экран (4:3)</PresentationFormat>
  <Paragraphs>130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Эффективные стратегии подготовки обучающихся к выполнению заданий раздела «Лексика и грамматика»</vt:lpstr>
      <vt:lpstr>Стратегии выполнения заданий 19-24</vt:lpstr>
      <vt:lpstr>Слайд 3</vt:lpstr>
      <vt:lpstr>Слайд 4</vt:lpstr>
      <vt:lpstr>Стратегии выполнения заданий 25-29</vt:lpstr>
      <vt:lpstr>Слайд 6</vt:lpstr>
      <vt:lpstr>Стратегии выполнения заданий 30-36</vt:lpstr>
      <vt:lpstr>Слайд 8</vt:lpstr>
      <vt:lpstr>Типичные ошибки при выполнении заданий 19-24 </vt:lpstr>
      <vt:lpstr>Типичные ошибки при выполнении заданий 25-29</vt:lpstr>
      <vt:lpstr>Типичные ошибки при выполнении заданий 30-36 </vt:lpstr>
      <vt:lpstr>Рекомендации  учителям </vt:lpstr>
      <vt:lpstr>Слайд 13</vt:lpstr>
      <vt:lpstr>Слайд 14</vt:lpstr>
      <vt:lpstr>Типы упражнений,  используемые  для тренировки</vt:lpstr>
      <vt:lpstr>Слайд 16</vt:lpstr>
      <vt:lpstr>Пособия, которые можно использовать  для работы с учащимися</vt:lpstr>
      <vt:lpstr>Сайты, которые можно использовать для работы с учащимися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Эффективные стратегии подготовки обучающихся к выполнению заданий раздела «Лексика и грамматика»</dc:title>
  <dc:creator>наталья</dc:creator>
  <cp:lastModifiedBy>наталья</cp:lastModifiedBy>
  <cp:revision>7</cp:revision>
  <dcterms:created xsi:type="dcterms:W3CDTF">2023-11-15T16:53:34Z</dcterms:created>
  <dcterms:modified xsi:type="dcterms:W3CDTF">2023-11-15T18:02:22Z</dcterms:modified>
</cp:coreProperties>
</file>