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9" r:id="rId3"/>
    <p:sldId id="260" r:id="rId4"/>
    <p:sldId id="270" r:id="rId5"/>
    <p:sldId id="259" r:id="rId6"/>
    <p:sldId id="258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82AA8A-C404-4789-9F1A-7F6D402F3309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9761E87-1795-4CA7-8904-83116D3516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580112" y="5052545"/>
            <a:ext cx="2952328" cy="882119"/>
          </a:xfrm>
        </p:spPr>
        <p:txBody>
          <a:bodyPr>
            <a:normAutofit fontScale="32500" lnSpcReduction="20000"/>
          </a:bodyPr>
          <a:lstStyle/>
          <a:p>
            <a:r>
              <a:rPr lang="ru-RU" sz="2400" i="1" dirty="0">
                <a:solidFill>
                  <a:schemeClr val="accent3">
                    <a:lumMod val="75000"/>
                  </a:schemeClr>
                </a:solidFill>
              </a:rPr>
              <a:t>презентацию 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подготовила:</a:t>
            </a:r>
          </a:p>
          <a:p>
            <a:r>
              <a:rPr lang="ru-RU" sz="2400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учитель </a:t>
            </a:r>
            <a:r>
              <a:rPr lang="ru-RU" sz="2400" i="1" dirty="0">
                <a:solidFill>
                  <a:schemeClr val="accent3">
                    <a:lumMod val="75000"/>
                  </a:schemeClr>
                </a:solidFill>
              </a:rPr>
              <a:t>начальных 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классов</a:t>
            </a:r>
          </a:p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</a:t>
            </a:r>
            <a:r>
              <a:rPr lang="ru-RU" sz="2400" i="1" dirty="0" err="1">
                <a:solidFill>
                  <a:schemeClr val="accent3">
                    <a:lumMod val="75000"/>
                  </a:schemeClr>
                </a:solidFill>
              </a:rPr>
              <a:t>Скапцова</a:t>
            </a:r>
            <a:r>
              <a:rPr lang="ru-RU" sz="2400" i="1" dirty="0">
                <a:solidFill>
                  <a:schemeClr val="accent3">
                    <a:lumMod val="75000"/>
                  </a:schemeClr>
                </a:solidFill>
              </a:rPr>
              <a:t> Е.И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ГБОУ </a:t>
            </a:r>
            <a:r>
              <a:rPr lang="ru-RU" sz="2400" i="1" dirty="0">
                <a:solidFill>
                  <a:schemeClr val="accent3">
                    <a:lumMod val="75000"/>
                  </a:schemeClr>
                </a:solidFill>
              </a:rPr>
              <a:t>СОШ № 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385</a:t>
            </a:r>
          </a:p>
          <a:p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</a:t>
            </a:r>
            <a:r>
              <a:rPr lang="ru-RU" sz="2400" i="1" dirty="0" err="1">
                <a:solidFill>
                  <a:schemeClr val="accent3">
                    <a:lumMod val="75000"/>
                  </a:schemeClr>
                </a:solidFill>
              </a:rPr>
              <a:t>г</a:t>
            </a:r>
            <a:r>
              <a:rPr lang="ru-RU" sz="2400" i="1" dirty="0" err="1" smtClean="0">
                <a:solidFill>
                  <a:schemeClr val="accent3">
                    <a:lumMod val="75000"/>
                  </a:schemeClr>
                </a:solidFill>
              </a:rPr>
              <a:t>.Санкт</a:t>
            </a:r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</a:rPr>
              <a:t>-Петербург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9" y="260649"/>
            <a:ext cx="8712968" cy="1224136"/>
          </a:xfrm>
        </p:spPr>
        <p:txBody>
          <a:bodyPr/>
          <a:lstStyle/>
          <a:p>
            <a:pPr marL="182880" indent="0">
              <a:buNone/>
            </a:pPr>
            <a:r>
              <a:rPr lang="ru-RU" sz="4800" i="1" dirty="0">
                <a:solidFill>
                  <a:schemeClr val="accent3">
                    <a:lumMod val="75000"/>
                  </a:schemeClr>
                </a:solidFill>
              </a:rPr>
              <a:t>Фестиваль народов России</a:t>
            </a:r>
            <a:endParaRPr lang="ru-RU" sz="4800" dirty="0"/>
          </a:p>
        </p:txBody>
      </p:sp>
      <p:pic>
        <p:nvPicPr>
          <p:cNvPr id="1026" name="Picture 2" descr="https://gas-kvas.com/uploads/posts/2023-02/1676904563_gas-kvas-com-p-risunki-na-temu-mnogonatsionalnaya-rossiya-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6" r="1511" b="18875"/>
          <a:stretch/>
        </p:blipFill>
        <p:spPr bwMode="auto">
          <a:xfrm>
            <a:off x="0" y="1268760"/>
            <a:ext cx="914399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503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085184"/>
            <a:ext cx="7560840" cy="14773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По древнему </a:t>
            </a:r>
            <a:r>
              <a:rPr lang="ru-RU" b="1" dirty="0"/>
              <a:t>татарскому</a:t>
            </a:r>
            <a:r>
              <a:rPr lang="ru-RU" dirty="0"/>
              <a:t> обычаю в честь гостя расстилается праздничная скатерть и на стол выставляются лучшие угощения – сладкий </a:t>
            </a:r>
            <a:r>
              <a:rPr lang="ru-RU" dirty="0" err="1"/>
              <a:t>чак-чак</a:t>
            </a:r>
            <a:r>
              <a:rPr lang="ru-RU" dirty="0"/>
              <a:t>, </a:t>
            </a:r>
            <a:r>
              <a:rPr lang="ru-RU" dirty="0" err="1"/>
              <a:t>щербет,липовый</a:t>
            </a:r>
            <a:r>
              <a:rPr lang="ru-RU" dirty="0"/>
              <a:t> мёд, душистый чай. Даже если человек враг </a:t>
            </a:r>
            <a:r>
              <a:rPr lang="ru-RU" dirty="0" err="1"/>
              <a:t>семьи,но</a:t>
            </a:r>
            <a:r>
              <a:rPr lang="ru-RU" dirty="0"/>
              <a:t> он приходил в дом как гость, ему ни в чём не отказывали –кормили, поили и предлагали ночлег.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3" t="50000" r="19318" b="5909"/>
          <a:stretch/>
        </p:blipFill>
        <p:spPr>
          <a:xfrm>
            <a:off x="3839300" y="2132856"/>
            <a:ext cx="5036081" cy="28074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3" t="41315" r="22763" b="10790"/>
          <a:stretch/>
        </p:blipFill>
        <p:spPr>
          <a:xfrm>
            <a:off x="202712" y="228317"/>
            <a:ext cx="4269838" cy="285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3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5696406" cy="53285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1571" y="5907926"/>
            <a:ext cx="6048672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Приезжайте в Татарию, здесь всегда  рады  гостям!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26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5373216"/>
            <a:ext cx="7406208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i="1" dirty="0" smtClean="0">
                <a:solidFill>
                  <a:schemeClr val="accent3">
                    <a:lumMod val="75000"/>
                  </a:schemeClr>
                </a:solidFill>
              </a:rPr>
              <a:t>Татары</a:t>
            </a:r>
            <a:br>
              <a:rPr lang="ru-RU" sz="7200" i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72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52676" b="5808"/>
          <a:stretch/>
        </p:blipFill>
        <p:spPr>
          <a:xfrm>
            <a:off x="539552" y="201409"/>
            <a:ext cx="3528392" cy="496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105" t="15513" r="9493" b="7935"/>
          <a:stretch/>
        </p:blipFill>
        <p:spPr>
          <a:xfrm>
            <a:off x="4211960" y="1124744"/>
            <a:ext cx="449463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4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4437112"/>
            <a:ext cx="3384376" cy="23083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Татары – коренное население </a:t>
            </a:r>
            <a:r>
              <a:rPr lang="ru-RU" dirty="0" smtClean="0"/>
              <a:t>России, являются вторыми по численности после русских.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Центром </a:t>
            </a:r>
            <a:r>
              <a:rPr lang="ru-RU" dirty="0"/>
              <a:t>всего татарского народа является Республика Татарстан</a:t>
            </a:r>
            <a:r>
              <a:rPr lang="ru-RU" dirty="0" smtClean="0"/>
              <a:t>.</a:t>
            </a:r>
          </a:p>
          <a:p>
            <a:r>
              <a:rPr lang="ru-RU" dirty="0"/>
              <a:t>С</a:t>
            </a:r>
            <a:r>
              <a:rPr lang="ru-RU" dirty="0" smtClean="0"/>
              <a:t>толица Татарстана </a:t>
            </a:r>
            <a:r>
              <a:rPr lang="ru-RU" dirty="0"/>
              <a:t>– город </a:t>
            </a:r>
            <a:r>
              <a:rPr lang="ru-RU" dirty="0" smtClean="0"/>
              <a:t>Казань.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4586" t="-1842" r="22554" b="517"/>
          <a:stretch/>
        </p:blipFill>
        <p:spPr>
          <a:xfrm>
            <a:off x="179512" y="206105"/>
            <a:ext cx="5112568" cy="6539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9014" y="836712"/>
            <a:ext cx="3198085" cy="28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2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731520"/>
            <a:ext cx="4489704" cy="639762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ечеть </a:t>
            </a:r>
            <a:r>
              <a:rPr lang="ru-RU" dirty="0" err="1" smtClean="0"/>
              <a:t>Кул</a:t>
            </a:r>
            <a:r>
              <a:rPr lang="ru-RU" dirty="0" smtClean="0"/>
              <a:t> -Шариф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53827" y="1637762"/>
            <a:ext cx="4557565" cy="323139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029154" cy="639762"/>
          </a:xfrm>
        </p:spPr>
        <p:txBody>
          <a:bodyPr/>
          <a:lstStyle/>
          <a:p>
            <a:r>
              <a:rPr lang="ru-RU" dirty="0" smtClean="0"/>
              <a:t>Казанский кремль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4" y="1677014"/>
            <a:ext cx="4445073" cy="3192146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3" y="5373216"/>
            <a:ext cx="7766248" cy="1152128"/>
          </a:xfrm>
        </p:spPr>
        <p:txBody>
          <a:bodyPr/>
          <a:lstStyle/>
          <a:p>
            <a:pPr algn="ctr"/>
            <a:r>
              <a:rPr lang="ru-RU" sz="2800" dirty="0" smtClean="0"/>
              <a:t>Знаменитые достопримечательности Республики Татарстан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764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 flipV="1">
            <a:off x="611559" y="5204579"/>
            <a:ext cx="7920879" cy="14773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Национальный костюм  мужчин состоит из камзола - безрукавки, рубашки, шаровар,  тюбетейки.</a:t>
            </a:r>
          </a:p>
          <a:p>
            <a:r>
              <a:rPr lang="ru-RU" dirty="0" smtClean="0"/>
              <a:t>У женщин – также, камзол, платье, на голове бархатная шапочка и платок. Обилие украшений и вышивки.</a:t>
            </a:r>
          </a:p>
          <a:p>
            <a:r>
              <a:rPr lang="ru-RU" dirty="0" smtClean="0"/>
              <a:t>Обувь – кожаные тапочки или расшитые сапоги.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0839"/>
            <a:ext cx="7920878" cy="514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7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60" y="202449"/>
            <a:ext cx="7560840" cy="5670631"/>
          </a:xfrm>
        </p:spPr>
      </p:pic>
      <p:sp>
        <p:nvSpPr>
          <p:cNvPr id="8" name="TextBox 7"/>
          <p:cNvSpPr txBox="1"/>
          <p:nvPr/>
        </p:nvSpPr>
        <p:spPr>
          <a:xfrm>
            <a:off x="1043608" y="5877272"/>
            <a:ext cx="7128792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У татарского </a:t>
            </a:r>
            <a:r>
              <a:rPr lang="ru-RU" b="1" dirty="0"/>
              <a:t>народа</a:t>
            </a:r>
            <a:r>
              <a:rPr lang="ru-RU" dirty="0"/>
              <a:t> есть свои традиции и обычаи, уходящие корнями в далёкое </a:t>
            </a:r>
            <a:r>
              <a:rPr lang="ru-RU" dirty="0" smtClean="0"/>
              <a:t>прошлое: </a:t>
            </a:r>
            <a:r>
              <a:rPr lang="ru-RU" dirty="0" err="1" smtClean="0"/>
              <a:t>Науруз</a:t>
            </a:r>
            <a:r>
              <a:rPr lang="ru-RU" dirty="0" smtClean="0"/>
              <a:t>, Курбан-</a:t>
            </a:r>
            <a:r>
              <a:rPr lang="ru-RU" dirty="0" err="1" smtClean="0"/>
              <a:t>байран</a:t>
            </a:r>
            <a:r>
              <a:rPr lang="ru-RU" dirty="0" smtClean="0"/>
              <a:t>, Ураза </a:t>
            </a:r>
            <a:r>
              <a:rPr lang="ru-RU" dirty="0" err="1" smtClean="0"/>
              <a:t>гаете</a:t>
            </a:r>
            <a:r>
              <a:rPr lang="ru-RU" dirty="0" smtClean="0"/>
              <a:t>, Сабантуй.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25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6" y="116632"/>
            <a:ext cx="7128792" cy="5346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877272"/>
            <a:ext cx="6912768" cy="6463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Одним из любимых праздников </a:t>
            </a:r>
            <a:r>
              <a:rPr lang="ru-RU" b="1" dirty="0"/>
              <a:t>татар является </a:t>
            </a:r>
            <a:r>
              <a:rPr lang="ru-RU" b="1" dirty="0" smtClean="0"/>
              <a:t>Сабантуй,</a:t>
            </a:r>
            <a:r>
              <a:rPr lang="ru-RU" dirty="0" smtClean="0"/>
              <a:t>.</a:t>
            </a:r>
            <a:r>
              <a:rPr lang="ru-RU" dirty="0"/>
              <a:t> это </a:t>
            </a:r>
            <a:r>
              <a:rPr lang="ru-RU" i="1" dirty="0"/>
              <a:t>«праздник плуга</a:t>
            </a:r>
            <a:r>
              <a:rPr lang="ru-RU" i="1" dirty="0" smtClean="0"/>
              <a:t>»</a:t>
            </a:r>
            <a:r>
              <a:rPr lang="ru-RU" dirty="0" smtClean="0"/>
              <a:t>. Празднуется в июне, после посева.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09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589240"/>
            <a:ext cx="6984776" cy="6463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Женщины надевали самые лучшие украшения, мужчины </a:t>
            </a:r>
            <a:r>
              <a:rPr lang="ru-RU" dirty="0" smtClean="0"/>
              <a:t>готовились  к </a:t>
            </a:r>
            <a:r>
              <a:rPr lang="ru-RU" dirty="0"/>
              <a:t>спортивным состязаниям.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t="13120" r="4778" b="5480"/>
          <a:stretch/>
        </p:blipFill>
        <p:spPr>
          <a:xfrm>
            <a:off x="923626" y="306582"/>
            <a:ext cx="7368755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20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7"/>
          <a:stretch/>
        </p:blipFill>
        <p:spPr>
          <a:xfrm>
            <a:off x="660519" y="260648"/>
            <a:ext cx="7795577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99592" y="5589240"/>
            <a:ext cx="731743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Какой же праздник без угощения! Там и тут можно отведать шашлыка, плова, лапши (</a:t>
            </a:r>
            <a:r>
              <a:rPr lang="ru-RU" dirty="0" err="1" smtClean="0"/>
              <a:t>лякши</a:t>
            </a:r>
            <a:r>
              <a:rPr lang="ru-RU" dirty="0" smtClean="0"/>
              <a:t>), и традиционных татарских угощений: </a:t>
            </a:r>
            <a:r>
              <a:rPr lang="ru-RU" dirty="0" err="1" smtClean="0"/>
              <a:t>эчпочмак</a:t>
            </a:r>
            <a:r>
              <a:rPr lang="ru-RU" dirty="0" smtClean="0"/>
              <a:t>, </a:t>
            </a:r>
            <a:r>
              <a:rPr lang="ru-RU" dirty="0" err="1" smtClean="0"/>
              <a:t>бишбармак</a:t>
            </a:r>
            <a:r>
              <a:rPr lang="ru-RU" dirty="0" smtClean="0"/>
              <a:t> , </a:t>
            </a:r>
            <a:r>
              <a:rPr lang="ru-RU" dirty="0" err="1" smtClean="0"/>
              <a:t>чак-чак</a:t>
            </a:r>
            <a:r>
              <a:rPr lang="ru-RU" dirty="0" smtClean="0"/>
              <a:t>, </a:t>
            </a:r>
            <a:r>
              <a:rPr lang="ru-RU" dirty="0" err="1" smtClean="0"/>
              <a:t>балиш</a:t>
            </a:r>
            <a:r>
              <a:rPr lang="ru-RU" dirty="0" smtClean="0"/>
              <a:t>, </a:t>
            </a:r>
            <a:r>
              <a:rPr lang="ru-RU" dirty="0" err="1" smtClean="0"/>
              <a:t>пярямяча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126</TotalTime>
  <Words>256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Georgia</vt:lpstr>
      <vt:lpstr>Trebuchet MS</vt:lpstr>
      <vt:lpstr>Воздушный поток</vt:lpstr>
      <vt:lpstr>Фестиваль народов России</vt:lpstr>
      <vt:lpstr>Татары </vt:lpstr>
      <vt:lpstr>Презентация PowerPoint</vt:lpstr>
      <vt:lpstr>Знаменитые достопримечательности Республики Татарстан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15</cp:revision>
  <dcterms:created xsi:type="dcterms:W3CDTF">2022-03-27T06:46:39Z</dcterms:created>
  <dcterms:modified xsi:type="dcterms:W3CDTF">2024-01-04T11:48:46Z</dcterms:modified>
</cp:coreProperties>
</file>