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73" r:id="rId14"/>
    <p:sldId id="267" r:id="rId15"/>
    <p:sldId id="268" r:id="rId16"/>
    <p:sldId id="269" r:id="rId17"/>
    <p:sldId id="270" r:id="rId18"/>
    <p:sldId id="272" r:id="rId19"/>
    <p:sldId id="274" r:id="rId20"/>
    <p:sldId id="275" r:id="rId21"/>
    <p:sldId id="291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A9A41B-77AE-439E-9335-C0BCEB2081AB}" type="datetimeFigureOut">
              <a:rPr lang="ru-RU" smtClean="0"/>
              <a:pPr/>
              <a:t>19.2.23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A5CF65-E813-49F2-835D-B533D9998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A9A41B-77AE-439E-9335-C0BCEB2081AB}" type="datetimeFigureOut">
              <a:rPr lang="ru-RU" smtClean="0"/>
              <a:pPr/>
              <a:t>19.2.23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A5CF65-E813-49F2-835D-B533D9998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A9A41B-77AE-439E-9335-C0BCEB2081AB}" type="datetimeFigureOut">
              <a:rPr lang="ru-RU" smtClean="0"/>
              <a:pPr/>
              <a:t>19.2.23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A5CF65-E813-49F2-835D-B533D9998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A9A41B-77AE-439E-9335-C0BCEB2081AB}" type="datetimeFigureOut">
              <a:rPr lang="ru-RU" smtClean="0"/>
              <a:pPr/>
              <a:t>19.2.23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A5CF65-E813-49F2-835D-B533D9998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A9A41B-77AE-439E-9335-C0BCEB2081AB}" type="datetimeFigureOut">
              <a:rPr lang="ru-RU" smtClean="0"/>
              <a:pPr/>
              <a:t>19.2.23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A5CF65-E813-49F2-835D-B533D9998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A9A41B-77AE-439E-9335-C0BCEB2081AB}" type="datetimeFigureOut">
              <a:rPr lang="ru-RU" smtClean="0"/>
              <a:pPr/>
              <a:t>19.2.23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A5CF65-E813-49F2-835D-B533D9998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A9A41B-77AE-439E-9335-C0BCEB2081AB}" type="datetimeFigureOut">
              <a:rPr lang="ru-RU" smtClean="0"/>
              <a:pPr/>
              <a:t>19.2.23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A5CF65-E813-49F2-835D-B533D9998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A9A41B-77AE-439E-9335-C0BCEB2081AB}" type="datetimeFigureOut">
              <a:rPr lang="ru-RU" smtClean="0"/>
              <a:pPr/>
              <a:t>19.2.23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A5CF65-E813-49F2-835D-B533D9998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A9A41B-77AE-439E-9335-C0BCEB2081AB}" type="datetimeFigureOut">
              <a:rPr lang="ru-RU" smtClean="0"/>
              <a:pPr/>
              <a:t>19.2.23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A5CF65-E813-49F2-835D-B533D9998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A9A41B-77AE-439E-9335-C0BCEB2081AB}" type="datetimeFigureOut">
              <a:rPr lang="ru-RU" smtClean="0"/>
              <a:pPr/>
              <a:t>19.2.23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A5CF65-E813-49F2-835D-B533D9998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A9A41B-77AE-439E-9335-C0BCEB2081AB}" type="datetimeFigureOut">
              <a:rPr lang="ru-RU" smtClean="0"/>
              <a:pPr/>
              <a:t>19.2.23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A5CF65-E813-49F2-835D-B533D9998A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DA9A41B-77AE-439E-9335-C0BCEB2081AB}" type="datetimeFigureOut">
              <a:rPr lang="ru-RU" smtClean="0"/>
              <a:pPr/>
              <a:t>19.2.23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CA5CF65-E813-49F2-835D-B533D9998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6864" cy="316835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Пути повышения эффективности урока английского языка. Современные методы и технологии.</a:t>
            </a:r>
            <a:endParaRPr lang="ru-RU" sz="3200" dirty="0"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5013176"/>
            <a:ext cx="7772400" cy="914400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Ковтун Наталья Александровна</a:t>
            </a:r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Учитель английского языка </a:t>
            </a:r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МАОУ СОШ №2 п. Новоорск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136904" cy="3384376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Можно использовать </a:t>
            </a:r>
            <a:r>
              <a:rPr lang="ru-RU" sz="2400" u="sng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ситуативные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 упражнения (воображаемые, проблемные, дополняемые), </a:t>
            </a:r>
            <a:r>
              <a:rPr lang="ru-RU" sz="2400" u="sng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композиционные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 упражнения (описать какие-то правила или действия, составить рассказ о …, подробно описать …, сделать сообщение по теме), </a:t>
            </a:r>
            <a:r>
              <a:rPr lang="ru-RU" sz="2400" u="sng" dirty="0" err="1" smtClean="0">
                <a:solidFill>
                  <a:schemeClr val="accent3">
                    <a:lumMod val="75000"/>
                  </a:schemeClr>
                </a:solidFill>
                <a:effectLst/>
              </a:rPr>
              <a:t>дискутивные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 упражнения (учебная дискуссия, комментирование).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149080"/>
            <a:ext cx="8496944" cy="3816424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2. Информационно-коммуникационные технологии (ИКТ).</a:t>
            </a:r>
            <a:br>
              <a:rPr lang="ru-RU" sz="3100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sz="27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- получение любой необходимой информации</a:t>
            </a:r>
            <a:br>
              <a:rPr lang="ru-RU" sz="2700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sz="27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- просмотр учебных презентаций, видео, фильмов, мультфильмов, видео-экскурсий; использование электронных приложений к УМК</a:t>
            </a:r>
            <a:br>
              <a:rPr lang="ru-RU" sz="2700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sz="27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- создание презентаций и видеофильмов</a:t>
            </a:r>
            <a:br>
              <a:rPr lang="ru-RU" sz="2700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sz="27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- использование лингафонных кабинетов</a:t>
            </a:r>
            <a:br>
              <a:rPr lang="ru-RU" sz="2700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sz="27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- самостоятельное обучение при помощи специальных обучающих программ</a:t>
            </a:r>
            <a:br>
              <a:rPr lang="ru-RU" sz="2700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sz="27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- участие в тестировании, в викторинах, конкурсах, олимпиадах, проводимых по сети Интернет, в чатах, видеоконференциях </a:t>
            </a:r>
            <a:br>
              <a:rPr lang="ru-RU" sz="2700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sz="27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- общение со сверстниками из других стран и т.д.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441" y="409792"/>
            <a:ext cx="473812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980728"/>
            <a:ext cx="418911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789040"/>
            <a:ext cx="4316025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356992"/>
            <a:ext cx="4332019" cy="2345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32656"/>
            <a:ext cx="3888432" cy="2978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5"/>
            <a:ext cx="4104456" cy="3048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419260"/>
            <a:ext cx="4104456" cy="3133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356992"/>
            <a:ext cx="4176464" cy="3209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19256" cy="2880320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3. Технология тестирования (контроль уровня усвоения лексических, грамматических знаний в рамках модуля на определённом этапе обучения).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833" y="404664"/>
            <a:ext cx="8586870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951" y="149901"/>
            <a:ext cx="9084152" cy="6551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" y="344774"/>
            <a:ext cx="7424851" cy="6228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54046"/>
            <a:ext cx="8479250" cy="5030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4. Игровая технология.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525658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- Имитационные игры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- Игры-загадки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-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Игры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-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разминки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- Игры – беседы</a:t>
            </a:r>
          </a:p>
          <a:p>
            <a:pPr>
              <a:buFontTx/>
              <a:buChar char="-"/>
            </a:pPr>
            <a:endParaRPr lang="en-US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- Игры с буквами.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-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Игры со словами.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en-US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-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Синтаксические игры.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en-US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-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Игры с текстом.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en-US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-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Грамматические игры.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en-US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-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Поэтические игры.</a:t>
            </a:r>
            <a:endParaRPr lang="en-US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- Корректировочные игры.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- Загадки, ребусы.</a:t>
            </a:r>
          </a:p>
          <a:p>
            <a:pPr>
              <a:buFontTx/>
              <a:buChar char="-"/>
            </a:pPr>
            <a:endParaRPr lang="ru-RU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   Эта классификация может быть расширена, так как на уровне слова, предложения и текстов могут выполняться и лексические, и грамматические, и стилистические, и орфографические, и фонетические  игры. </a:t>
            </a:r>
          </a:p>
          <a:p>
            <a:pPr>
              <a:buFontTx/>
              <a:buChar char="-"/>
            </a:pP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puzike.ru/wp-content/uploads/6/5/8/65872a794159e1e190267aa5e4933a1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u="sng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Примеры игр: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052736"/>
            <a:ext cx="8039864" cy="5340080"/>
          </a:xfrm>
        </p:spPr>
        <p:txBody>
          <a:bodyPr>
            <a:normAutofit fontScale="62500" lnSpcReduction="20000"/>
          </a:bodyPr>
          <a:lstStyle/>
          <a:p>
            <a:pPr marL="514350" indent="-514350" algn="just">
              <a:buNone/>
            </a:pPr>
            <a:r>
              <a:rPr lang="ru-RU" dirty="0" smtClean="0"/>
              <a:t>1. </a:t>
            </a:r>
            <a:r>
              <a:rPr lang="ru-RU" dirty="0" smtClean="0"/>
              <a:t>Игра </a:t>
            </a:r>
            <a:r>
              <a:rPr lang="ru-RU" b="1" dirty="0" smtClean="0"/>
              <a:t>«</a:t>
            </a:r>
            <a:r>
              <a:rPr lang="ru-RU" b="1" dirty="0" err="1" smtClean="0"/>
              <a:t>Hangman</a:t>
            </a:r>
            <a:r>
              <a:rPr lang="ru-RU" b="1" dirty="0" smtClean="0"/>
              <a:t>» </a:t>
            </a:r>
            <a:r>
              <a:rPr lang="ru-RU" dirty="0" smtClean="0"/>
              <a:t>(Ребята угадывают слово по буквам. Если данной буквы нет в слове, то учитель рисует один из элементов. Дети выигрывают, если угадывают слово до того как учитель завершит свой рисунок.)</a:t>
            </a:r>
          </a:p>
          <a:p>
            <a:pPr marL="514350" indent="-514350" algn="just">
              <a:buAutoNum type="arabicPeriod"/>
            </a:pPr>
            <a:endParaRPr lang="ru-RU" b="1" dirty="0" smtClean="0"/>
          </a:p>
          <a:p>
            <a:pPr algn="just">
              <a:buNone/>
            </a:pPr>
            <a:r>
              <a:rPr lang="ru-RU" b="1" dirty="0" smtClean="0"/>
              <a:t>2. Игра </a:t>
            </a:r>
            <a:r>
              <a:rPr lang="ru-RU" dirty="0" smtClean="0"/>
              <a:t>«</a:t>
            </a:r>
            <a:r>
              <a:rPr lang="en-US" dirty="0" smtClean="0"/>
              <a:t>Crosses and </a:t>
            </a:r>
            <a:r>
              <a:rPr lang="en-US" dirty="0" err="1" smtClean="0"/>
              <a:t>Noughts</a:t>
            </a:r>
            <a:r>
              <a:rPr lang="ru-RU" dirty="0" smtClean="0"/>
              <a:t>» (Класс делится на две команды: крестики и нолики. Каждая клеточка поля содержит задание (</a:t>
            </a:r>
            <a:r>
              <a:rPr lang="ru-RU" dirty="0" err="1" smtClean="0"/>
              <a:t>задание</a:t>
            </a:r>
            <a:r>
              <a:rPr lang="ru-RU" dirty="0" smtClean="0"/>
              <a:t> зависит от цели учителя), на выполнение которого уходит 15-20 секунд. Если член команды у доски выполняет это задание, то он имеет право поставить крестик или нолик в нужной клетке. Примеры заданий: назови/напиши три формы глагола …; назови предлоги к глаголам …; переведи выражения …; найди ошибку в предложении … и т. д.  .)</a:t>
            </a:r>
          </a:p>
          <a:p>
            <a:pPr algn="just">
              <a:buNone/>
            </a:pPr>
            <a:r>
              <a:rPr lang="en-US" dirty="0" smtClean="0"/>
              <a:t>3. </a:t>
            </a:r>
            <a:r>
              <a:rPr lang="ru-RU" dirty="0" smtClean="0"/>
              <a:t>Игра</a:t>
            </a:r>
            <a:r>
              <a:rPr lang="en-US" dirty="0" smtClean="0"/>
              <a:t> </a:t>
            </a:r>
            <a:r>
              <a:rPr lang="en-US" b="1" dirty="0" smtClean="0"/>
              <a:t>«Whisper game»</a:t>
            </a:r>
            <a:r>
              <a:rPr lang="ru-RU" b="1" dirty="0" smtClean="0"/>
              <a:t> </a:t>
            </a:r>
            <a:r>
              <a:rPr lang="ru-RU" dirty="0" smtClean="0"/>
              <a:t>(«Глухой телефон»)</a:t>
            </a:r>
          </a:p>
          <a:p>
            <a:pPr algn="just">
              <a:buNone/>
            </a:pPr>
            <a:r>
              <a:rPr lang="ru-RU" dirty="0" smtClean="0"/>
              <a:t>4. </a:t>
            </a:r>
            <a:r>
              <a:rPr lang="ru-RU" b="1" dirty="0" smtClean="0"/>
              <a:t>Викторина.</a:t>
            </a:r>
          </a:p>
          <a:p>
            <a:pPr algn="just">
              <a:buNone/>
            </a:pPr>
            <a:r>
              <a:rPr lang="ru-RU" dirty="0" smtClean="0"/>
              <a:t>5. Игра </a:t>
            </a:r>
            <a:r>
              <a:rPr lang="ru-RU" b="1" dirty="0" smtClean="0"/>
              <a:t>«Ассоциации» </a:t>
            </a:r>
            <a:r>
              <a:rPr lang="ru-RU" dirty="0" smtClean="0"/>
              <a:t>(Учащимся предлагаются иллюстрации (не обязательно строго соответствующие изучаемой теме), их задача объяснить как та или иная иллюстрация соответствует изучаемой теме.)</a:t>
            </a:r>
          </a:p>
          <a:p>
            <a:pPr algn="just">
              <a:buNone/>
            </a:pPr>
            <a:r>
              <a:rPr lang="ru-RU" dirty="0" smtClean="0"/>
              <a:t>6. </a:t>
            </a:r>
            <a:r>
              <a:rPr lang="ru-RU" b="1" dirty="0" smtClean="0"/>
              <a:t>«20 </a:t>
            </a:r>
            <a:r>
              <a:rPr lang="en-US" b="1" dirty="0" smtClean="0"/>
              <a:t>Questions</a:t>
            </a:r>
            <a:r>
              <a:rPr lang="ru-RU" b="1" dirty="0" smtClean="0"/>
              <a:t>» </a:t>
            </a:r>
            <a:r>
              <a:rPr lang="en-US" i="1" dirty="0" smtClean="0"/>
              <a:t>Example</a:t>
            </a:r>
            <a:r>
              <a:rPr lang="ru-RU" dirty="0" smtClean="0"/>
              <a:t>: </a:t>
            </a:r>
            <a:r>
              <a:rPr lang="en-US" dirty="0" smtClean="0"/>
              <a:t>PINEAPPLE</a:t>
            </a:r>
            <a:r>
              <a:rPr lang="ru-RU" dirty="0" smtClean="0"/>
              <a:t>. </a:t>
            </a:r>
            <a:r>
              <a:rPr lang="en-US" dirty="0" smtClean="0"/>
              <a:t>Does it talk? No. Does it make life easier? No. Do you eat it? Yes. Is it something you would eat for dinner? No</a:t>
            </a:r>
            <a:r>
              <a:rPr lang="ru-RU" dirty="0" smtClean="0"/>
              <a:t>. </a:t>
            </a:r>
            <a:r>
              <a:rPr lang="en-US" dirty="0" smtClean="0"/>
              <a:t>Etc</a:t>
            </a:r>
            <a:r>
              <a:rPr lang="ru-RU" dirty="0" smtClean="0"/>
              <a:t>..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55888" cy="6624736"/>
          </a:xfrm>
        </p:spPr>
        <p:txBody>
          <a:bodyPr>
            <a:normAutofit fontScale="90000"/>
          </a:bodyPr>
          <a:lstStyle/>
          <a:p>
            <a:pPr algn="just"/>
            <a:r>
              <a:rPr lang="en-US" sz="2000" b="0" dirty="0" smtClean="0">
                <a:solidFill>
                  <a:schemeClr val="tx1"/>
                </a:solidFill>
                <a:effectLst/>
              </a:rPr>
              <a:t>7. </a:t>
            </a:r>
            <a:r>
              <a:rPr lang="en-US" sz="2000" dirty="0" smtClean="0">
                <a:solidFill>
                  <a:schemeClr val="tx1"/>
                </a:solidFill>
                <a:effectLst/>
              </a:rPr>
              <a:t>«Who Knows the Symbols for the Sounds Best? » 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(Учитель произносит английские звуки, а ребята показывают соответствующие транскрипционные значки. Можно видоизменять условия игры: учитель показывает транскрипционные значки, а вызванные ученики произносят соответствующий гласный звук или слово, содержащее данный звук.)</a:t>
            </a:r>
            <a:br>
              <a:rPr lang="ru-RU" sz="2000" b="0" dirty="0" smtClean="0">
                <a:solidFill>
                  <a:schemeClr val="tx1"/>
                </a:solidFill>
                <a:effectLst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</a:rPr>
              <a:t>8. 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«</a:t>
            </a:r>
            <a:r>
              <a:rPr lang="ru-RU" sz="2000" dirty="0" err="1" smtClean="0">
                <a:solidFill>
                  <a:schemeClr val="tx1"/>
                </a:solidFill>
                <a:effectLst/>
              </a:rPr>
              <a:t>Be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effectLst/>
              </a:rPr>
              <a:t>Quick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»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  (Один из учащихся начинает игру, сказав какое-либо слово по-английски. Представители команд по очереди быстро называют слово, которое начинается на последнюю букву предыдущего слова, например: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good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,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dark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,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kind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,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doll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,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long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 т. д. Если играющий не смог быстро придумать слово, он выбывает из игры. Выигрывает команда, в которой к концу игры осталось больше игроков.)</a:t>
            </a:r>
            <a:br>
              <a:rPr lang="ru-RU" sz="2000" b="0" dirty="0" smtClean="0">
                <a:solidFill>
                  <a:schemeClr val="tx1"/>
                </a:solidFill>
                <a:effectLst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</a:rPr>
              <a:t>9. 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«МУЛЬТИК» 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(Русский знакомый маленький мультик без звука включаем – дети сами озвучивают (темы знакомства и т.д.) (Котёнок Гав и т.д.)</a:t>
            </a:r>
            <a:br>
              <a:rPr lang="ru-RU" sz="2000" b="0" dirty="0" smtClean="0">
                <a:solidFill>
                  <a:schemeClr val="tx1"/>
                </a:solidFill>
                <a:effectLst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</a:rPr>
              <a:t>10. 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Игры на разные чувства 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(Назвать вкус, запах лета, осени, зимы…; На спине у соседа написать цифру, слово, нарисовать животное, тот должен угадать; Шум включить (какое это вид транспорта, животное и т.д.)</a:t>
            </a:r>
            <a:br>
              <a:rPr lang="ru-RU" sz="2000" b="0" dirty="0" smtClean="0">
                <a:solidFill>
                  <a:schemeClr val="tx1"/>
                </a:solidFill>
                <a:effectLst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</a:rPr>
              <a:t>11. 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Работа с песней 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(На слух вставить пропущенные слова (можно записать эти слова на доске)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530352"/>
            <a:ext cx="8147248" cy="59229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Игры, разминки, различные приемы работы на уроках английского языка.</a:t>
            </a:r>
          </a:p>
          <a:p>
            <a:pPr algn="just">
              <a:buNone/>
            </a:pPr>
            <a:endParaRPr lang="ru-RU" dirty="0" smtClean="0"/>
          </a:p>
          <a:p>
            <a:pPr algn="ctr">
              <a:buNone/>
            </a:pPr>
            <a:r>
              <a:rPr lang="en-US" sz="2400" dirty="0" smtClean="0"/>
              <a:t>https://cloud.mail.ru/public/9Lda/LahtRMUCF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5. Проектная и исследовательская технология.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8255888" cy="4752528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Метод проектов обладает рядом преимуществ перед традиционными методами обучения.</a:t>
            </a:r>
          </a:p>
          <a:p>
            <a:pPr algn="just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Основными преимуществами являются:</a:t>
            </a:r>
          </a:p>
          <a:p>
            <a:pPr algn="just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- повышение мотивации учащихся при изучении английского язык </a:t>
            </a:r>
          </a:p>
          <a:p>
            <a:pPr algn="just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- наглядная интеграция знаний по различным предметам школьной программы,</a:t>
            </a:r>
          </a:p>
          <a:p>
            <a:pPr algn="just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- простор для творческой и созидательной деятельности.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698296052.64639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698296052.64639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7" name="Picture 5" descr="C:\Users\Домашний\Desktop\698296052.6463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2935335" cy="6192688"/>
          </a:xfrm>
          <a:prstGeom prst="rect">
            <a:avLst/>
          </a:prstGeom>
          <a:noFill/>
        </p:spPr>
      </p:pic>
      <p:pic>
        <p:nvPicPr>
          <p:cNvPr id="23558" name="Picture 6" descr="C:\Users\Домашний\Desktop\698296190.551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60648"/>
            <a:ext cx="2990031" cy="6236656"/>
          </a:xfrm>
          <a:prstGeom prst="rect">
            <a:avLst/>
          </a:prstGeom>
          <a:noFill/>
        </p:spPr>
      </p:pic>
      <p:pic>
        <p:nvPicPr>
          <p:cNvPr id="23559" name="Picture 7" descr="C:\Users\Домашний\Desktop\698296291.4216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53315" y="1711728"/>
            <a:ext cx="3263897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Домашний\Desktop\698296100.4434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762"/>
            <a:ext cx="9144000" cy="6416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Домашний\Desktop\698296256.3443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2" descr="698296438.52613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15" name="Picture 3" descr="C:\Users\Домашний\Desktop\698296438.5261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59764"/>
            <a:ext cx="4358234" cy="6193185"/>
          </a:xfrm>
          <a:prstGeom prst="rect">
            <a:avLst/>
          </a:prstGeom>
          <a:noFill/>
        </p:spPr>
      </p:pic>
      <p:pic>
        <p:nvPicPr>
          <p:cNvPr id="38916" name="Picture 4" descr="C:\Users\Домашний\Desktop\698296407.4422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2656"/>
            <a:ext cx="4175811" cy="6264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6. Здоровье сберегающие технологии.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4"/>
            <a:ext cx="8255888" cy="4536504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1. физкультминутка, динамическая пауза (снимают напряжение общей моторики);</a:t>
            </a:r>
          </a:p>
          <a:p>
            <a:pPr algn="just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2. смена видов деятельности (разнообразие заданий: читаю, слушаю, говорю, думаю, рассуждаю, пишу и т.д., направленных на поддержание интереса и снятия повышенной утомляемости);</a:t>
            </a:r>
          </a:p>
          <a:p>
            <a:pPr algn="just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3. игра, игровые моменты (преобладающая форма деятельности у младших школьников, через которую ребенок познает мир, учится анализировать, обобщать, сравнивать).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Методы и приемы</a:t>
            </a:r>
            <a:br>
              <a:rPr lang="ru-RU" sz="4800" dirty="0" smtClean="0">
                <a:solidFill>
                  <a:schemeClr val="accent2">
                    <a:lumMod val="75000"/>
                  </a:schemeClr>
                </a:solidFill>
                <a:effectLst/>
              </a:rPr>
            </a:br>
            <a:endParaRPr lang="ru-RU" sz="4800" dirty="0"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Требования, предъявляемые к уроку иностранного языка сегодня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60848"/>
            <a:ext cx="8183880" cy="4187952"/>
          </a:xfrm>
        </p:spPr>
        <p:txBody>
          <a:bodyPr/>
          <a:lstStyle/>
          <a:p>
            <a:pPr algn="just">
              <a:buNone/>
            </a:pPr>
            <a:r>
              <a:rPr lang="ru-RU" sz="1800" b="1" dirty="0" smtClean="0"/>
              <a:t>    Индивидуализация: </a:t>
            </a:r>
            <a:r>
              <a:rPr lang="ru-RU" sz="1800" dirty="0" smtClean="0"/>
              <a:t>учет проблем, актуальных для определенной группы, социального статуса различных учеников, реального уровня </a:t>
            </a:r>
            <a:r>
              <a:rPr lang="ru-RU" sz="1800" dirty="0" err="1" smtClean="0"/>
              <a:t>обученности</a:t>
            </a:r>
            <a:r>
              <a:rPr lang="ru-RU" sz="1800" dirty="0" smtClean="0"/>
              <a:t> по предмету; использование жизненного опыта обучающихся, индивидуальных домашних заданий, различного режима и форм работы на уроке и т.д.</a:t>
            </a:r>
          </a:p>
          <a:p>
            <a:pPr algn="just">
              <a:buNone/>
            </a:pPr>
            <a:endParaRPr lang="ru-RU" sz="1800" dirty="0" smtClean="0"/>
          </a:p>
          <a:p>
            <a:pPr algn="just">
              <a:buNone/>
            </a:pPr>
            <a:r>
              <a:rPr lang="ru-RU" sz="1800" b="1" dirty="0" smtClean="0"/>
              <a:t>    Речевая направленность урока. </a:t>
            </a:r>
            <a:r>
              <a:rPr lang="ru-RU" sz="1800" dirty="0" smtClean="0"/>
              <a:t>Хороший урок иностранного языка идет на языке.  Урок должен иметь практическую речевую ценность.</a:t>
            </a:r>
          </a:p>
          <a:p>
            <a:pPr algn="just">
              <a:buNone/>
            </a:pPr>
            <a:endParaRPr lang="ru-RU" sz="1800" dirty="0" smtClean="0"/>
          </a:p>
          <a:p>
            <a:pPr algn="just">
              <a:buNone/>
            </a:pPr>
            <a:r>
              <a:rPr lang="ru-RU" sz="1800" b="1" dirty="0" smtClean="0"/>
              <a:t>    Ситуативность: </a:t>
            </a:r>
            <a:r>
              <a:rPr lang="ru-RU" sz="1800" dirty="0" smtClean="0"/>
              <a:t>использование различных ситуаций общения (реальных, проблемных и условных).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1. «Модельный метод обучения» (занятия в виде деловых игр, уроки типа: урок-суд, урок-аукцион, урок-пресс-конференция).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s://cspsid-pechatniki.ru/800/600/http/cf.ppt-online.org/files/slide/g/GvWmLKOFkRcMlYHXoUP1h49ZSEb3qfVDw5gpjC/slide-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72816"/>
            <a:ext cx="604867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2. Метод «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  <a:effectLst/>
              </a:rPr>
              <a:t>Mind-Map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» (Карта памяти).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  <a:effectLst/>
            </a:endParaRPr>
          </a:p>
        </p:txBody>
      </p:sp>
      <p:pic>
        <p:nvPicPr>
          <p:cNvPr id="3" name="Рисунок 2" descr="https://xn--80aahvkuapc1be.xn--p1ai/800/600/https/ds05.infourok.ru/uploads/ex/0234/00008aeb-370a294b/hello_html_33e4c7e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12776"/>
            <a:ext cx="626469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3.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Метод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 «Brain Storming» (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Мозговой штурм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).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  <a:effectLst/>
            </a:endParaRPr>
          </a:p>
        </p:txBody>
      </p:sp>
      <p:pic>
        <p:nvPicPr>
          <p:cNvPr id="3" name="Рисунок 2" descr="https://fsd.multiurok.ru/html/2017/12/18/s_5a37cd144e6aa/img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556792"/>
            <a:ext cx="576064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4.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  <a:effectLst/>
              </a:rPr>
              <a:t>Cluster-Method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 (гроздь).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s://shareslide.ru/img/thumbs/b2341e70924b6b27861d0fb183ae99cc-800x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268760"/>
            <a:ext cx="576064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5.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  <a:effectLst/>
              </a:rPr>
              <a:t>Синквейн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s://mypresentation.ru/documents/ff58281417334f813ab370a1317d9f71/img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196752"/>
            <a:ext cx="5112568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6. Ажурная пила.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  <a:effectLst/>
            </a:endParaRPr>
          </a:p>
        </p:txBody>
      </p:sp>
      <p:pic>
        <p:nvPicPr>
          <p:cNvPr id="3" name="Рисунок 2" descr="https://fsd.videouroki.net/html/2017/04/12/v_58ee764a6391d/img1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268760"/>
            <a:ext cx="568863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Спасибо за внимание!</a:t>
            </a:r>
            <a:endParaRPr lang="ru-RU" sz="4400" dirty="0"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pic>
        <p:nvPicPr>
          <p:cNvPr id="39938" name="Picture 2" descr="https://fhd.multiurok.ru/f/c/2/fc2d44240fc4c6d4b9497a542e43151b12bdae60/img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6721424" cy="50410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933056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Современные образовательные технологии</a:t>
            </a:r>
            <a:br>
              <a:rPr lang="ru-RU" sz="5400" dirty="0" smtClean="0">
                <a:solidFill>
                  <a:schemeClr val="accent2">
                    <a:lumMod val="75000"/>
                  </a:schemeClr>
                </a:solidFill>
                <a:effectLst/>
              </a:rPr>
            </a:br>
            <a:endParaRPr lang="ru-RU" sz="5400" dirty="0"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1179512"/>
            <a:ext cx="8219256" cy="504056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1. Технология коммуникативного обучения.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- монолог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- диалог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- парная работа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111872" cy="136815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7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Пример работы с монологом (для 4-5 классов):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340768"/>
            <a:ext cx="4282005" cy="518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075240" cy="5976664"/>
          </a:xfrm>
        </p:spPr>
        <p:txBody>
          <a:bodyPr>
            <a:normAutofit/>
          </a:bodyPr>
          <a:lstStyle/>
          <a:p>
            <a:pPr algn="just"/>
            <a:r>
              <a:rPr lang="ru-RU" sz="2200" b="0" dirty="0" smtClean="0">
                <a:solidFill>
                  <a:schemeClr val="tx1"/>
                </a:solidFill>
                <a:effectLst/>
              </a:rPr>
              <a:t>1. Прочитывается (прослушивается) текст.</a:t>
            </a:r>
            <a:br>
              <a:rPr lang="ru-RU" sz="2200" b="0" dirty="0" smtClean="0">
                <a:solidFill>
                  <a:schemeClr val="tx1"/>
                </a:solidFill>
                <a:effectLst/>
              </a:rPr>
            </a:br>
            <a:r>
              <a:rPr lang="ru-RU" sz="2200" b="0" dirty="0" smtClean="0">
                <a:solidFill>
                  <a:schemeClr val="tx1"/>
                </a:solidFill>
                <a:effectLst/>
              </a:rPr>
              <a:t>2. Разбор текста (дается список нескольких слов текста в виде словаря).</a:t>
            </a:r>
            <a:br>
              <a:rPr lang="ru-RU" sz="2200" b="0" dirty="0" smtClean="0">
                <a:solidFill>
                  <a:schemeClr val="tx1"/>
                </a:solidFill>
                <a:effectLst/>
              </a:rPr>
            </a:br>
            <a:r>
              <a:rPr lang="ru-RU" sz="2200" b="0" dirty="0" smtClean="0">
                <a:solidFill>
                  <a:schemeClr val="tx1"/>
                </a:solidFill>
                <a:effectLst/>
              </a:rPr>
              <a:t>3. Текст прочитывается (прослушивается) второй раз.</a:t>
            </a:r>
            <a:br>
              <a:rPr lang="ru-RU" sz="2200" b="0" dirty="0" smtClean="0">
                <a:solidFill>
                  <a:schemeClr val="tx1"/>
                </a:solidFill>
                <a:effectLst/>
              </a:rPr>
            </a:br>
            <a:r>
              <a:rPr lang="ru-RU" sz="2200" b="0" dirty="0" smtClean="0">
                <a:solidFill>
                  <a:schemeClr val="tx1"/>
                </a:solidFill>
                <a:effectLst/>
              </a:rPr>
              <a:t>4. Учащимся предлагается составить предложения с использованием слов из текста.</a:t>
            </a:r>
            <a:br>
              <a:rPr lang="ru-RU" sz="2200" b="0" dirty="0" smtClean="0">
                <a:solidFill>
                  <a:schemeClr val="tx1"/>
                </a:solidFill>
                <a:effectLst/>
              </a:rPr>
            </a:br>
            <a:r>
              <a:rPr lang="ru-RU" sz="2200" b="0" dirty="0" smtClean="0">
                <a:solidFill>
                  <a:schemeClr val="tx1"/>
                </a:solidFill>
                <a:effectLst/>
              </a:rPr>
              <a:t>5. Учащимся предлагается решить кроссворд.</a:t>
            </a:r>
            <a:br>
              <a:rPr lang="ru-RU" sz="2200" b="0" dirty="0" smtClean="0">
                <a:solidFill>
                  <a:schemeClr val="tx1"/>
                </a:solidFill>
                <a:effectLst/>
              </a:rPr>
            </a:br>
            <a:r>
              <a:rPr lang="ru-RU" sz="2200" b="0" dirty="0" smtClean="0">
                <a:solidFill>
                  <a:schemeClr val="tx1"/>
                </a:solidFill>
                <a:effectLst/>
              </a:rPr>
              <a:t>6. В качестве домашнего задания детям предлагается составить рассказ на основе прослушанного (прочитанного) в классе текста, заменив действующих лиц и предметы в нем. На следующем уроке ученики либо устно представляют свои рассказы, либо сдают в письменном виде (по усмотрению учителя).</a:t>
            </a:r>
            <a:r>
              <a:rPr lang="ru-RU" b="0" dirty="0" smtClean="0">
                <a:solidFill>
                  <a:schemeClr val="tx1"/>
                </a:solidFill>
              </a:rPr>
              <a:t/>
            </a:r>
            <a:br>
              <a:rPr lang="ru-RU" b="0" dirty="0" smtClean="0">
                <a:solidFill>
                  <a:schemeClr val="tx1"/>
                </a:solidFill>
              </a:rPr>
            </a:br>
            <a:endParaRPr lang="ru-RU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19256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Пример работы с диалогом (для 5-6 классов):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9"/>
            <a:ext cx="5283561" cy="2808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1907" y="3789040"/>
            <a:ext cx="3848565" cy="273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424936" cy="6597352"/>
          </a:xfrm>
        </p:spPr>
        <p:txBody>
          <a:bodyPr>
            <a:normAutofit/>
          </a:bodyPr>
          <a:lstStyle/>
          <a:p>
            <a:pPr algn="just"/>
            <a:r>
              <a:rPr lang="ru-RU" sz="2200" b="0" dirty="0" smtClean="0">
                <a:solidFill>
                  <a:schemeClr val="tx1"/>
                </a:solidFill>
                <a:effectLst/>
              </a:rPr>
              <a:t>1. Прочтите (прослушайте) диалог.</a:t>
            </a:r>
            <a:br>
              <a:rPr lang="ru-RU" sz="2200" b="0" dirty="0" smtClean="0">
                <a:solidFill>
                  <a:schemeClr val="tx1"/>
                </a:solidFill>
                <a:effectLst/>
              </a:rPr>
            </a:br>
            <a:r>
              <a:rPr lang="ru-RU" sz="2200" b="0" dirty="0" smtClean="0">
                <a:solidFill>
                  <a:schemeClr val="tx1"/>
                </a:solidFill>
                <a:effectLst/>
              </a:rPr>
              <a:t>2. Повторите за диктором (учителем). Произносить можно как весь диалог, так и его части.</a:t>
            </a:r>
            <a:br>
              <a:rPr lang="ru-RU" sz="2200" b="0" dirty="0" smtClean="0">
                <a:solidFill>
                  <a:schemeClr val="tx1"/>
                </a:solidFill>
                <a:effectLst/>
              </a:rPr>
            </a:br>
            <a:r>
              <a:rPr lang="ru-RU" sz="2200" b="0" dirty="0" smtClean="0">
                <a:solidFill>
                  <a:schemeClr val="tx1"/>
                </a:solidFill>
                <a:effectLst/>
              </a:rPr>
              <a:t>3. а) как бы вы назвали диалог (какова тема диалога);</a:t>
            </a:r>
            <a:br>
              <a:rPr lang="ru-RU" sz="2200" b="0" dirty="0" smtClean="0">
                <a:solidFill>
                  <a:schemeClr val="tx1"/>
                </a:solidFill>
                <a:effectLst/>
              </a:rPr>
            </a:br>
            <a:r>
              <a:rPr lang="ru-RU" sz="2200" b="0" dirty="0" smtClean="0">
                <a:solidFill>
                  <a:schemeClr val="tx1"/>
                </a:solidFill>
                <a:effectLst/>
              </a:rPr>
              <a:t>б) как вы думаете, кем приходятся друг другу действующие лица;</a:t>
            </a:r>
            <a:br>
              <a:rPr lang="ru-RU" sz="2200" b="0" dirty="0" smtClean="0">
                <a:solidFill>
                  <a:schemeClr val="tx1"/>
                </a:solidFill>
                <a:effectLst/>
              </a:rPr>
            </a:br>
            <a:r>
              <a:rPr lang="ru-RU" sz="2200" b="0" dirty="0" smtClean="0">
                <a:solidFill>
                  <a:schemeClr val="tx1"/>
                </a:solidFill>
                <a:effectLst/>
              </a:rPr>
              <a:t>в) учитель объясняет значение незнакомых выражений.</a:t>
            </a:r>
            <a:br>
              <a:rPr lang="ru-RU" sz="2200" b="0" dirty="0" smtClean="0">
                <a:solidFill>
                  <a:schemeClr val="tx1"/>
                </a:solidFill>
                <a:effectLst/>
              </a:rPr>
            </a:br>
            <a:r>
              <a:rPr lang="ru-RU" sz="2200" b="0" dirty="0" smtClean="0">
                <a:solidFill>
                  <a:schemeClr val="tx1"/>
                </a:solidFill>
                <a:effectLst/>
              </a:rPr>
              <a:t>4. Разыгрываем диалог по парам с минимальной опорой на текст (предварительная подготовка – 5-7 минут).</a:t>
            </a:r>
            <a:br>
              <a:rPr lang="ru-RU" sz="2200" b="0" dirty="0" smtClean="0">
                <a:solidFill>
                  <a:schemeClr val="tx1"/>
                </a:solidFill>
                <a:effectLst/>
              </a:rPr>
            </a:br>
            <a:r>
              <a:rPr lang="ru-RU" sz="2200" b="0" dirty="0" smtClean="0">
                <a:solidFill>
                  <a:schemeClr val="tx1"/>
                </a:solidFill>
                <a:effectLst/>
              </a:rPr>
              <a:t>5. Учащимся предлагается поменять финальную часть диалога так, чтобы в итоге диалог заканчивался не пессимистично, а </a:t>
            </a:r>
            <a:r>
              <a:rPr lang="ru-RU" sz="2200" b="0" dirty="0" smtClean="0">
                <a:solidFill>
                  <a:schemeClr val="tx1"/>
                </a:solidFill>
                <a:effectLst/>
              </a:rPr>
              <a:t>оптимистично.</a:t>
            </a:r>
            <a:r>
              <a:rPr lang="ru-RU" sz="2200" b="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200" b="0" dirty="0" smtClean="0">
                <a:solidFill>
                  <a:schemeClr val="tx1"/>
                </a:solidFill>
                <a:effectLst/>
              </a:rPr>
            </a:br>
            <a:r>
              <a:rPr lang="ru-RU" sz="2200" b="0" dirty="0" smtClean="0">
                <a:solidFill>
                  <a:schemeClr val="tx1"/>
                </a:solidFill>
                <a:effectLst/>
              </a:rPr>
              <a:t>6. В качестве домашнего задания предлагается составить собственный диалог на основе эталонного.</a:t>
            </a:r>
            <a:r>
              <a:rPr lang="ru-RU" b="0" dirty="0" smtClean="0">
                <a:solidFill>
                  <a:schemeClr val="tx1"/>
                </a:solidFill>
              </a:rPr>
              <a:t/>
            </a:r>
            <a:br>
              <a:rPr lang="ru-RU" b="0" dirty="0" smtClean="0">
                <a:solidFill>
                  <a:schemeClr val="tx1"/>
                </a:solidFill>
              </a:rPr>
            </a:br>
            <a:endParaRPr lang="ru-RU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178</TotalTime>
  <Words>638</Words>
  <Application>Microsoft Office PowerPoint</Application>
  <PresentationFormat>Экран (4:3)</PresentationFormat>
  <Paragraphs>66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Аспект</vt:lpstr>
      <vt:lpstr>         Пути повышения эффективности урока английского языка. Современные методы и технологии.</vt:lpstr>
      <vt:lpstr>Слайд 2</vt:lpstr>
      <vt:lpstr>Требования, предъявляемые к уроку иностранного языка сегодня </vt:lpstr>
      <vt:lpstr>Современные образовательные технологии </vt:lpstr>
      <vt:lpstr>1. Технология коммуникативного обучения. - монолог - диалог - парная работа </vt:lpstr>
      <vt:lpstr>Пример работы с монологом (для 4-5 классов): </vt:lpstr>
      <vt:lpstr>1. Прочитывается (прослушивается) текст. 2. Разбор текста (дается список нескольких слов текста в виде словаря). 3. Текст прочитывается (прослушивается) второй раз. 4. Учащимся предлагается составить предложения с использованием слов из текста. 5. Учащимся предлагается решить кроссворд. 6. В качестве домашнего задания детям предлагается составить рассказ на основе прослушанного (прочитанного) в классе текста, заменив действующих лиц и предметы в нем. На следующем уроке ученики либо устно представляют свои рассказы, либо сдают в письменном виде (по усмотрению учителя). </vt:lpstr>
      <vt:lpstr>Пример работы с диалогом (для 5-6 классов): </vt:lpstr>
      <vt:lpstr>1. Прочтите (прослушайте) диалог. 2. Повторите за диктором (учителем). Произносить можно как весь диалог, так и его части. 3. а) как бы вы назвали диалог (какова тема диалога); б) как вы думаете, кем приходятся друг другу действующие лица; в) учитель объясняет значение незнакомых выражений. 4. Разыгрываем диалог по парам с минимальной опорой на текст (предварительная подготовка – 5-7 минут). 5. Учащимся предлагается поменять финальную часть диалога так, чтобы в итоге диалог заканчивался не пессимистично, а оптимистично. 6. В качестве домашнего задания предлагается составить собственный диалог на основе эталонного. </vt:lpstr>
      <vt:lpstr>Можно использовать ситуативные упражнения (воображаемые, проблемные, дополняемые), композиционные упражнения (описать какие-то правила или действия, составить рассказ о …, подробно описать …, сделать сообщение по теме), дискутивные упражнения (учебная дискуссия, комментирование). </vt:lpstr>
      <vt:lpstr>2. Информационно-коммуникационные технологии (ИКТ). - получение любой необходимой информации - просмотр учебных презентаций, видео, фильмов, мультфильмов, видео-экскурсий; использование электронных приложений к УМК - создание презентаций и видеофильмов - использование лингафонных кабинетов - самостоятельное обучение при помощи специальных обучающих программ - участие в тестировании, в викторинах, конкурсах, олимпиадах, проводимых по сети Интернет, в чатах, видеоконференциях  - общение со сверстниками из других стран и т.д.   </vt:lpstr>
      <vt:lpstr>Слайд 12</vt:lpstr>
      <vt:lpstr>Слайд 13</vt:lpstr>
      <vt:lpstr>      3. Технология тестирования (контроль уровня усвоения лексических, грамматических знаний в рамках модуля на определённом этапе обучения). </vt:lpstr>
      <vt:lpstr>Слайд 15</vt:lpstr>
      <vt:lpstr>Слайд 16</vt:lpstr>
      <vt:lpstr>Слайд 17</vt:lpstr>
      <vt:lpstr>Слайд 18</vt:lpstr>
      <vt:lpstr>4. Игровая технология. </vt:lpstr>
      <vt:lpstr>Примеры игр: </vt:lpstr>
      <vt:lpstr>7. «Who Knows the Symbols for the Sounds Best? » (Учитель произносит английские звуки, а ребята показывают соответствующие транскрипционные значки. Можно видоизменять условия игры: учитель показывает транскрипционные значки, а вызванные ученики произносят соответствующий гласный звук или слово, содержащее данный звук.) 8. «Be Quick»  (Один из учащихся начинает игру, сказав какое-либо слово по-английски. Представители команд по очереди быстро называют слово, которое начинается на последнюю букву предыдущего слова, например: good, dark, kind, doll, long т. д. Если играющий не смог быстро придумать слово, он выбывает из игры. Выигрывает команда, в которой к концу игры осталось больше игроков.) 9. «МУЛЬТИК» (Русский знакомый маленький мультик без звука включаем – дети сами озвучивают (темы знакомства и т.д.) (Котёнок Гав и т.д.) 10. Игры на разные чувства (Назвать вкус, запах лета, осени, зимы…; На спине у соседа написать цифру, слово, нарисовать животное, тот должен угадать; Шум включить (какое это вид транспорта, животное и т.д.) 11. Работа с песней (На слух вставить пропущенные слова (можно записать эти слова на доске) </vt:lpstr>
      <vt:lpstr>Слайд 22</vt:lpstr>
      <vt:lpstr>5. Проектная и исследовательская технология. </vt:lpstr>
      <vt:lpstr>Слайд 24</vt:lpstr>
      <vt:lpstr>Слайд 25</vt:lpstr>
      <vt:lpstr>Слайд 26</vt:lpstr>
      <vt:lpstr>Слайд 27</vt:lpstr>
      <vt:lpstr> 6. Здоровье сберегающие технологии. </vt:lpstr>
      <vt:lpstr>Методы и приемы </vt:lpstr>
      <vt:lpstr>1. «Модельный метод обучения» (занятия в виде деловых игр, уроки типа: урок-суд, урок-аукцион, урок-пресс-конференция). </vt:lpstr>
      <vt:lpstr>2. Метод «Mind-Map» (Карта памяти). </vt:lpstr>
      <vt:lpstr>3. Метод «Brain Storming» (Мозговой штурм). </vt:lpstr>
      <vt:lpstr>4. Cluster-Method (гроздь). </vt:lpstr>
      <vt:lpstr>5. Синквейн. </vt:lpstr>
      <vt:lpstr>6. Ажурная пила.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Пути повышения эффективности урока английского языка. Современные методы и технологии.</dc:title>
  <dc:creator>наталья</dc:creator>
  <cp:lastModifiedBy>наталья</cp:lastModifiedBy>
  <cp:revision>17</cp:revision>
  <dcterms:created xsi:type="dcterms:W3CDTF">2023-02-18T15:01:08Z</dcterms:created>
  <dcterms:modified xsi:type="dcterms:W3CDTF">2023-02-19T14:56:17Z</dcterms:modified>
</cp:coreProperties>
</file>