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7" r:id="rId5"/>
    <p:sldId id="261" r:id="rId6"/>
    <p:sldId id="268" r:id="rId7"/>
    <p:sldId id="260" r:id="rId8"/>
    <p:sldId id="262" r:id="rId9"/>
    <p:sldId id="275" r:id="rId10"/>
    <p:sldId id="264" r:id="rId11"/>
    <p:sldId id="265" r:id="rId12"/>
    <p:sldId id="269" r:id="rId13"/>
    <p:sldId id="270" r:id="rId14"/>
    <p:sldId id="274" r:id="rId15"/>
    <p:sldId id="273" r:id="rId16"/>
    <p:sldId id="271" r:id="rId17"/>
    <p:sldId id="272" r:id="rId18"/>
    <p:sldId id="276" r:id="rId19"/>
    <p:sldId id="278" r:id="rId20"/>
    <p:sldId id="279" r:id="rId21"/>
    <p:sldId id="280" r:id="rId22"/>
    <p:sldId id="281" r:id="rId23"/>
    <p:sldId id="282" r:id="rId24"/>
    <p:sldId id="283" r:id="rId25"/>
    <p:sldId id="284" r:id="rId26"/>
    <p:sldId id="285" r:id="rId27"/>
    <p:sldId id="286" r:id="rId28"/>
    <p:sldId id="287" r:id="rId29"/>
    <p:sldId id="288" r:id="rId30"/>
    <p:sldId id="289" r:id="rId31"/>
    <p:sldId id="291" r:id="rId32"/>
    <p:sldId id="290" r:id="rId33"/>
    <p:sldId id="294" r:id="rId34"/>
    <p:sldId id="293" r:id="rId3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00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2" autoAdjust="0"/>
    <p:restoredTop sz="94717" autoAdjust="0"/>
  </p:normalViewPr>
  <p:slideViewPr>
    <p:cSldViewPr>
      <p:cViewPr varScale="1">
        <p:scale>
          <a:sx n="83" d="100"/>
          <a:sy n="83" d="100"/>
        </p:scale>
        <p:origin x="1450" y="67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2645"/>
    </p:cViewPr>
  </p:outlin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grpSp>
        <p:nvGrpSpPr>
          <p:cNvPr id="9" name="Группа 8"/>
          <p:cNvGrpSpPr/>
          <p:nvPr userDrawn="1"/>
        </p:nvGrpSpPr>
        <p:grpSpPr>
          <a:xfrm>
            <a:off x="0" y="-1"/>
            <a:ext cx="9144000" cy="274321"/>
            <a:chOff x="0" y="-1"/>
            <a:chExt cx="9144000" cy="274321"/>
          </a:xfrm>
        </p:grpSpPr>
        <p:pic>
          <p:nvPicPr>
            <p:cNvPr id="8" name="Рисунок 7"/>
            <p:cNvPicPr>
              <a:picLocks noChangeAspect="1"/>
            </p:cNvPicPr>
            <p:nvPr userDrawn="1"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0" y="6095"/>
              <a:ext cx="4501905" cy="268225"/>
            </a:xfrm>
            <a:prstGeom prst="rect">
              <a:avLst/>
            </a:prstGeom>
          </p:spPr>
        </p:pic>
        <p:pic>
          <p:nvPicPr>
            <p:cNvPr id="10" name="Рисунок 9"/>
            <p:cNvPicPr>
              <a:picLocks noChangeAspect="1"/>
            </p:cNvPicPr>
            <p:nvPr userDrawn="1"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642095" y="-1"/>
              <a:ext cx="4501905" cy="268225"/>
            </a:xfrm>
            <a:prstGeom prst="rect">
              <a:avLst/>
            </a:prstGeom>
          </p:spPr>
        </p:pic>
      </p:grpSp>
      <p:grpSp>
        <p:nvGrpSpPr>
          <p:cNvPr id="12" name="Группа 11"/>
          <p:cNvGrpSpPr/>
          <p:nvPr userDrawn="1"/>
        </p:nvGrpSpPr>
        <p:grpSpPr>
          <a:xfrm>
            <a:off x="0" y="6583679"/>
            <a:ext cx="9144000" cy="274321"/>
            <a:chOff x="0" y="-1"/>
            <a:chExt cx="9144000" cy="274321"/>
          </a:xfrm>
        </p:grpSpPr>
        <p:pic>
          <p:nvPicPr>
            <p:cNvPr id="13" name="Рисунок 12"/>
            <p:cNvPicPr>
              <a:picLocks noChangeAspect="1"/>
            </p:cNvPicPr>
            <p:nvPr userDrawn="1"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0" y="6095"/>
              <a:ext cx="4501905" cy="268225"/>
            </a:xfrm>
            <a:prstGeom prst="rect">
              <a:avLst/>
            </a:prstGeom>
          </p:spPr>
        </p:pic>
        <p:pic>
          <p:nvPicPr>
            <p:cNvPr id="14" name="Рисунок 13"/>
            <p:cNvPicPr>
              <a:picLocks noChangeAspect="1"/>
            </p:cNvPicPr>
            <p:nvPr userDrawn="1"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642095" y="-1"/>
              <a:ext cx="4501905" cy="268225"/>
            </a:xfrm>
            <a:prstGeom prst="rect">
              <a:avLst/>
            </a:prstGeom>
          </p:spPr>
        </p:pic>
      </p:grpSp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6758935" y="3294888"/>
            <a:ext cx="4501905" cy="268225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 flipH="1">
            <a:off x="-2116840" y="3294888"/>
            <a:ext cx="4501905" cy="268225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 userDrawn="1"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09617" y="-25128"/>
            <a:ext cx="3533775" cy="6838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pic>
        <p:nvPicPr>
          <p:cNvPr id="7" name="Picture 2"/>
          <p:cNvPicPr>
            <a:picLocks noChangeAspect="1" noChangeArrowheads="1"/>
          </p:cNvPicPr>
          <p:nvPr userDrawn="1"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2708920"/>
            <a:ext cx="2121057" cy="41049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8" name="Группа 7"/>
          <p:cNvGrpSpPr/>
          <p:nvPr userDrawn="1"/>
        </p:nvGrpSpPr>
        <p:grpSpPr>
          <a:xfrm>
            <a:off x="0" y="-1"/>
            <a:ext cx="9144000" cy="274321"/>
            <a:chOff x="0" y="-1"/>
            <a:chExt cx="9144000" cy="274321"/>
          </a:xfrm>
        </p:grpSpPr>
        <p:pic>
          <p:nvPicPr>
            <p:cNvPr id="9" name="Рисунок 8"/>
            <p:cNvPicPr>
              <a:picLocks noChangeAspect="1"/>
            </p:cNvPicPr>
            <p:nvPr userDrawn="1"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0" y="6095"/>
              <a:ext cx="4501905" cy="268225"/>
            </a:xfrm>
            <a:prstGeom prst="rect">
              <a:avLst/>
            </a:prstGeom>
          </p:spPr>
        </p:pic>
        <p:pic>
          <p:nvPicPr>
            <p:cNvPr id="10" name="Рисунок 9"/>
            <p:cNvPicPr>
              <a:picLocks noChangeAspect="1"/>
            </p:cNvPicPr>
            <p:nvPr userDrawn="1"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642095" y="-1"/>
              <a:ext cx="4501905" cy="268225"/>
            </a:xfrm>
            <a:prstGeom prst="rect">
              <a:avLst/>
            </a:prstGeom>
          </p:spPr>
        </p:pic>
      </p:grpSp>
      <p:grpSp>
        <p:nvGrpSpPr>
          <p:cNvPr id="11" name="Группа 10"/>
          <p:cNvGrpSpPr/>
          <p:nvPr userDrawn="1"/>
        </p:nvGrpSpPr>
        <p:grpSpPr>
          <a:xfrm>
            <a:off x="0" y="6583679"/>
            <a:ext cx="9144000" cy="274321"/>
            <a:chOff x="0" y="-1"/>
            <a:chExt cx="9144000" cy="274321"/>
          </a:xfrm>
        </p:grpSpPr>
        <p:pic>
          <p:nvPicPr>
            <p:cNvPr id="12" name="Рисунок 11"/>
            <p:cNvPicPr>
              <a:picLocks noChangeAspect="1"/>
            </p:cNvPicPr>
            <p:nvPr userDrawn="1"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0" y="6095"/>
              <a:ext cx="4501905" cy="268225"/>
            </a:xfrm>
            <a:prstGeom prst="rect">
              <a:avLst/>
            </a:prstGeom>
          </p:spPr>
        </p:pic>
        <p:pic>
          <p:nvPicPr>
            <p:cNvPr id="13" name="Рисунок 12"/>
            <p:cNvPicPr>
              <a:picLocks noChangeAspect="1"/>
            </p:cNvPicPr>
            <p:nvPr userDrawn="1"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642095" y="-1"/>
              <a:ext cx="4501905" cy="268225"/>
            </a:xfrm>
            <a:prstGeom prst="rect">
              <a:avLst/>
            </a:prstGeom>
          </p:spPr>
        </p:pic>
      </p:grpSp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 flipH="1">
            <a:off x="-2116840" y="3294888"/>
            <a:ext cx="4501905" cy="268225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6758935" y="3294888"/>
            <a:ext cx="4501905" cy="26822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1_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pic>
        <p:nvPicPr>
          <p:cNvPr id="7" name="Picture 2"/>
          <p:cNvPicPr>
            <a:picLocks noChangeAspect="1" noChangeArrowheads="1"/>
          </p:cNvPicPr>
          <p:nvPr userDrawn="1"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7049336" y="2747002"/>
            <a:ext cx="2121057" cy="41049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8" name="Группа 7"/>
          <p:cNvGrpSpPr/>
          <p:nvPr userDrawn="1"/>
        </p:nvGrpSpPr>
        <p:grpSpPr>
          <a:xfrm>
            <a:off x="0" y="-1"/>
            <a:ext cx="9144000" cy="274321"/>
            <a:chOff x="0" y="-1"/>
            <a:chExt cx="9144000" cy="274321"/>
          </a:xfrm>
        </p:grpSpPr>
        <p:pic>
          <p:nvPicPr>
            <p:cNvPr id="9" name="Рисунок 8"/>
            <p:cNvPicPr>
              <a:picLocks noChangeAspect="1"/>
            </p:cNvPicPr>
            <p:nvPr userDrawn="1"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0" y="6095"/>
              <a:ext cx="4501905" cy="268225"/>
            </a:xfrm>
            <a:prstGeom prst="rect">
              <a:avLst/>
            </a:prstGeom>
          </p:spPr>
        </p:pic>
        <p:pic>
          <p:nvPicPr>
            <p:cNvPr id="10" name="Рисунок 9"/>
            <p:cNvPicPr>
              <a:picLocks noChangeAspect="1"/>
            </p:cNvPicPr>
            <p:nvPr userDrawn="1"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642095" y="-1"/>
              <a:ext cx="4501905" cy="268225"/>
            </a:xfrm>
            <a:prstGeom prst="rect">
              <a:avLst/>
            </a:prstGeom>
          </p:spPr>
        </p:pic>
      </p:grpSp>
      <p:grpSp>
        <p:nvGrpSpPr>
          <p:cNvPr id="11" name="Группа 10"/>
          <p:cNvGrpSpPr/>
          <p:nvPr userDrawn="1"/>
        </p:nvGrpSpPr>
        <p:grpSpPr>
          <a:xfrm>
            <a:off x="0" y="6583679"/>
            <a:ext cx="9144000" cy="274321"/>
            <a:chOff x="0" y="-1"/>
            <a:chExt cx="9144000" cy="274321"/>
          </a:xfrm>
        </p:grpSpPr>
        <p:pic>
          <p:nvPicPr>
            <p:cNvPr id="12" name="Рисунок 11"/>
            <p:cNvPicPr>
              <a:picLocks noChangeAspect="1"/>
            </p:cNvPicPr>
            <p:nvPr userDrawn="1"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0" y="6095"/>
              <a:ext cx="4501905" cy="268225"/>
            </a:xfrm>
            <a:prstGeom prst="rect">
              <a:avLst/>
            </a:prstGeom>
          </p:spPr>
        </p:pic>
        <p:pic>
          <p:nvPicPr>
            <p:cNvPr id="13" name="Рисунок 12"/>
            <p:cNvPicPr>
              <a:picLocks noChangeAspect="1"/>
            </p:cNvPicPr>
            <p:nvPr userDrawn="1"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642095" y="-1"/>
              <a:ext cx="4501905" cy="268225"/>
            </a:xfrm>
            <a:prstGeom prst="rect">
              <a:avLst/>
            </a:prstGeom>
          </p:spPr>
        </p:pic>
      </p:grpSp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 flipH="1">
            <a:off x="-2116840" y="3294888"/>
            <a:ext cx="4501905" cy="268225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6758935" y="3294888"/>
            <a:ext cx="4501905" cy="268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53496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04.01.2024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04.01.2024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04.01.2024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 cstate="email">
            <a:alphaModFix amt="50000"/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Рамка 8"/>
          <p:cNvSpPr/>
          <p:nvPr userDrawn="1"/>
        </p:nvSpPr>
        <p:spPr>
          <a:xfrm>
            <a:off x="0" y="0"/>
            <a:ext cx="9144000" cy="6857999"/>
          </a:xfrm>
          <a:prstGeom prst="frame">
            <a:avLst>
              <a:gd name="adj1" fmla="val 3567"/>
            </a:avLst>
          </a:prstGeom>
          <a:blipFill dpi="0" rotWithShape="1">
            <a:blip r:embed="rId1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04.01.2024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 userDrawn="1"/>
        </p:nvSpPr>
        <p:spPr>
          <a:xfrm>
            <a:off x="-36576" y="6675786"/>
            <a:ext cx="756938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000" kern="1200" dirty="0" smtClean="0">
                <a:solidFill>
                  <a:srgbClr val="C00000"/>
                </a:solidFill>
                <a:effectLst/>
                <a:latin typeface="Alexandra Zeferino One" pitchFamily="66" charset="0"/>
                <a:ea typeface="+mn-ea"/>
                <a:cs typeface="+mn-cs"/>
              </a:rPr>
              <a:t>© </a:t>
            </a:r>
            <a:r>
              <a:rPr lang="en-US" sz="1000" kern="1200" dirty="0" err="1" smtClean="0">
                <a:solidFill>
                  <a:srgbClr val="C00000"/>
                </a:solidFill>
                <a:effectLst/>
                <a:latin typeface="Alexandra Zeferino One" pitchFamily="66" charset="0"/>
                <a:ea typeface="+mn-ea"/>
                <a:cs typeface="+mn-cs"/>
              </a:rPr>
              <a:t>FokinaLidia</a:t>
            </a:r>
            <a:endParaRPr lang="ru-RU" sz="1000" kern="1200" dirty="0">
              <a:solidFill>
                <a:srgbClr val="C00000"/>
              </a:solidFill>
              <a:effectLst/>
              <a:latin typeface="Alexandra Zeferino One" pitchFamily="66" charset="0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60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8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8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8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8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8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8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8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8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8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8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8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4" Type="http://schemas.openxmlformats.org/officeDocument/2006/relationships/image" Target="../media/image40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дзаголовок 2"/>
          <p:cNvSpPr txBox="1">
            <a:spLocks/>
          </p:cNvSpPr>
          <p:nvPr/>
        </p:nvSpPr>
        <p:spPr>
          <a:xfrm>
            <a:off x="3275856" y="4653136"/>
            <a:ext cx="5760640" cy="98566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2000" dirty="0"/>
              <a:t>Работу выполнили: </a:t>
            </a:r>
            <a:r>
              <a:rPr lang="ru-RU" sz="2000" dirty="0" err="1"/>
              <a:t>Гилязиева</a:t>
            </a:r>
            <a:r>
              <a:rPr lang="ru-RU" sz="2000" dirty="0"/>
              <a:t> Алсу, Ижболдина Диана, Куркина Вероника, учащиеся 9в класса для  обучающихся с отклонениями в развитии</a:t>
            </a:r>
          </a:p>
          <a:p>
            <a:pPr marL="0" indent="0">
              <a:buNone/>
            </a:pPr>
            <a:r>
              <a:rPr lang="ru-RU" sz="2000" dirty="0"/>
              <a:t>Руководитель: </a:t>
            </a:r>
            <a:r>
              <a:rPr lang="ru-RU" sz="2000" dirty="0" err="1"/>
              <a:t>Фатахутдинова</a:t>
            </a:r>
            <a:r>
              <a:rPr lang="ru-RU" sz="2000" dirty="0"/>
              <a:t> </a:t>
            </a:r>
            <a:r>
              <a:rPr lang="ru-RU" sz="2000" dirty="0" err="1"/>
              <a:t>Гульшат</a:t>
            </a:r>
            <a:r>
              <a:rPr lang="ru-RU" sz="2000" dirty="0"/>
              <a:t> </a:t>
            </a:r>
            <a:r>
              <a:rPr lang="ru-RU" sz="2000" dirty="0" err="1"/>
              <a:t>Ильдаровна</a:t>
            </a:r>
            <a:r>
              <a:rPr lang="ru-RU" sz="2000" dirty="0"/>
              <a:t>, учитель начальных классов.</a:t>
            </a:r>
          </a:p>
        </p:txBody>
      </p:sp>
      <p:sp>
        <p:nvSpPr>
          <p:cNvPr id="3" name="Заголовок 5"/>
          <p:cNvSpPr txBox="1">
            <a:spLocks/>
          </p:cNvSpPr>
          <p:nvPr/>
        </p:nvSpPr>
        <p:spPr>
          <a:xfrm>
            <a:off x="2195736" y="807676"/>
            <a:ext cx="6624736" cy="3477875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ctr">
            <a:sp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b="1" dirty="0"/>
              <a:t>Исследовательский проект</a:t>
            </a:r>
          </a:p>
          <a:p>
            <a:r>
              <a:rPr lang="ru-RU" b="1" dirty="0"/>
              <a:t>на тему:</a:t>
            </a:r>
          </a:p>
          <a:p>
            <a:r>
              <a:rPr lang="ru-RU" b="1" dirty="0"/>
              <a:t>«Размножение </a:t>
            </a:r>
            <a:r>
              <a:rPr lang="ru-RU" b="1" dirty="0" smtClean="0"/>
              <a:t>садовой </a:t>
            </a:r>
            <a:r>
              <a:rPr lang="ru-RU" b="1" dirty="0"/>
              <a:t>розы»</a:t>
            </a:r>
          </a:p>
        </p:txBody>
      </p:sp>
    </p:spTree>
    <p:extLst>
      <p:ext uri="{BB962C8B-B14F-4D97-AF65-F5344CB8AC3E}">
        <p14:creationId xmlns:p14="http://schemas.microsoft.com/office/powerpoint/2010/main" val="23896628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95736" y="260648"/>
            <a:ext cx="5472608" cy="410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49580" algn="just">
              <a:lnSpc>
                <a:spcPct val="115000"/>
              </a:lnSpc>
              <a:spcAft>
                <a:spcPts val="0"/>
              </a:spcAft>
            </a:pPr>
            <a:r>
              <a:rPr lang="ru-RU" b="1" i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Строение плодов розы </a:t>
            </a: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 descr="https://upload.wikimedia.org/wikipedia/commons/thumb/b/ba/Rosa_canina_Sturm08051.jpg/1280px-Rosa_canina_Sturm0805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764704"/>
            <a:ext cx="3960440" cy="5736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450831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771800" y="692696"/>
            <a:ext cx="3096344" cy="548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8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Цветы</a:t>
            </a:r>
            <a:r>
              <a:rPr lang="ru-RU" sz="14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ru-RU" sz="1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 descr="C:\Users\FatahutdinovaGI\AppData\Local\Microsoft\Windows\INetCache\Content.MSO\84BB6600.tmp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17"/>
          <a:stretch/>
        </p:blipFill>
        <p:spPr bwMode="auto">
          <a:xfrm>
            <a:off x="467544" y="1340768"/>
            <a:ext cx="8280920" cy="496855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725968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27584" y="692696"/>
            <a:ext cx="7848872" cy="43252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49580" algn="just">
              <a:lnSpc>
                <a:spcPct val="115000"/>
              </a:lnSpc>
              <a:spcAft>
                <a:spcPts val="800"/>
              </a:spcAft>
            </a:pPr>
            <a:r>
              <a:rPr lang="ru-RU" sz="36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Способы размножения роз:</a:t>
            </a:r>
            <a:r>
              <a:rPr lang="ru-RU" sz="3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деление куста, </a:t>
            </a:r>
            <a:endParaRPr lang="ru-RU" sz="3600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15000"/>
              </a:lnSpc>
              <a:spcAft>
                <a:spcPts val="800"/>
              </a:spcAft>
            </a:pPr>
            <a:r>
              <a:rPr lang="ru-RU" sz="36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прививка</a:t>
            </a:r>
            <a:r>
              <a:rPr lang="ru-RU" sz="3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endParaRPr lang="ru-RU" sz="3600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15000"/>
              </a:lnSpc>
              <a:spcAft>
                <a:spcPts val="800"/>
              </a:spcAft>
            </a:pPr>
            <a:r>
              <a:rPr lang="ru-RU" sz="36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отпрыски</a:t>
            </a:r>
            <a:r>
              <a:rPr lang="ru-RU" sz="3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endParaRPr lang="ru-RU" sz="3600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15000"/>
              </a:lnSpc>
              <a:spcAft>
                <a:spcPts val="800"/>
              </a:spcAft>
            </a:pPr>
            <a:r>
              <a:rPr lang="ru-RU" sz="36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отводки</a:t>
            </a:r>
            <a:r>
              <a:rPr lang="ru-RU" sz="3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ru-RU" sz="36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  <a:p>
            <a:pPr indent="449580" algn="just">
              <a:lnSpc>
                <a:spcPct val="115000"/>
              </a:lnSpc>
              <a:spcAft>
                <a:spcPts val="800"/>
              </a:spcAft>
            </a:pPr>
            <a:r>
              <a:rPr lang="ru-RU" sz="36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черенкование.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223968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5387" y="681037"/>
            <a:ext cx="6753225" cy="5495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33985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ogorod-bez-hlopot.ru/wp-content/uploads/2019/11/razmnozhenie-oblepihi-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620688"/>
            <a:ext cx="7440761" cy="47812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485498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veselyjdachnik.ru/wp-content/uploads/privivka-rozy-na-shipovni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692696"/>
            <a:ext cx="5905500" cy="4829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997630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1525" y="909637"/>
            <a:ext cx="7600950" cy="5038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2744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305272"/>
            <a:ext cx="4549013" cy="341176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239"/>
          <a:stretch/>
        </p:blipFill>
        <p:spPr>
          <a:xfrm rot="5400000">
            <a:off x="4890751" y="2606193"/>
            <a:ext cx="4248472" cy="35898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19330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89" t="16800" r="25973" b="16001"/>
          <a:stretch/>
        </p:blipFill>
        <p:spPr>
          <a:xfrm>
            <a:off x="467544" y="404664"/>
            <a:ext cx="8226914" cy="6194382"/>
          </a:xfrm>
          <a:prstGeom prst="rect">
            <a:avLst/>
          </a:prstGeom>
        </p:spPr>
      </p:pic>
      <p:sp>
        <p:nvSpPr>
          <p:cNvPr id="3" name="Овал 2"/>
          <p:cNvSpPr/>
          <p:nvPr/>
        </p:nvSpPr>
        <p:spPr>
          <a:xfrm>
            <a:off x="4283967" y="2708920"/>
            <a:ext cx="297033" cy="288032"/>
          </a:xfrm>
          <a:prstGeom prst="ellipse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373252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755576" y="836712"/>
            <a:ext cx="6696744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r>
              <a:rPr lang="ru-RU" sz="24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16 октября. Обрезка </a:t>
            </a: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</a:rPr>
              <a:t>роз. Подготовка черенков: удаление листьев, обрезка наискосок</a:t>
            </a:r>
            <a:endParaRPr lang="ru-RU" sz="2400" dirty="0"/>
          </a:p>
        </p:txBody>
      </p:sp>
      <p:pic>
        <p:nvPicPr>
          <p:cNvPr id="5" name="Рисунок 4" descr="C:\Users\FatahutdinovaGI\Desktop\РОЗЫ\20231018_132826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2420888"/>
            <a:ext cx="6336704" cy="417646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138650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483768" y="5013176"/>
            <a:ext cx="568863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i="1" dirty="0" smtClean="0"/>
              <a:t>Актуальность проекта:</a:t>
            </a:r>
            <a:r>
              <a:rPr lang="ru-RU" dirty="0" smtClean="0"/>
              <a:t> </a:t>
            </a:r>
            <a:r>
              <a:rPr lang="ru-RU" dirty="0"/>
              <a:t>розы растут в нашем школьном дворе, со временем они погибают и их надо заменять, а при возможности, расширять территорию посадок.</a:t>
            </a:r>
          </a:p>
          <a:p>
            <a:endParaRPr lang="ru-RU" dirty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8202" b="44167"/>
          <a:stretch/>
        </p:blipFill>
        <p:spPr>
          <a:xfrm>
            <a:off x="2449341" y="382998"/>
            <a:ext cx="6120680" cy="45989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42640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552" y="941819"/>
            <a:ext cx="646246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</a:rPr>
              <a:t>Помещение  черенков в раствор корнеобразования «Коренник»</a:t>
            </a:r>
            <a:endParaRPr lang="ru-RU" sz="24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258"/>
          <a:stretch/>
        </p:blipFill>
        <p:spPr>
          <a:xfrm>
            <a:off x="4572000" y="1772816"/>
            <a:ext cx="3055690" cy="2771775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00" t="12200" b="17800"/>
          <a:stretch/>
        </p:blipFill>
        <p:spPr>
          <a:xfrm rot="5400000">
            <a:off x="-345822" y="2857074"/>
            <a:ext cx="4795083" cy="27363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12079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11560" y="476672"/>
            <a:ext cx="7776864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800" dirty="0" smtClean="0"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endParaRPr lang="ru-RU" sz="2800" dirty="0"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r>
              <a:rPr lang="ru-RU" sz="28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17 октября.</a:t>
            </a:r>
          </a:p>
          <a:p>
            <a:r>
              <a:rPr lang="ru-RU" sz="28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 </a:t>
            </a: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</a:rPr>
              <a:t>клубни картофеля, сделав «глазок», воткнули черенки, прикопали в продолговатой  </a:t>
            </a:r>
            <a:r>
              <a:rPr lang="ru-RU" sz="28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емкости</a:t>
            </a:r>
            <a:endParaRPr lang="ru-RU" sz="2800" dirty="0"/>
          </a:p>
        </p:txBody>
      </p:sp>
      <p:pic>
        <p:nvPicPr>
          <p:cNvPr id="3" name="Рисунок 2" descr="C:\Users\FatahutdinovaGI\Desktop\РОЗЫ\20231020_093220.jpg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489" r="17772"/>
          <a:stretch/>
        </p:blipFill>
        <p:spPr bwMode="auto">
          <a:xfrm rot="5400000">
            <a:off x="2483767" y="1484785"/>
            <a:ext cx="3888434" cy="6336704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9217378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552" y="980728"/>
            <a:ext cx="720878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</a:rPr>
              <a:t>Посадка черенков с замачиванием в стимуляторе корнеобразования;</a:t>
            </a:r>
            <a:endParaRPr lang="ru-RU" sz="2400" dirty="0"/>
          </a:p>
        </p:txBody>
      </p:sp>
      <p:pic>
        <p:nvPicPr>
          <p:cNvPr id="3" name="Рисунок 2" descr="C:\Users\FatahutdinovaGI\Desktop\РОЗЫ\20231025_085635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988840"/>
            <a:ext cx="5688632" cy="439248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7588756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вал 3"/>
          <p:cNvSpPr/>
          <p:nvPr/>
        </p:nvSpPr>
        <p:spPr>
          <a:xfrm>
            <a:off x="5148064" y="2420888"/>
            <a:ext cx="720080" cy="792088"/>
          </a:xfrm>
          <a:prstGeom prst="ellipse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Овал 4"/>
          <p:cNvSpPr/>
          <p:nvPr/>
        </p:nvSpPr>
        <p:spPr>
          <a:xfrm>
            <a:off x="2915816" y="3140968"/>
            <a:ext cx="720080" cy="792088"/>
          </a:xfrm>
          <a:prstGeom prst="ellipse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23021"/>
            <a:ext cx="8940111" cy="67050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92335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83568" y="746701"/>
            <a:ext cx="468052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25 октября</a:t>
            </a:r>
          </a:p>
          <a:p>
            <a:r>
              <a:rPr lang="ru-RU" sz="28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Осмотр </a:t>
            </a: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</a:rPr>
              <a:t>черенков в горшках</a:t>
            </a:r>
            <a:endParaRPr lang="ru-RU" sz="2800" dirty="0"/>
          </a:p>
        </p:txBody>
      </p:sp>
      <p:pic>
        <p:nvPicPr>
          <p:cNvPr id="3" name="Рисунок 2" descr="C:\Users\FatahutdinovaGI\Desktop\РОЗЫ\20231025_085635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1772816"/>
            <a:ext cx="5040560" cy="3816424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Прямоугольник 3"/>
          <p:cNvSpPr/>
          <p:nvPr/>
        </p:nvSpPr>
        <p:spPr>
          <a:xfrm>
            <a:off x="1835696" y="5661248"/>
            <a:ext cx="547260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</a:rPr>
              <a:t>В круглом горшке один черенок погиб. Покрылся пушком плесени. Убрали.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17750228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55576" y="911332"/>
            <a:ext cx="345638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26 октября</a:t>
            </a:r>
          </a:p>
          <a:p>
            <a:r>
              <a:rPr lang="ru-RU" sz="3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Осмотр  соцветия</a:t>
            </a:r>
            <a:endParaRPr lang="ru-RU" sz="3200" dirty="0"/>
          </a:p>
        </p:txBody>
      </p:sp>
      <p:pic>
        <p:nvPicPr>
          <p:cNvPr id="3" name="Рисунок 2" descr="C:\Users\FatahutdinovaGI\Desktop\РОЗЫ\20231030_125354.jpg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7803" r="54220" b="11100"/>
          <a:stretch/>
        </p:blipFill>
        <p:spPr bwMode="auto">
          <a:xfrm>
            <a:off x="1556594" y="1916832"/>
            <a:ext cx="5929261" cy="3456384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827584" y="5445224"/>
            <a:ext cx="514333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>
                <a:latin typeface="Times New Roman" panose="02020603050405020304" pitchFamily="18" charset="0"/>
                <a:ea typeface="Calibri" panose="020F0502020204030204" pitchFamily="34" charset="0"/>
              </a:rPr>
              <a:t>Начались процессы гниения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24819839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11560" y="836712"/>
            <a:ext cx="4572000" cy="95410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8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27 октября</a:t>
            </a:r>
            <a:endParaRPr lang="ru-RU" sz="2800" dirty="0"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</a:rPr>
              <a:t>Осмотр  соцветия</a:t>
            </a:r>
            <a:endParaRPr lang="ru-RU" sz="2800" dirty="0"/>
          </a:p>
        </p:txBody>
      </p:sp>
      <p:pic>
        <p:nvPicPr>
          <p:cNvPr id="3" name="Рисунок 2" descr="C:\Users\FatahutdinovaGI\Desktop\РОЗЫ\20231030_125707.jpg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817" t="35213" r="40700" b="30649"/>
          <a:stretch/>
        </p:blipFill>
        <p:spPr bwMode="auto">
          <a:xfrm>
            <a:off x="2123728" y="1950972"/>
            <a:ext cx="5400600" cy="3672408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115616" y="5783533"/>
            <a:ext cx="445269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</a:rPr>
              <a:t>Убрали загнившее соцветие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2625368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11560" y="548680"/>
            <a:ext cx="292227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30 октября </a:t>
            </a:r>
          </a:p>
          <a:p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Осмотр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</a:rPr>
              <a:t>черенков в горшках</a:t>
            </a:r>
            <a:endParaRPr lang="ru-RU" dirty="0"/>
          </a:p>
        </p:txBody>
      </p:sp>
      <p:pic>
        <p:nvPicPr>
          <p:cNvPr id="3" name="Рисунок 2" descr="C:\Users\FatahutdinovaGI\Desktop\РОЗЫ\20231030_125333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1340768"/>
            <a:ext cx="5328592" cy="4032448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Прямоугольник 3"/>
          <p:cNvSpPr/>
          <p:nvPr/>
        </p:nvSpPr>
        <p:spPr>
          <a:xfrm>
            <a:off x="812800" y="5589240"/>
            <a:ext cx="476731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</a:rPr>
              <a:t>В круглом горшке погибло еще 4 черенка. У двух начали расти листья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845207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23434" y="1247274"/>
            <a:ext cx="608019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31 октября. Полив </a:t>
            </a: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</a:rPr>
              <a:t>черенков в горшках</a:t>
            </a:r>
            <a:endParaRPr lang="ru-RU" sz="28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923434" y="1772816"/>
            <a:ext cx="576382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5 ноября. </a:t>
            </a: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</a:rPr>
              <a:t>Полив черенков в горшках</a:t>
            </a:r>
            <a:endParaRPr lang="ru-RU" sz="28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2636912"/>
            <a:ext cx="4872603" cy="365445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5247497" y="2984614"/>
            <a:ext cx="3813043" cy="28597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29805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39137" y="978621"/>
            <a:ext cx="594932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7 ноября. Осмотр черенков в горшках</a:t>
            </a:r>
            <a:endParaRPr lang="ru-RU" sz="28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582495" y="1606195"/>
            <a:ext cx="5851154" cy="4901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15000"/>
              </a:lnSpc>
              <a:spcAft>
                <a:spcPts val="800"/>
              </a:spcAft>
            </a:pP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круглом горшке погибло </a:t>
            </a:r>
            <a:r>
              <a:rPr lang="ru-RU" sz="2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еще </a:t>
            </a: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7 черенков;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 descr="C:\Users\FatahutdinovaGI\Desktop\РОЗЫ\20231107_103856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5763494" y="1458072"/>
            <a:ext cx="3593676" cy="2520281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Прямоугольник 4"/>
          <p:cNvSpPr/>
          <p:nvPr/>
        </p:nvSpPr>
        <p:spPr>
          <a:xfrm>
            <a:off x="439137" y="2563593"/>
            <a:ext cx="5486951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</a:rPr>
              <a:t>Осмотр черенков в продолговатой </a:t>
            </a:r>
            <a:endParaRPr lang="ru-RU" sz="2800" dirty="0" smtClean="0"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r>
              <a:rPr lang="ru-RU" sz="28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емкости</a:t>
            </a:r>
            <a:endParaRPr lang="ru-RU" sz="28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4932040" y="5868896"/>
            <a:ext cx="405014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</a:rPr>
              <a:t>В продолговатом погибли 2черенка</a:t>
            </a:r>
            <a:endParaRPr lang="ru-RU" sz="2000" dirty="0"/>
          </a:p>
        </p:txBody>
      </p:sp>
      <p:pic>
        <p:nvPicPr>
          <p:cNvPr id="7" name="Рисунок 6" descr="C:\Users\FatahutdinovaGI\Desktop\РОЗЫ\20231107_104019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910" y="3560910"/>
            <a:ext cx="4116052" cy="308135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7672800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67544" y="692696"/>
            <a:ext cx="7632848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i="1" dirty="0" smtClean="0"/>
              <a:t>	</a:t>
            </a:r>
          </a:p>
          <a:p>
            <a:r>
              <a:rPr lang="ru-RU" sz="2800" i="1" dirty="0"/>
              <a:t>	</a:t>
            </a:r>
            <a:r>
              <a:rPr lang="ru-RU" sz="2800" b="1" i="1" dirty="0" smtClean="0"/>
              <a:t>Гипотеза</a:t>
            </a:r>
            <a:r>
              <a:rPr lang="ru-RU" sz="2800" b="1" i="1" dirty="0"/>
              <a:t>:</a:t>
            </a:r>
            <a:r>
              <a:rPr lang="ru-RU" sz="2800" b="1" dirty="0"/>
              <a:t> </a:t>
            </a:r>
            <a:r>
              <a:rPr lang="ru-RU" sz="2800" dirty="0"/>
              <a:t>розы трудно поддаются размножению в домашних условиях</a:t>
            </a:r>
            <a:r>
              <a:rPr lang="ru-RU" sz="2800" dirty="0" smtClean="0"/>
              <a:t>.</a:t>
            </a:r>
          </a:p>
          <a:p>
            <a:endParaRPr lang="ru-RU" sz="2800" dirty="0"/>
          </a:p>
          <a:p>
            <a:r>
              <a:rPr lang="ru-RU" sz="2800" i="1" dirty="0" smtClean="0"/>
              <a:t>	</a:t>
            </a:r>
            <a:r>
              <a:rPr lang="ru-RU" sz="2800" b="1" i="1" dirty="0" smtClean="0"/>
              <a:t>Цель</a:t>
            </a:r>
            <a:r>
              <a:rPr lang="ru-RU" sz="2800" b="1" i="1" dirty="0"/>
              <a:t>:</a:t>
            </a:r>
            <a:r>
              <a:rPr lang="ru-RU" sz="2800" b="1" dirty="0"/>
              <a:t> </a:t>
            </a:r>
            <a:r>
              <a:rPr lang="ru-RU" sz="2800" dirty="0"/>
              <a:t>вырастить розы способом черенкования для школьного розария</a:t>
            </a:r>
            <a:r>
              <a:rPr lang="ru-RU" sz="2800" dirty="0" smtClean="0"/>
              <a:t>.</a:t>
            </a:r>
          </a:p>
          <a:p>
            <a:endParaRPr lang="ru-RU" sz="2800" dirty="0"/>
          </a:p>
          <a:p>
            <a:r>
              <a:rPr lang="ru-RU" sz="2800" i="1" dirty="0" smtClean="0"/>
              <a:t>	</a:t>
            </a:r>
            <a:r>
              <a:rPr lang="ru-RU" sz="2800" b="1" i="1" dirty="0" smtClean="0"/>
              <a:t>Задачи</a:t>
            </a:r>
            <a:r>
              <a:rPr lang="ru-RU" sz="2800" b="1" i="1" dirty="0"/>
              <a:t>:</a:t>
            </a:r>
            <a:endParaRPr lang="ru-RU" sz="2800" b="1" dirty="0"/>
          </a:p>
          <a:p>
            <a:pPr lvl="0"/>
            <a:r>
              <a:rPr lang="ru-RU" sz="2800" dirty="0"/>
              <a:t> Изучить информацию, в том числе в Интернете;</a:t>
            </a:r>
          </a:p>
          <a:p>
            <a:pPr lvl="0"/>
            <a:r>
              <a:rPr lang="ru-RU" sz="2800" dirty="0"/>
              <a:t>Выбрать приемлемые способы посадки черенков, посадить;</a:t>
            </a:r>
          </a:p>
          <a:p>
            <a:r>
              <a:rPr lang="ru-RU" sz="2800" dirty="0"/>
              <a:t>Наблюдать за ростом </a:t>
            </a:r>
            <a:r>
              <a:rPr lang="ru-RU" sz="2800" dirty="0" smtClean="0"/>
              <a:t>черенков.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35815252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29292" y="1052736"/>
            <a:ext cx="6726393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8. ноября. </a:t>
            </a:r>
            <a:endParaRPr lang="ru-RU" sz="2800" dirty="0"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r>
              <a:rPr lang="ru-RU" sz="28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Осмотр </a:t>
            </a: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</a:rPr>
              <a:t>черенков в продолговатой емкости</a:t>
            </a:r>
            <a:endParaRPr lang="ru-RU" sz="28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974061" y="6033907"/>
            <a:ext cx="370595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</a:rPr>
              <a:t>Начал расти картофель</a:t>
            </a:r>
            <a:endParaRPr lang="ru-RU" sz="2800" dirty="0"/>
          </a:p>
        </p:txBody>
      </p:sp>
      <p:pic>
        <p:nvPicPr>
          <p:cNvPr id="4" name="Рисунок 3" descr="C:\Users\FatahutdinovaGI\Desktop\РОЗЫ\20231108_132655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2006843"/>
            <a:ext cx="5400600" cy="399345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1989535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9749" y="763380"/>
            <a:ext cx="4532716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10 ноября.</a:t>
            </a:r>
          </a:p>
          <a:p>
            <a:r>
              <a:rPr lang="ru-RU" sz="28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Осмотр черенков в горшках</a:t>
            </a:r>
            <a:endParaRPr lang="ru-RU" sz="28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439137" y="2756491"/>
            <a:ext cx="5486951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</a:rPr>
              <a:t>Осмотр черенков в продолговатой </a:t>
            </a:r>
            <a:endParaRPr lang="ru-RU" sz="2800" dirty="0" smtClean="0"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r>
              <a:rPr lang="ru-RU" sz="28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емкости</a:t>
            </a:r>
            <a:endParaRPr lang="ru-RU" sz="28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1115616" y="1806901"/>
            <a:ext cx="54006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</a:rPr>
              <a:t>Осталось два черенка. Один высох до половины, второй – завял.</a:t>
            </a:r>
            <a:endParaRPr lang="ru-RU" sz="4000" dirty="0"/>
          </a:p>
        </p:txBody>
      </p:sp>
      <p:pic>
        <p:nvPicPr>
          <p:cNvPr id="9" name="Рисунок 8" descr="C:\Users\FatahutdinovaGI\AppData\Local\Microsoft\Windows\INetCache\Content.Word\20231110_112750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6120172" y="542293"/>
            <a:ext cx="3024336" cy="2520280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Прямоугольник 9"/>
          <p:cNvSpPr/>
          <p:nvPr/>
        </p:nvSpPr>
        <p:spPr>
          <a:xfrm>
            <a:off x="5635301" y="5661248"/>
            <a:ext cx="296228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</a:rPr>
              <a:t>Два черенка высохли</a:t>
            </a:r>
            <a:endParaRPr lang="ru-RU" sz="2400" dirty="0"/>
          </a:p>
        </p:txBody>
      </p:sp>
      <p:pic>
        <p:nvPicPr>
          <p:cNvPr id="11" name="Рисунок 10" descr="C:\Users\FatahutdinovaGI\Desktop\РОЗЫ\20231107_104019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9137" y="3789040"/>
            <a:ext cx="4523556" cy="267358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6282585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95536" y="570026"/>
            <a:ext cx="3836884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13 ноября. </a:t>
            </a:r>
          </a:p>
          <a:p>
            <a:r>
              <a:rPr lang="ru-RU" sz="24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Осмотр </a:t>
            </a: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</a:rPr>
              <a:t>черенков в горшках</a:t>
            </a:r>
            <a:endParaRPr lang="ru-RU" sz="24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323528" y="1573495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</a:rPr>
              <a:t>Один черенок засох на две третей, другой начал чернеть снизу. </a:t>
            </a:r>
            <a:endParaRPr lang="ru-RU" sz="24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323528" y="2802123"/>
            <a:ext cx="4732770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</a:rPr>
              <a:t>Осмотр черенков в продолговатой </a:t>
            </a:r>
            <a:endParaRPr lang="ru-RU" sz="2400" dirty="0" smtClean="0"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r>
              <a:rPr lang="ru-RU" sz="24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емкости</a:t>
            </a:r>
            <a:endParaRPr lang="ru-RU" sz="24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3707904" y="5252138"/>
            <a:ext cx="446449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</a:rPr>
              <a:t>Осталось три черенка. Один начал сохнуть сверху, один снизу. Жив один черенок</a:t>
            </a:r>
            <a:endParaRPr lang="ru-RU" sz="2000" dirty="0"/>
          </a:p>
        </p:txBody>
      </p:sp>
      <p:pic>
        <p:nvPicPr>
          <p:cNvPr id="8" name="Рисунок 7" descr="C:\Users\FatahutdinovaGI\Desktop\РОЗЫ\20231110_112750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4974548" y="735204"/>
            <a:ext cx="3803418" cy="3168354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Рисунок 8" descr="C:\Users\FatahutdinovaGI\Desktop\РОЗЫ\20231113_123038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349164" y="4221090"/>
            <a:ext cx="3168352" cy="228983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087091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8202" b="44167"/>
          <a:stretch/>
        </p:blipFill>
        <p:spPr>
          <a:xfrm>
            <a:off x="251520" y="26324"/>
            <a:ext cx="8841124" cy="67870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792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Дима Билан - Про белые розы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87624" y="1340768"/>
            <a:ext cx="2808312" cy="2808312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591780" y="620688"/>
            <a:ext cx="33123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Дима Билан  «Белые розы»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946508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1833563" y="3127375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395536" y="764704"/>
            <a:ext cx="8424936" cy="67818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algn="just">
              <a:lnSpc>
                <a:spcPct val="115000"/>
              </a:lnSpc>
              <a:spcAft>
                <a:spcPts val="0"/>
              </a:spcAft>
            </a:pPr>
            <a:r>
              <a:rPr lang="ru-RU" sz="3200" b="1" dirty="0" smtClean="0">
                <a:ln>
                  <a:solidFill>
                    <a:schemeClr val="bg1"/>
                  </a:solidFill>
                </a:ln>
              </a:rPr>
              <a:t>Структура исследовательского проекта:</a:t>
            </a:r>
          </a:p>
          <a:p>
            <a:pPr marL="457200" algn="just">
              <a:lnSpc>
                <a:spcPct val="115000"/>
              </a:lnSpc>
              <a:spcAft>
                <a:spcPts val="0"/>
              </a:spcAft>
            </a:pPr>
            <a:r>
              <a:rPr lang="ru-RU" sz="3200" b="1" dirty="0" smtClean="0">
                <a:ln>
                  <a:solidFill>
                    <a:schemeClr val="bg1"/>
                  </a:solidFill>
                </a:ln>
              </a:rPr>
              <a:t>Введение</a:t>
            </a:r>
          </a:p>
          <a:p>
            <a:pPr marL="457200" algn="just">
              <a:lnSpc>
                <a:spcPct val="115000"/>
              </a:lnSpc>
            </a:pPr>
            <a:r>
              <a:rPr lang="ru-RU" sz="3200" b="1" dirty="0">
                <a:ln>
                  <a:solidFill>
                    <a:schemeClr val="bg1"/>
                  </a:solidFill>
                </a:ln>
              </a:rPr>
              <a:t>Глава 1. Особенности развития и строения роз.</a:t>
            </a:r>
            <a:endParaRPr lang="ru-RU" sz="3200" b="1" dirty="0">
              <a:ln>
                <a:solidFill>
                  <a:schemeClr val="bg1"/>
                </a:solidFill>
              </a:ln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algn="just">
              <a:lnSpc>
                <a:spcPct val="115000"/>
              </a:lnSpc>
            </a:pPr>
            <a:r>
              <a:rPr lang="ru-RU" sz="3200" b="1" dirty="0" smtClean="0">
                <a:ln>
                  <a:solidFill>
                    <a:schemeClr val="bg1"/>
                  </a:solidFill>
                </a:ln>
              </a:rPr>
              <a:t> </a:t>
            </a:r>
            <a:r>
              <a:rPr lang="ru-RU" sz="3200" b="1" dirty="0">
                <a:ln>
                  <a:solidFill>
                    <a:schemeClr val="bg1"/>
                  </a:solidFill>
                </a:ln>
              </a:rPr>
              <a:t>Глава 2. Возможные способы размножения </a:t>
            </a:r>
            <a:r>
              <a:rPr lang="ru-RU" sz="3200" b="1" dirty="0" smtClean="0">
                <a:ln>
                  <a:solidFill>
                    <a:schemeClr val="bg1"/>
                  </a:solidFill>
                </a:ln>
              </a:rPr>
              <a:t>роз</a:t>
            </a:r>
          </a:p>
          <a:p>
            <a:pPr marL="457200" algn="just">
              <a:lnSpc>
                <a:spcPct val="115000"/>
              </a:lnSpc>
            </a:pPr>
            <a:r>
              <a:rPr lang="ru-RU" sz="3200" b="1" dirty="0" smtClean="0">
                <a:ln>
                  <a:solidFill>
                    <a:schemeClr val="bg1"/>
                  </a:solidFill>
                </a:ln>
              </a:rPr>
              <a:t>Глава </a:t>
            </a:r>
            <a:r>
              <a:rPr lang="ru-RU" sz="3200" b="1" dirty="0">
                <a:ln>
                  <a:solidFill>
                    <a:schemeClr val="bg1"/>
                  </a:solidFill>
                </a:ln>
              </a:rPr>
              <a:t>3. Практическая </a:t>
            </a:r>
            <a:r>
              <a:rPr lang="ru-RU" sz="3200" b="1" dirty="0" smtClean="0">
                <a:ln>
                  <a:solidFill>
                    <a:schemeClr val="bg1"/>
                  </a:solidFill>
                </a:ln>
              </a:rPr>
              <a:t>работа</a:t>
            </a:r>
          </a:p>
          <a:p>
            <a:pPr marL="457200" algn="just">
              <a:lnSpc>
                <a:spcPct val="115000"/>
              </a:lnSpc>
            </a:pPr>
            <a:r>
              <a:rPr lang="ru-RU" sz="3200" b="1" dirty="0" smtClean="0">
                <a:ln>
                  <a:solidFill>
                    <a:schemeClr val="bg1"/>
                  </a:solidFill>
                </a:ln>
              </a:rPr>
              <a:t>Заключение</a:t>
            </a:r>
          </a:p>
          <a:p>
            <a:pPr marL="457200" algn="just">
              <a:lnSpc>
                <a:spcPct val="115000"/>
              </a:lnSpc>
            </a:pPr>
            <a:r>
              <a:rPr lang="ru-RU" sz="3200" b="1" dirty="0" smtClean="0">
                <a:ln>
                  <a:solidFill>
                    <a:schemeClr val="bg1"/>
                  </a:solidFill>
                </a:ln>
              </a:rPr>
              <a:t>Используемая </a:t>
            </a:r>
            <a:r>
              <a:rPr lang="ru-RU" sz="3200" b="1" dirty="0">
                <a:ln>
                  <a:solidFill>
                    <a:schemeClr val="bg1"/>
                  </a:solidFill>
                </a:ln>
              </a:rPr>
              <a:t>литература</a:t>
            </a:r>
            <a:endParaRPr lang="ru-RU" sz="3200" b="1" dirty="0">
              <a:ln>
                <a:solidFill>
                  <a:schemeClr val="bg1"/>
                </a:solidFill>
              </a:ln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algn="just">
              <a:lnSpc>
                <a:spcPct val="115000"/>
              </a:lnSpc>
            </a:pPr>
            <a:endParaRPr lang="ru-RU" dirty="0">
              <a:ln>
                <a:solidFill>
                  <a:schemeClr val="bg1"/>
                </a:solidFill>
              </a:ln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algn="just">
              <a:lnSpc>
                <a:spcPct val="115000"/>
              </a:lnSpc>
            </a:pPr>
            <a:endParaRPr lang="ru-RU" dirty="0">
              <a:ln>
                <a:solidFill>
                  <a:schemeClr val="bg1"/>
                </a:solidFill>
              </a:ln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algn="just">
              <a:lnSpc>
                <a:spcPct val="115000"/>
              </a:lnSpc>
            </a:pPr>
            <a:endParaRPr lang="ru-RU" dirty="0" smtClean="0">
              <a:ln>
                <a:solidFill>
                  <a:schemeClr val="bg1"/>
                </a:solidFill>
              </a:ln>
            </a:endParaRPr>
          </a:p>
          <a:p>
            <a:pPr marL="457200" algn="just">
              <a:lnSpc>
                <a:spcPct val="115000"/>
              </a:lnSpc>
            </a:pPr>
            <a:endParaRPr lang="ru-RU" dirty="0">
              <a:ln>
                <a:solidFill>
                  <a:schemeClr val="bg1"/>
                </a:solidFill>
              </a:ln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algn="just">
              <a:lnSpc>
                <a:spcPct val="115000"/>
              </a:lnSpc>
              <a:spcAft>
                <a:spcPts val="0"/>
              </a:spcAft>
            </a:pPr>
            <a:endParaRPr lang="ru-RU" dirty="0">
              <a:ln>
                <a:solidFill>
                  <a:schemeClr val="bg1"/>
                </a:solidFill>
              </a:ln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41363583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7544" y="260648"/>
            <a:ext cx="8136904" cy="13665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49580" algn="just">
              <a:lnSpc>
                <a:spcPct val="115000"/>
              </a:lnSpc>
              <a:spcAft>
                <a:spcPts val="0"/>
              </a:spcAft>
            </a:pPr>
            <a:r>
              <a:rPr lang="ru-RU" sz="2400" b="1" i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15000"/>
              </a:lnSpc>
              <a:spcAft>
                <a:spcPts val="0"/>
              </a:spcAft>
            </a:pP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 розы строение куста может быть узкопирамидальным и раскидистым. </a:t>
            </a:r>
            <a:endParaRPr lang="ru-RU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https://sianiegomel.by/upload/iblock/737/p9nyebqncywjwyujn69czch530scc71b/Gartnerfreude_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2852936"/>
            <a:ext cx="3600400" cy="3600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2060848"/>
            <a:ext cx="4613638" cy="34563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31570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catherineasquithgallery.com/uploads/posts/2023-02/1676637470_catherineasquithgallery-com-p-zelenie-rozi-fon-2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692696"/>
            <a:ext cx="8141976" cy="54279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47668141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3568" y="620688"/>
            <a:ext cx="7772400" cy="2664296"/>
          </a:xfrm>
        </p:spPr>
        <p:txBody>
          <a:bodyPr>
            <a:normAutofit/>
          </a:bodyPr>
          <a:lstStyle/>
          <a:p>
            <a:r>
              <a:rPr lang="ru-RU" sz="2600" b="1" i="1" dirty="0" smtClean="0">
                <a:solidFill>
                  <a:schemeClr val="tx1"/>
                </a:solidFill>
              </a:rPr>
              <a:t>Классификация </a:t>
            </a:r>
            <a:endParaRPr lang="ru-RU" sz="2600" dirty="0">
              <a:solidFill>
                <a:schemeClr val="tx1"/>
              </a:solidFill>
            </a:endParaRPr>
          </a:p>
          <a:p>
            <a:r>
              <a:rPr lang="ru-RU" sz="2600" dirty="0">
                <a:solidFill>
                  <a:schemeClr val="tx1"/>
                </a:solidFill>
              </a:rPr>
              <a:t>Розы разделяют на три основные группы: </a:t>
            </a:r>
          </a:p>
          <a:p>
            <a:r>
              <a:rPr lang="ru-RU" sz="2600" dirty="0">
                <a:solidFill>
                  <a:schemeClr val="tx1"/>
                </a:solidFill>
              </a:rPr>
              <a:t>сортовые; </a:t>
            </a:r>
          </a:p>
          <a:p>
            <a:r>
              <a:rPr lang="ru-RU" sz="2600" dirty="0">
                <a:solidFill>
                  <a:schemeClr val="tx1"/>
                </a:solidFill>
              </a:rPr>
              <a:t>садовые (почвопокровные и клумбовые);</a:t>
            </a:r>
          </a:p>
          <a:p>
            <a:r>
              <a:rPr lang="ru-RU" sz="2600" dirty="0">
                <a:solidFill>
                  <a:schemeClr val="tx1"/>
                </a:solidFill>
              </a:rPr>
              <a:t> дикие, а также их гибриды.</a:t>
            </a:r>
          </a:p>
          <a:p>
            <a:endParaRPr lang="ru-RU" dirty="0"/>
          </a:p>
        </p:txBody>
      </p:sp>
      <p:pic>
        <p:nvPicPr>
          <p:cNvPr id="2050" name="Picture 2" descr="https://mykaleidoscope.ru/x/uploads/posts/2022-09/1663235860_1-mykaleidoscope-ru-p-roza-koroleva-sada-pinterest-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49540" y="2564904"/>
            <a:ext cx="4066468" cy="27008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 descr="http://babushkinadacha.ru/wp-content/uploads/2017/03/2503w-11-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0253" y="3727741"/>
            <a:ext cx="4571727" cy="28573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706675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195736" y="620689"/>
            <a:ext cx="5972200" cy="936104"/>
          </a:xfrm>
        </p:spPr>
        <p:txBody>
          <a:bodyPr>
            <a:normAutofit/>
          </a:bodyPr>
          <a:lstStyle/>
          <a:p>
            <a:r>
              <a:rPr lang="ru-RU" sz="3200" b="1" i="1" dirty="0">
                <a:solidFill>
                  <a:schemeClr val="tx1"/>
                </a:solidFill>
              </a:rPr>
              <a:t>Корневая система </a:t>
            </a:r>
            <a:endParaRPr lang="ru-RU" sz="3200" dirty="0">
              <a:solidFill>
                <a:schemeClr val="tx1"/>
              </a:solidFill>
            </a:endParaRPr>
          </a:p>
          <a:p>
            <a:endParaRPr lang="ru-RU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1720" y="1412776"/>
            <a:ext cx="4446014" cy="4828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96337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s://pocvetam.ru/wp-content/uploads/2020/04/kartinka-1.-listva-rozy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8173" y="1043537"/>
            <a:ext cx="7648243" cy="53377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059832" y="327955"/>
            <a:ext cx="328647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i="1" dirty="0"/>
              <a:t>Строение листа розы 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804261171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Другая 395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C00000"/>
      </a:hlink>
      <a:folHlink>
        <a:srgbClr val="C000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442</TotalTime>
  <Words>430</Words>
  <Application>Microsoft Office PowerPoint</Application>
  <PresentationFormat>Экран (4:3)</PresentationFormat>
  <Paragraphs>84</Paragraphs>
  <Slides>34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34</vt:i4>
      </vt:variant>
    </vt:vector>
  </HeadingPairs>
  <TitlesOfParts>
    <vt:vector size="39" baseType="lpstr">
      <vt:lpstr>Alexandra Zeferino One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Розы</dc:title>
  <dc:creator>Фокина Лидия Петровна</dc:creator>
  <cp:keywords>Шаблон презентации</cp:keywords>
  <cp:lastModifiedBy>FatahutdinovaGI</cp:lastModifiedBy>
  <cp:revision>38</cp:revision>
  <dcterms:created xsi:type="dcterms:W3CDTF">2017-02-23T13:11:39Z</dcterms:created>
  <dcterms:modified xsi:type="dcterms:W3CDTF">2024-01-04T11:49:14Z</dcterms:modified>
</cp:coreProperties>
</file>