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4077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7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42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57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42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26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55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19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98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14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07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15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6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9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0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0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8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8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83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92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Arial Narrow" panose="020B0606020202030204" pitchFamily="34" charset="0"/>
              </a:rPr>
              <a:t>«Активные методы и технологии</a:t>
            </a:r>
            <a:br>
              <a:rPr lang="ru-RU" sz="2800" b="1" dirty="0">
                <a:latin typeface="Arial Narrow" panose="020B0606020202030204" pitchFamily="34" charset="0"/>
              </a:rPr>
            </a:br>
            <a:r>
              <a:rPr lang="ru-RU" sz="2800" b="1" dirty="0">
                <a:latin typeface="Arial Narrow" panose="020B0606020202030204" pitchFamily="34" charset="0"/>
              </a:rPr>
              <a:t> обучения математике </a:t>
            </a:r>
            <a:br>
              <a:rPr lang="en-US" sz="2800" b="1" dirty="0">
                <a:latin typeface="Arial Narrow" panose="020B0606020202030204" pitchFamily="34" charset="0"/>
              </a:rPr>
            </a:br>
            <a:r>
              <a:rPr lang="ru-RU" sz="2800" b="1" dirty="0">
                <a:latin typeface="Arial Narrow" panose="020B0606020202030204" pitchFamily="34" charset="0"/>
              </a:rPr>
              <a:t>в начальной школе»</a:t>
            </a:r>
            <a:br>
              <a:rPr lang="ru-RU" sz="2800" dirty="0"/>
            </a:b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>
                <a:latin typeface="Arial Narrow" panose="020B0606020202030204" pitchFamily="34" charset="0"/>
              </a:rPr>
              <a:t>                                                  </a:t>
            </a:r>
            <a:r>
              <a:rPr lang="ru-RU" dirty="0">
                <a:latin typeface="Arial Narrow" panose="020B0606020202030204" pitchFamily="34" charset="0"/>
              </a:rPr>
              <a:t>Костюковская Е.П.</a:t>
            </a:r>
          </a:p>
        </p:txBody>
      </p:sp>
    </p:spTree>
    <p:extLst>
      <p:ext uri="{BB962C8B-B14F-4D97-AF65-F5344CB8AC3E}">
        <p14:creationId xmlns:p14="http://schemas.microsoft.com/office/powerpoint/2010/main" val="1041777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Мотивирующий приём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Сообщение темы с мотивирующим приемом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В качестве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«яркого пятна»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могут быть использованы сказки,  легенды,  фрагменты из художественной литературы,  случаи из истории, науки, культуры и повседневной жизни,  шутки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11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88640"/>
            <a:ext cx="6784848" cy="93610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Мотивирующий приём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2924" y="685801"/>
            <a:ext cx="3092971" cy="5181599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Увидев такую картинку дети начинают с воодушевлением хором читать: «У лукоморья дуб зелёный …»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такой ноте вводится новый математический термин: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«Кот учёный спрашивает у вас, что такое периметр?»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487761"/>
            <a:ext cx="5616624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352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62000" y="188640"/>
            <a:ext cx="6781800" cy="576064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Побуждающий диалог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1268760"/>
            <a:ext cx="7543800" cy="45365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Идет решение примера 12 ∙ 7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С чего нужно начать? (побуждение к гипотезам).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Из каких разрядных слагаемых состоит 12?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подсказка к решающей гипотезе).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Петя: 12 ∙ 7 = 10 ∙ 7 + 2 ∙ 7 = 84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Коля: 12 ∙ 7 = 10 ∙ 7 ∙ 2= 140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Как проверить, какой способ верный? 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Вспомните, что такое умножение?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Д: Сложение одинаковых слагаемых.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Попробуйте сложить. Что получилось?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Д: 84.</a:t>
            </a:r>
          </a:p>
          <a:p>
            <a:pPr>
              <a:lnSpc>
                <a:spcPct val="80000"/>
              </a:lnSpc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У: Значит, как нужно умножать двухзначные числа на </a:t>
            </a:r>
          </a:p>
          <a:p>
            <a:pPr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однозначные?</a:t>
            </a:r>
          </a:p>
          <a:p>
            <a:pPr>
              <a:lnSpc>
                <a:spcPct val="80000"/>
              </a:lnSpc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Формулирование правила</a:t>
            </a:r>
            <a:r>
              <a:rPr lang="ru-RU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Сравнение с правилом в учебнике.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537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1"/>
            <a:ext cx="7797662" cy="13407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Метод проектов</a:t>
            </a:r>
            <a:endParaRPr lang="ru-RU" sz="4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700808"/>
            <a:ext cx="754380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переводе с латинского означает «брошенный вперед».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 проектом подразумевается специально организованный учителем и самостоятельно выполняемый детьми комплекс действий, завершающихся созданием продукта и его представления в рамках устной или письменной презентации.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 проектов – это способы организации самостоятельной деятельности учащихся по достижению определенного результата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521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85801"/>
            <a:ext cx="7556437" cy="115196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Проект «Мир геометрических фигур»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0475" y="3177462"/>
            <a:ext cx="2962913" cy="17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86000"/>
            <a:ext cx="4680520" cy="344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422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8138" y="1"/>
            <a:ext cx="7797662" cy="141277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Разноуровневое обучение</a:t>
            </a:r>
            <a:endParaRPr lang="ru-RU" sz="40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980728"/>
            <a:ext cx="7543800" cy="4464496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уроках математики наиболее продуктивным в может быть разноуровневый подход к обучению, который предусматривает учет интеллектуального развития младших школьников, их способностей и интересов.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Разноуровневое обучение с этих позиций предполагает дифференциацию учебного материала, разработку системы учебных заданий различного уровня трудности и объема, организацию процесса обучения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учебных группах с учетом индивидуальных особенностей каждого обучающегося.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261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1" y="116633"/>
            <a:ext cx="7797662" cy="1152127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Разноуровневое обучение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351" y="980728"/>
            <a:ext cx="7797662" cy="439385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числа:	</a:t>
            </a:r>
          </a:p>
          <a:p>
            <a:pPr indent="-11113"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11…12	18…20	15…19	13…12</a:t>
            </a:r>
          </a:p>
          <a:p>
            <a:pPr>
              <a:defRPr/>
            </a:pP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Впишите нужную цифру, чтобы получились верные неравенства.</a:t>
            </a:r>
          </a:p>
          <a:p>
            <a:pPr indent="-11113"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&lt; 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13 &gt; 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&gt; 16	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&lt; 19</a:t>
            </a:r>
          </a:p>
          <a:p>
            <a:pPr>
              <a:defRPr/>
            </a:pP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выражения.</a:t>
            </a:r>
          </a:p>
          <a:p>
            <a:pPr indent="-11113"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</a:t>
            </a:r>
          </a:p>
          <a:p>
            <a:pPr indent="-11113"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∆0 – ∆ … ∆0 – 0</a:t>
            </a:r>
          </a:p>
          <a:p>
            <a:pPr indent="-11113"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+ L … L + 10</a:t>
            </a:r>
          </a:p>
        </p:txBody>
      </p:sp>
    </p:spTree>
    <p:extLst>
      <p:ext uri="{BB962C8B-B14F-4D97-AF65-F5344CB8AC3E}">
        <p14:creationId xmlns:p14="http://schemas.microsoft.com/office/powerpoint/2010/main" val="2956298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1"/>
            <a:ext cx="7797662" cy="105273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1" y="620688"/>
            <a:ext cx="7797662" cy="532859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способов решения данных выражений можно провести в форме групповой работы. У каждого в группе карточка с выражениями. </a:t>
            </a:r>
          </a:p>
          <a:p>
            <a:pPr marL="0" indent="0">
              <a:buNone/>
            </a:pPr>
            <a:r>
              <a:rPr lang="ru-RU" sz="3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значение выражения,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 способ решения. Учащиеся по очереди решают и объясняют, слушают друг друга, соглашаются или не соглашаются.   </a:t>
            </a:r>
          </a:p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76-4 =      56+2=      68 – 4=          43 + 5=           89 – 6=          32 + 7=</a:t>
            </a:r>
          </a:p>
          <a:p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65-40=     63+20=    47 – 30 =      54 + 30 =        79 – 50 =       38 + 50 =</a:t>
            </a:r>
          </a:p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63+25 =    97-63=     54 + 32 =      89 – 43 =        42 + 35 =      78 – 56 =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542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1" y="1"/>
            <a:ext cx="7797662" cy="11247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 - исследовательская работа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351" y="1124744"/>
            <a:ext cx="7797662" cy="5047455"/>
          </a:xfrm>
        </p:spPr>
        <p:txBody>
          <a:bodyPr>
            <a:normAutofit fontScale="85000" lnSpcReduction="20000"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вместо ? число.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Составь  свои тройки чисел.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28, 2,  14          88, 8, 11         69, 3,  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(Пробуют, ошибаются, добиваются)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изображено?  Придумайте  задания к данному чертежу.</a:t>
            </a:r>
          </a:p>
          <a:p>
            <a:endParaRPr lang="ru-RU" sz="2400" dirty="0"/>
          </a:p>
          <a:p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51720" y="3429000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051720" y="3429000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551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(нестандартные) задания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«Занимательная математика»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Странички учебника «Для любознательных»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задания в контрольных, самостоятельных работах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олимпиадах разного уровня</a:t>
            </a:r>
          </a:p>
        </p:txBody>
      </p:sp>
    </p:spTree>
    <p:extLst>
      <p:ext uri="{BB962C8B-B14F-4D97-AF65-F5344CB8AC3E}">
        <p14:creationId xmlns:p14="http://schemas.microsoft.com/office/powerpoint/2010/main" val="372607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Конфуций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3357" y="685800"/>
            <a:ext cx="4837718" cy="5983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 мне — и я забуду, покажи мне — и я запомню, </a:t>
            </a:r>
          </a:p>
          <a:p>
            <a:pPr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 мне сделать — и я пойму.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3" y="428604"/>
            <a:ext cx="3357586" cy="4114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3357586" cy="410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375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Активные методы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способствуют развитию младших школьников;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активизируют их познавательную деятельность;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формируют исследовательские умения и навыки;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служат выработке умений работать в команде</a:t>
            </a:r>
          </a:p>
        </p:txBody>
      </p:sp>
    </p:spTree>
    <p:extLst>
      <p:ext uri="{BB962C8B-B14F-4D97-AF65-F5344CB8AC3E}">
        <p14:creationId xmlns:p14="http://schemas.microsoft.com/office/powerpoint/2010/main" val="1417533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91683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технологий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1" y="2063396"/>
            <a:ext cx="7797662" cy="35258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обучение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(нестандартные) задания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личностно-ориентированные технологии (разноуровневое обучение, технология сотрудничества, </a:t>
            </a:r>
          </a:p>
          <a:p>
            <a:pPr marL="0">
              <a:spcBef>
                <a:spcPts val="0"/>
              </a:spcBef>
              <a:buNone/>
              <a:tabLst>
                <a:tab pos="87313" algn="l"/>
              </a:tabLst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коллективного взаимообучения)</a:t>
            </a:r>
          </a:p>
          <a:p>
            <a:pPr marL="0">
              <a:spcBef>
                <a:spcPts val="0"/>
              </a:spcBef>
              <a:tabLst>
                <a:tab pos="87313" algn="l"/>
              </a:tabLst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развивающего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1948688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Проблемное обучение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Проблемные методы – это методы, основанные на создании проблемных ситуаций, активной познавательной деятельности учащихся, состоящей в поиске и решении сложных вопросов, требующих  актуализации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22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6781800" cy="172682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1" y="1052736"/>
            <a:ext cx="7797662" cy="432184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1.Организация начала урока. </a:t>
            </a:r>
          </a:p>
          <a:p>
            <a:pPr>
              <a:lnSpc>
                <a:spcPct val="80000"/>
              </a:lnSpc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2.Актуализация знаний.</a:t>
            </a:r>
          </a:p>
          <a:p>
            <a:pPr>
              <a:lnSpc>
                <a:spcPct val="80000"/>
              </a:lnSpc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3.Постановка проблемы: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-создание проблемной ситуации (побуждающий диалог) </a:t>
            </a:r>
          </a:p>
          <a:p>
            <a:pPr>
              <a:lnSpc>
                <a:spcPct val="80000"/>
              </a:lnSpc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-подводящий диалог </a:t>
            </a:r>
          </a:p>
          <a:p>
            <a:pPr>
              <a:lnSpc>
                <a:spcPct val="80000"/>
              </a:lnSpc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-сообщение темы с мотивирующим приёмом.</a:t>
            </a:r>
          </a:p>
          <a:p>
            <a:pPr>
              <a:lnSpc>
                <a:spcPct val="80000"/>
              </a:lnSpc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4.Поиск решения:</a:t>
            </a:r>
          </a:p>
          <a:p>
            <a:pPr>
              <a:lnSpc>
                <a:spcPct val="8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побуждающий диалог</a:t>
            </a:r>
          </a:p>
          <a:p>
            <a:pPr>
              <a:lnSpc>
                <a:spcPct val="80000"/>
              </a:lnSpc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-подводящий диалог;</a:t>
            </a:r>
          </a:p>
        </p:txBody>
      </p:sp>
    </p:spTree>
    <p:extLst>
      <p:ext uri="{BB962C8B-B14F-4D97-AF65-F5344CB8AC3E}">
        <p14:creationId xmlns:p14="http://schemas.microsoft.com/office/powerpoint/2010/main" val="191017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проблемных ситуаций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«Порядок действий»</a:t>
            </a:r>
          </a:p>
          <a:p>
            <a:pPr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На доске  выражения:</a:t>
            </a:r>
          </a:p>
          <a:p>
            <a:pPr marL="0" algn="just">
              <a:spcBef>
                <a:spcPts val="0"/>
              </a:spcBef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2+5 ∙ 3=17                          2+5 ∙ 3=21</a:t>
            </a:r>
          </a:p>
          <a:p>
            <a:pPr marL="0" algn="just">
              <a:spcBef>
                <a:spcPts val="0"/>
              </a:spcBef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Учитель: Что скажете? Что вас удивляет?</a:t>
            </a:r>
          </a:p>
          <a:p>
            <a:pPr marL="0" algn="just">
              <a:spcBef>
                <a:spcPts val="0"/>
              </a:spcBef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восприятии детей сталкиваются два факта: левые части одинаковые, а правые отличаются.</a:t>
            </a:r>
          </a:p>
          <a:p>
            <a:pPr marL="0" algn="just">
              <a:spcBef>
                <a:spcPts val="0"/>
              </a:spcBef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Реакция удивления школьников и означала возникновение проблемной ситуации.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5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6632"/>
            <a:ext cx="6781800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764704"/>
            <a:ext cx="7543800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Побуждающий диалог</a:t>
            </a:r>
          </a:p>
          <a:p>
            <a:pPr marL="0" indent="0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«Умножение»</a:t>
            </a:r>
          </a:p>
          <a:p>
            <a:pPr marL="0" indent="0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Предлагается задание, которое на данный момент учащиеся не могут выполнить.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Тип противоречия – между необходимостью и невозможностью выполнить задание учителя.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Учащимся предлагается ряд заданий, решение которых сводится к вычислению сумм одинаковых слагаемых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(например, 2+2+2+2+2=10).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Затем задается задача: «На одну рубашку пришивают 6 пуговиц. Сколько пуговиц надо пришить на 100 рубашек?» Составляя выражение, ученики испытывают затруднение.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497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6632"/>
            <a:ext cx="6781800" cy="115212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Побуждающий диалог </a:t>
            </a:r>
            <a:endParaRPr lang="ru-RU" sz="4000" dirty="0"/>
          </a:p>
        </p:txBody>
      </p:sp>
      <p:pic>
        <p:nvPicPr>
          <p:cNvPr id="6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908720"/>
            <a:ext cx="7543800" cy="418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7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351" y="116633"/>
            <a:ext cx="7797662" cy="432047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Подводящий диалог</a:t>
            </a:r>
            <a:br>
              <a:rPr lang="ru-RU" sz="4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351" y="1052736"/>
            <a:ext cx="7797662" cy="43218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Вычитание вида 36-2 и 36-20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решают выражения, изученные на предыдущем уроке: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36+2=     36+20=       54+3=      54+30=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Вспоминают правила сложения данного вида.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доске появляются новые выражения: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36 – 2=   36 – 20=      54-3=      54-30=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заметили? 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Д: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Изменился знак действия.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У: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Какая тема урока?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Сможете ли вы выполнить вычитания?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00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1775</TotalTime>
  <Words>963</Words>
  <Application>Microsoft Office PowerPoint</Application>
  <PresentationFormat>Экран (4:3)</PresentationFormat>
  <Paragraphs>128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Impact</vt:lpstr>
      <vt:lpstr>Times New Roman</vt:lpstr>
      <vt:lpstr>Wingdings</vt:lpstr>
      <vt:lpstr>Главное мероприятие</vt:lpstr>
      <vt:lpstr>Презентация PowerPoint</vt:lpstr>
      <vt:lpstr> Конфуций</vt:lpstr>
      <vt:lpstr>Виды образовательных технологий</vt:lpstr>
      <vt:lpstr>Проблемное обучение</vt:lpstr>
      <vt:lpstr>Структура урока</vt:lpstr>
      <vt:lpstr>Виды проблемных ситуаций</vt:lpstr>
      <vt:lpstr>Постановка проблемы</vt:lpstr>
      <vt:lpstr>Побуждающий диалог </vt:lpstr>
      <vt:lpstr>  Подводящий диалог </vt:lpstr>
      <vt:lpstr>Мотивирующий приём</vt:lpstr>
      <vt:lpstr>Мотивирующий приём</vt:lpstr>
      <vt:lpstr> Побуждающий диалог</vt:lpstr>
      <vt:lpstr>Метод проектов</vt:lpstr>
      <vt:lpstr>Проект «Мир геометрических фигур»</vt:lpstr>
      <vt:lpstr>Разноуровневое обучение</vt:lpstr>
      <vt:lpstr>Разноуровневое обучение</vt:lpstr>
      <vt:lpstr>Групповая работа</vt:lpstr>
      <vt:lpstr>Мини - исследовательская работа</vt:lpstr>
      <vt:lpstr>Творческие (нестандартные) задания</vt:lpstr>
      <vt:lpstr>Активные методы обучения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</dc:title>
  <dc:creator>Елена</dc:creator>
  <cp:lastModifiedBy>Елена Костюковская</cp:lastModifiedBy>
  <cp:revision>63</cp:revision>
  <dcterms:created xsi:type="dcterms:W3CDTF">2018-10-28T15:55:45Z</dcterms:created>
  <dcterms:modified xsi:type="dcterms:W3CDTF">2023-10-08T10:16:30Z</dcterms:modified>
</cp:coreProperties>
</file>