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820472" cy="5544616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      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МЕТОДИЧЕСКАЯ </a:t>
            </a:r>
            <a:r>
              <a:rPr lang="ru-RU" sz="3600" b="1" dirty="0" smtClean="0"/>
              <a:t>РАЗРАБОТКА</a:t>
            </a:r>
          </a:p>
          <a:p>
            <a:pPr algn="ctr"/>
            <a:r>
              <a:rPr lang="ru-RU" sz="3600" b="1" dirty="0" smtClean="0"/>
              <a:t>ОТКРЫТОГО УРОКА</a:t>
            </a:r>
          </a:p>
          <a:p>
            <a:pPr algn="ctr"/>
            <a:r>
              <a:rPr lang="ru-RU" b="1" dirty="0" smtClean="0"/>
              <a:t>               ПО ПРОФЕССИОНАЛЬНОЙ </a:t>
            </a:r>
            <a:r>
              <a:rPr lang="ru-RU" b="1" dirty="0" smtClean="0"/>
              <a:t>ДИСЦИПЛИНЕ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 smtClean="0"/>
              <a:t>ПД 05 </a:t>
            </a:r>
            <a:r>
              <a:rPr lang="ru-RU" b="1" dirty="0" smtClean="0"/>
              <a:t> «</a:t>
            </a:r>
            <a:r>
              <a:rPr lang="ru-RU" b="1" dirty="0" smtClean="0"/>
              <a:t>ПРОИЗВОДСТВО МУКОМОЛЬНОЙ  </a:t>
            </a:r>
            <a:r>
              <a:rPr lang="ru-RU" b="1" dirty="0" smtClean="0"/>
              <a:t>ПРОДУКЦИИ»</a:t>
            </a:r>
            <a:endParaRPr lang="ru-RU" b="1" dirty="0" smtClean="0"/>
          </a:p>
          <a:p>
            <a:pPr algn="ctr"/>
            <a:r>
              <a:rPr lang="ru-RU" b="1" dirty="0" smtClean="0"/>
              <a:t>        </a:t>
            </a:r>
          </a:p>
          <a:p>
            <a:pPr algn="ctr"/>
            <a:r>
              <a:rPr lang="ru-RU" b="1" dirty="0" smtClean="0"/>
              <a:t> </a:t>
            </a:r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b="1" dirty="0" smtClean="0"/>
              <a:t>НА ТЕМУ</a:t>
            </a:r>
            <a:r>
              <a:rPr lang="ru-RU" b="1" dirty="0" smtClean="0"/>
              <a:t>: </a:t>
            </a:r>
            <a:r>
              <a:rPr lang="ru-RU" sz="3100" b="1" dirty="0" smtClean="0">
                <a:solidFill>
                  <a:schemeClr val="bg1"/>
                </a:solidFill>
              </a:rPr>
              <a:t>«</a:t>
            </a:r>
            <a:r>
              <a:rPr lang="ru-RU" sz="3100" b="1" dirty="0" smtClean="0">
                <a:solidFill>
                  <a:schemeClr val="bg1"/>
                </a:solidFill>
              </a:rPr>
              <a:t>Оборудование, применяемое для отделения примесей зерна пшеницы»</a:t>
            </a:r>
            <a:endParaRPr lang="ru-RU" sz="3100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/>
              <a:t> </a:t>
            </a:r>
          </a:p>
          <a:p>
            <a:endParaRPr lang="ru-RU" dirty="0"/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1835696" y="640981"/>
            <a:ext cx="70567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Разработчик: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Преподаватель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Бекишев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Иралы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Айтпаевич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26" name="Picture 2" descr="D:\Фото Е.Ф\100SSCAM\P1190650.JPG"/>
          <p:cNvPicPr>
            <a:picLocks noChangeAspect="1" noChangeArrowheads="1"/>
          </p:cNvPicPr>
          <p:nvPr/>
        </p:nvPicPr>
        <p:blipFill>
          <a:blip r:embed="rId2" cstate="print"/>
          <a:srcRect l="77562" t="27555" r="6688" b="49999"/>
          <a:stretch>
            <a:fillRect/>
          </a:stretch>
        </p:blipFill>
        <p:spPr bwMode="auto">
          <a:xfrm>
            <a:off x="179512" y="260648"/>
            <a:ext cx="1512168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Вертикальная обоечная машина РЗ-БМО-6: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Обоечная машина картинка.pn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5" y="1268760"/>
            <a:ext cx="3960440" cy="5256584"/>
          </a:xfrm>
          <a:prstGeom prst="rect">
            <a:avLst/>
          </a:prstGeom>
        </p:spPr>
      </p:pic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5220072" y="3659140"/>
            <a:ext cx="36724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приемный патрубок;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2, 3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верхний и нижний конусы загрузочной воронки;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питающий цилиндр;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распределительный диск;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крестовина; 7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бич;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корпус;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выпускное устройство;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сетчатый цилиндр;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пружина;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—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электродвигатель;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—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клиноременная передача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Преимущества и недостатки </a:t>
            </a:r>
            <a:r>
              <a:rPr lang="ru-RU" sz="2800" b="1" i="1" dirty="0" smtClean="0">
                <a:solidFill>
                  <a:srgbClr val="C00000"/>
                </a:solidFill>
              </a:rPr>
              <a:t>триера.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3200" b="1" i="1" dirty="0" smtClean="0">
                <a:solidFill>
                  <a:srgbClr val="C00000"/>
                </a:solidFill>
              </a:rPr>
              <a:t>Преимущества </a:t>
            </a:r>
            <a:r>
              <a:rPr lang="ru-RU" dirty="0" smtClean="0"/>
              <a:t>Таким образом, </a:t>
            </a:r>
            <a:r>
              <a:rPr lang="ru-RU" dirty="0" smtClean="0">
                <a:solidFill>
                  <a:srgbClr val="C00000"/>
                </a:solidFill>
              </a:rPr>
              <a:t>триеры</a:t>
            </a:r>
            <a:r>
              <a:rPr lang="ru-RU" dirty="0" smtClean="0"/>
              <a:t> легки в обслуживании, не требуют дорогостоящего и длительного ремонта, большой затраты на электроэнергию и особых знаний высококвалифицированных рабочих. </a:t>
            </a:r>
            <a:r>
              <a:rPr lang="ru-RU" b="1" i="1" u="sng" dirty="0" smtClean="0">
                <a:solidFill>
                  <a:srgbClr val="C00000"/>
                </a:solidFill>
              </a:rPr>
              <a:t>Недостаток</a:t>
            </a:r>
            <a:r>
              <a:rPr lang="ru-RU" dirty="0" smtClean="0"/>
              <a:t> данной установки в том, что малая производительность, что не все мелкие зерна отделяются от крупных ,окончательное отделение по крупности происходит на </a:t>
            </a:r>
            <a:r>
              <a:rPr lang="ru-RU" dirty="0" err="1" smtClean="0"/>
              <a:t>пневмосепараторах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Преимущества и недостатки обоечной машины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3200" b="1" i="1" dirty="0" smtClean="0">
                <a:solidFill>
                  <a:srgbClr val="C00000"/>
                </a:solidFill>
              </a:rPr>
              <a:t>Преимущества: </a:t>
            </a:r>
            <a:r>
              <a:rPr lang="ru-RU" dirty="0" smtClean="0"/>
              <a:t>обоечные машины легки в обслуживании, не требуют дорогостоящего и длительного ремонта, большой затраты на электроэнергию и особых знаний высококвалифицированных рабочих. </a:t>
            </a:r>
            <a:r>
              <a:rPr lang="ru-RU" sz="3200" b="1" i="1" dirty="0" smtClean="0">
                <a:solidFill>
                  <a:srgbClr val="C00000"/>
                </a:solidFill>
              </a:rPr>
              <a:t>Недостаток: </a:t>
            </a:r>
            <a:r>
              <a:rPr lang="ru-RU" dirty="0" smtClean="0"/>
              <a:t> данной установки в том, что не вся пыль и грязь очищается в обоечной машине, ,окончательное очищение  происходит на </a:t>
            </a:r>
            <a:r>
              <a:rPr lang="ru-RU" dirty="0" err="1" smtClean="0"/>
              <a:t>пневмосепараторах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3528" y="908720"/>
            <a:ext cx="8424937" cy="57606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0" indent="0">
              <a:buClr>
                <a:srgbClr val="FE8637"/>
              </a:buClr>
              <a:buSzPct val="70000"/>
              <a:buNone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Подведём </a:t>
            </a:r>
            <a:r>
              <a:rPr lang="ru-RU" sz="1600" dirty="0" smtClean="0">
                <a:solidFill>
                  <a:prstClr val="black"/>
                </a:solidFill>
                <a:latin typeface="Century Schoolbook"/>
              </a:rPr>
              <a:t>итоги. Достигли цели урока?   </a:t>
            </a: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Предлагаю каждому высказаться одним предложением, </a:t>
            </a:r>
            <a:r>
              <a:rPr lang="ru-RU" sz="1600" dirty="0" smtClean="0">
                <a:solidFill>
                  <a:prstClr val="black"/>
                </a:solidFill>
                <a:latin typeface="Century Schoolbook"/>
              </a:rPr>
              <a:t>выбирая </a:t>
            </a: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начало фразы из рефлексивного экрана: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сегодня я узнал…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было интересно…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я выполнял задания…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я понял, что…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теперь я могу…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я научился…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 smtClean="0">
                <a:solidFill>
                  <a:prstClr val="black"/>
                </a:solidFill>
                <a:latin typeface="Century Schoolbook"/>
              </a:rPr>
              <a:t>я </a:t>
            </a: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попробую…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меня удивило…</a:t>
            </a:r>
          </a:p>
          <a:p>
            <a:pPr marL="274320" lvl="0" indent="-274320"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занятие дало мне для жизни…</a:t>
            </a:r>
          </a:p>
          <a:p>
            <a:pPr marL="0" lvl="0" indent="0">
              <a:buClr>
                <a:srgbClr val="FE8637"/>
              </a:buClr>
              <a:buSzPct val="70000"/>
              <a:buNone/>
            </a:pPr>
            <a:r>
              <a:rPr lang="ru-RU" sz="1600" dirty="0" smtClean="0">
                <a:solidFill>
                  <a:prstClr val="black"/>
                </a:solidFill>
                <a:latin typeface="Century Schoolbook"/>
              </a:rPr>
              <a:t>Всем </a:t>
            </a:r>
            <a:r>
              <a:rPr lang="ru-RU" sz="1600" dirty="0">
                <a:solidFill>
                  <a:prstClr val="black"/>
                </a:solidFill>
                <a:latin typeface="Century Schoolbook"/>
              </a:rPr>
              <a:t>спасибо за активную работу на занятии! Всего доброго!</a:t>
            </a:r>
          </a:p>
          <a:p>
            <a:pPr marL="0" lvl="0" indent="0">
              <a:buClr>
                <a:srgbClr val="FE8637"/>
              </a:buClr>
              <a:buSzPct val="70000"/>
              <a:buNone/>
            </a:pPr>
            <a:r>
              <a:rPr lang="ru-RU" sz="1600" dirty="0">
                <a:solidFill>
                  <a:prstClr val="black"/>
                </a:solidFill>
                <a:latin typeface="Century Schoolbook"/>
              </a:rPr>
              <a:t>Жду нашей встречи на следующем занятии.</a:t>
            </a:r>
          </a:p>
          <a:p>
            <a:endParaRPr lang="ru-RU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290"/>
            <a:ext cx="5904656" cy="90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40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                     </a:t>
            </a:r>
            <a:br>
              <a:rPr lang="ru-RU" b="1" i="1" dirty="0" smtClean="0"/>
            </a:br>
            <a:r>
              <a:rPr lang="ru-RU" b="1" i="1" dirty="0" smtClean="0"/>
              <a:t>                  Цели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u="sng" dirty="0" smtClean="0"/>
              <a:t>1) Образовательная: </a:t>
            </a:r>
            <a:r>
              <a:rPr lang="ru-RU" dirty="0" smtClean="0"/>
              <a:t>познакомить обучающихся с процессами отделения примесей зерна пшеницы.</a:t>
            </a:r>
          </a:p>
          <a:p>
            <a:r>
              <a:rPr lang="ru-RU" u="sng" dirty="0" smtClean="0"/>
              <a:t>2) Воспитательная:</a:t>
            </a:r>
            <a:r>
              <a:rPr lang="ru-RU" dirty="0" smtClean="0"/>
              <a:t>  воспитать любовь к профессии, </a:t>
            </a:r>
          </a:p>
          <a:p>
            <a:r>
              <a:rPr lang="ru-RU" dirty="0" smtClean="0"/>
              <a:t>формировать понимание мобильности профессиональных знаний, </a:t>
            </a:r>
          </a:p>
          <a:p>
            <a:r>
              <a:rPr lang="ru-RU" dirty="0" smtClean="0"/>
              <a:t>воспитывать у обучающихся аккуратность,</a:t>
            </a:r>
          </a:p>
          <a:p>
            <a:r>
              <a:rPr lang="ru-RU" dirty="0" smtClean="0"/>
              <a:t>внимательность;</a:t>
            </a:r>
          </a:p>
          <a:p>
            <a:r>
              <a:rPr lang="ru-RU" u="sng" dirty="0" smtClean="0"/>
              <a:t>3) Развивающая:</a:t>
            </a:r>
            <a:r>
              <a:rPr lang="ru-RU" dirty="0" smtClean="0"/>
              <a:t> развить профессиональный интерес  обучающихся, подготовить обучающихся к самостоятельной работе на практических занятиях.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u="sng" dirty="0" smtClean="0"/>
              <a:t/>
            </a:r>
            <a:br>
              <a:rPr lang="ru-RU" sz="3600" b="1" i="1" u="sng" dirty="0" smtClean="0"/>
            </a:br>
            <a:r>
              <a:rPr lang="ru-RU" sz="3600" b="1" i="1" u="sng" dirty="0" smtClean="0"/>
              <a:t>Материально-техническое оснащение: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u="sng" dirty="0" smtClean="0"/>
              <a:t>Наглядные пособия: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1) зерно;</a:t>
            </a:r>
          </a:p>
          <a:p>
            <a:r>
              <a:rPr lang="ru-RU" dirty="0" smtClean="0"/>
              <a:t> 2) плакаты, рисунки, технологические схемы;</a:t>
            </a:r>
          </a:p>
          <a:p>
            <a:r>
              <a:rPr lang="ru-RU" dirty="0" smtClean="0"/>
              <a:t> 3) карточки;</a:t>
            </a:r>
          </a:p>
          <a:p>
            <a:r>
              <a:rPr lang="ru-RU" dirty="0" smtClean="0"/>
              <a:t> 4) таблицы;</a:t>
            </a:r>
          </a:p>
          <a:p>
            <a:pPr lvl="0"/>
            <a:r>
              <a:rPr lang="ru-RU" dirty="0" smtClean="0"/>
              <a:t>Оборудование: 1) классная доска; компьютер, проектор, экран.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</a:t>
            </a:r>
            <a:br>
              <a:rPr lang="ru-RU" b="1" dirty="0" smtClean="0"/>
            </a:br>
            <a:r>
              <a:rPr lang="ru-RU" b="1" dirty="0" smtClean="0"/>
              <a:t>          Техника безопасности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-получить задание;</a:t>
            </a:r>
          </a:p>
          <a:p>
            <a:r>
              <a:rPr lang="ru-RU" dirty="0" smtClean="0"/>
              <a:t>-проверить рабочее место: убрать с прохода лишние предметы, проверить кожухи и чехлы на вращающихся механизмах станка;</a:t>
            </a:r>
          </a:p>
          <a:p>
            <a:r>
              <a:rPr lang="ru-RU" dirty="0" smtClean="0"/>
              <a:t>-проверить спецодежду, не допускать свисания частей одежды, если такое произошло, поменять спецодежду;</a:t>
            </a:r>
          </a:p>
          <a:p>
            <a:r>
              <a:rPr lang="ru-RU" dirty="0" smtClean="0"/>
              <a:t>-визуально осмотреть пульт управления, освещение на наличие оголенных проводов и скруток;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Основные узлы и механизмы отделения           примесей зерна: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триер -;</a:t>
            </a:r>
            <a:endParaRPr lang="ru-RU" dirty="0" smtClean="0"/>
          </a:p>
          <a:p>
            <a:r>
              <a:rPr lang="ru-RU" dirty="0"/>
              <a:t>- </a:t>
            </a:r>
            <a:r>
              <a:rPr lang="ru-RU" dirty="0" smtClean="0"/>
              <a:t>обоечная </a:t>
            </a:r>
            <a:r>
              <a:rPr lang="ru-RU" dirty="0"/>
              <a:t>машина;</a:t>
            </a:r>
            <a:endParaRPr lang="ru-RU" dirty="0" smtClean="0"/>
          </a:p>
          <a:p>
            <a:r>
              <a:rPr lang="ru-RU" dirty="0" smtClean="0"/>
              <a:t>-камнеотборники;</a:t>
            </a:r>
          </a:p>
          <a:p>
            <a:r>
              <a:rPr lang="ru-RU" dirty="0" smtClean="0"/>
              <a:t>-</a:t>
            </a:r>
            <a:r>
              <a:rPr lang="ru-RU" dirty="0" err="1" smtClean="0"/>
              <a:t>магнито</a:t>
            </a:r>
            <a:r>
              <a:rPr lang="ru-RU" dirty="0" smtClean="0"/>
              <a:t> улавливатель;</a:t>
            </a:r>
          </a:p>
          <a:p>
            <a:r>
              <a:rPr lang="ru-RU" dirty="0" smtClean="0"/>
              <a:t>- вальцовые станки;</a:t>
            </a:r>
          </a:p>
          <a:p>
            <a:r>
              <a:rPr lang="ru-RU" dirty="0" smtClean="0"/>
              <a:t>-</a:t>
            </a:r>
            <a:r>
              <a:rPr lang="ru-RU" dirty="0" err="1" smtClean="0"/>
              <a:t>пневмосепаратор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err="1" smtClean="0"/>
              <a:t>Три́ер</a:t>
            </a:r>
            <a:r>
              <a:rPr lang="ru-RU" sz="2700" dirty="0" smtClean="0"/>
              <a:t> </a:t>
            </a:r>
            <a:r>
              <a:rPr lang="ru-RU" sz="2700" dirty="0" smtClean="0">
                <a:solidFill>
                  <a:srgbClr val="C00000"/>
                </a:solidFill>
              </a:rPr>
              <a:t>(от фр. </a:t>
            </a:r>
            <a:r>
              <a:rPr lang="fr-FR" sz="2700" i="1" dirty="0" smtClean="0">
                <a:solidFill>
                  <a:srgbClr val="C00000"/>
                </a:solidFill>
              </a:rPr>
              <a:t>Trieur</a:t>
            </a:r>
            <a:r>
              <a:rPr lang="ru-RU" sz="2700" dirty="0" smtClean="0">
                <a:solidFill>
                  <a:srgbClr val="C00000"/>
                </a:solidFill>
              </a:rPr>
              <a:t>, сортировщик, в русском языке ударение на первом слоге</a:t>
            </a:r>
            <a:r>
              <a:rPr lang="ru-RU" sz="2700" baseline="30000" dirty="0" smtClean="0">
                <a:solidFill>
                  <a:srgbClr val="C00000"/>
                </a:solidFill>
              </a:rPr>
              <a:t>[1]</a:t>
            </a:r>
            <a:r>
              <a:rPr lang="ru-RU" sz="2700" dirty="0" smtClean="0">
                <a:solidFill>
                  <a:srgbClr val="C00000"/>
                </a:solidFill>
              </a:rPr>
              <a:t>) — сложная зерноочистительная сельскохозяйственная машина</a:t>
            </a:r>
            <a:r>
              <a:rPr lang="ru-RU" sz="2700" dirty="0" smtClean="0"/>
              <a:t>. 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Триер предназначен для выделения примесей, отличающихся от зерен основной культуры длиной, с целью получения высококачественного материала для получения муки. Примесь делится на короткую (куколь, дробленое зерно) и длинную (овсюг, солома, стебельки).</a:t>
            </a:r>
            <a:endParaRPr lang="ru-RU" dirty="0" smtClean="0"/>
          </a:p>
          <a:p>
            <a:r>
              <a:rPr lang="ru-RU" b="1" dirty="0" smtClean="0"/>
              <a:t>Обычно на триере отделяют от зерна:</a:t>
            </a:r>
            <a:endParaRPr lang="ru-RU" dirty="0" smtClean="0"/>
          </a:p>
          <a:p>
            <a:pPr lvl="0"/>
            <a:r>
              <a:rPr lang="ru-RU" b="1" dirty="0" smtClean="0"/>
              <a:t>семена куколя (короче зерен пшеницы)</a:t>
            </a:r>
            <a:endParaRPr lang="ru-RU" dirty="0" smtClean="0"/>
          </a:p>
          <a:p>
            <a:pPr lvl="0"/>
            <a:r>
              <a:rPr lang="ru-RU" b="1" dirty="0" smtClean="0"/>
              <a:t>семена овсюга (длиннее зерен пшеницы).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                   триер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Триер картинка.pn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8568952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риер видео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51520" y="228600"/>
            <a:ext cx="8712968" cy="5867400"/>
          </a:xfrm>
        </p:spPr>
      </p:pic>
    </p:spTree>
    <p:extLst>
      <p:ext uri="{BB962C8B-B14F-4D97-AF65-F5344CB8AC3E}">
        <p14:creationId xmlns:p14="http://schemas.microsoft.com/office/powerpoint/2010/main" xmlns="" val="59526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         </a:t>
            </a:r>
            <a:br>
              <a:rPr lang="ru-RU" b="1" dirty="0" smtClean="0"/>
            </a:br>
            <a:r>
              <a:rPr lang="ru-RU" b="1" dirty="0" smtClean="0"/>
              <a:t>               </a:t>
            </a:r>
            <a:r>
              <a:rPr lang="ru-RU" b="1" dirty="0" smtClean="0">
                <a:solidFill>
                  <a:srgbClr val="C00000"/>
                </a:solidFill>
              </a:rPr>
              <a:t>Обоечная машина.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3200" b="1" dirty="0" smtClean="0"/>
          </a:p>
          <a:p>
            <a:endParaRPr lang="ru-RU" sz="3200" b="1" dirty="0" smtClean="0"/>
          </a:p>
          <a:p>
            <a:r>
              <a:rPr lang="ru-RU" sz="3200" b="1" dirty="0" smtClean="0"/>
              <a:t>Обоечная машина РЗ-БМО-6 относится к машинам вертикального типа и состоит из корпуса, загрузочного и питающего устройств, сетчатого цилиндра, бичевого ротора, выпускного устройства, привода.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286</TotalTime>
  <Words>480</Words>
  <Application>Microsoft Office PowerPoint</Application>
  <PresentationFormat>Экран (4:3)</PresentationFormat>
  <Paragraphs>70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Обычная</vt:lpstr>
      <vt:lpstr>Слайд 1</vt:lpstr>
      <vt:lpstr>                                        Цели урока: </vt:lpstr>
      <vt:lpstr> Материально-техническое оснащение: </vt:lpstr>
      <vt:lpstr>                      Техника безопасности </vt:lpstr>
      <vt:lpstr> Основные узлы и механизмы отделения           примесей зерна: </vt:lpstr>
      <vt:lpstr>Три́ер (от фр. Trieur, сортировщик, в русском языке ударение на первом слоге[1]) — сложная зерноочистительная сельскохозяйственная машина. </vt:lpstr>
      <vt:lpstr>                   триер</vt:lpstr>
      <vt:lpstr>Слайд 8</vt:lpstr>
      <vt:lpstr>                          Обоечная машина. </vt:lpstr>
      <vt:lpstr> Вертикальная обоечная машина РЗ-БМО-6: </vt:lpstr>
      <vt:lpstr>Преимущества и недостатки триера.</vt:lpstr>
      <vt:lpstr>Преимущества и недостатки обоечной машины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Sovetnik</dc:creator>
  <cp:lastModifiedBy>Sovetnik</cp:lastModifiedBy>
  <cp:revision>31</cp:revision>
  <dcterms:created xsi:type="dcterms:W3CDTF">2008-12-31T20:12:26Z</dcterms:created>
  <dcterms:modified xsi:type="dcterms:W3CDTF">2008-12-31T22:12:41Z</dcterms:modified>
</cp:coreProperties>
</file>