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5BB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05EFE-1110-42AA-9CD2-B93BF7F3DE27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5CC4-B286-4B99-8349-9C91095F7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05EFE-1110-42AA-9CD2-B93BF7F3DE27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5CC4-B286-4B99-8349-9C91095F7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05EFE-1110-42AA-9CD2-B93BF7F3DE27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5CC4-B286-4B99-8349-9C91095F7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05EFE-1110-42AA-9CD2-B93BF7F3DE27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5CC4-B286-4B99-8349-9C91095F7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05EFE-1110-42AA-9CD2-B93BF7F3DE27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5CC4-B286-4B99-8349-9C91095F7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05EFE-1110-42AA-9CD2-B93BF7F3DE27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5CC4-B286-4B99-8349-9C91095F7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05EFE-1110-42AA-9CD2-B93BF7F3DE27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5CC4-B286-4B99-8349-9C91095F7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05EFE-1110-42AA-9CD2-B93BF7F3DE27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5CC4-B286-4B99-8349-9C91095F7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05EFE-1110-42AA-9CD2-B93BF7F3DE27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5CC4-B286-4B99-8349-9C91095F7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05EFE-1110-42AA-9CD2-B93BF7F3DE27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5CC4-B286-4B99-8349-9C91095F7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05EFE-1110-42AA-9CD2-B93BF7F3DE27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5C55CC4-B286-4B99-8349-9C91095F79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405EFE-1110-42AA-9CD2-B93BF7F3DE27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C55CC4-B286-4B99-8349-9C91095F792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strips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Геометрия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ЕГЭ – 11 класс</a:t>
            </a:r>
            <a:endParaRPr lang="ru-RU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6 (10).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Один из внешних углов треугольника 56 градусов. Углы, не смежные с данным внешним углом, относятся как 2:5. Найдите наибольший из них (в градусах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56</a:t>
            </a:r>
            <a:r>
              <a:rPr lang="ru-RU" sz="2800" b="1" dirty="0" smtClean="0">
                <a:latin typeface="Verdana"/>
                <a:cs typeface="Times New Roman" pitchFamily="18" charset="0"/>
              </a:rPr>
              <a:t>◦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 rot="10800000">
            <a:off x="1571604" y="3786190"/>
            <a:ext cx="5715040" cy="2143140"/>
          </a:xfrm>
          <a:prstGeom prst="triangle">
            <a:avLst>
              <a:gd name="adj" fmla="val 273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endCxn id="4" idx="0"/>
          </p:cNvCxnSpPr>
          <p:nvPr/>
        </p:nvCxnSpPr>
        <p:spPr>
          <a:xfrm rot="10800000">
            <a:off x="5721066" y="5929330"/>
            <a:ext cx="2137082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6 (11)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Три стороны описанного четырёхугольника относятся как 5 : 6 : 4. Найдите меньшую сторону этого четырёхугольника , если периметр четырёхугольника 54.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5                                    4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6666666666</a:t>
            </a:r>
            <a:endParaRPr lang="ru-RU" dirty="0"/>
          </a:p>
        </p:txBody>
      </p:sp>
      <p:sp>
        <p:nvSpPr>
          <p:cNvPr id="4" name="Трапеция 3"/>
          <p:cNvSpPr/>
          <p:nvPr/>
        </p:nvSpPr>
        <p:spPr>
          <a:xfrm>
            <a:off x="2285984" y="3857628"/>
            <a:ext cx="3214710" cy="2359160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571736" y="3929066"/>
            <a:ext cx="2571768" cy="2286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6 (12)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Угол АСД 38 градусов . Его сторона АС касается окружности. Найти градусную величину дуги</a:t>
            </a:r>
          </a:p>
          <a:p>
            <a:pPr>
              <a:buNone/>
            </a:pPr>
            <a:r>
              <a:rPr lang="ru-RU" dirty="0" smtClean="0"/>
              <a:t>                              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С                           О             Д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АД,  заключённой внутри этого угла.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571736" y="3071810"/>
            <a:ext cx="2343160" cy="22002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428728" y="1857364"/>
            <a:ext cx="3714776" cy="25717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428728" y="3929066"/>
            <a:ext cx="6072230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3000364" y="3500438"/>
            <a:ext cx="1071570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6 (13).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Два угла вписанного в окружность четырёхугольника равны 29 и 43 градуса. Найдите больший из оставшихся углов ( в градусах).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        А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В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                     Д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                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                   С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000364" y="3571876"/>
            <a:ext cx="2057408" cy="2057408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1"/>
          </p:cNvCxnSpPr>
          <p:nvPr/>
        </p:nvCxnSpPr>
        <p:spPr>
          <a:xfrm rot="16200000" flipH="1">
            <a:off x="3515978" y="3658863"/>
            <a:ext cx="1270336" cy="1698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1"/>
          </p:cNvCxnSpPr>
          <p:nvPr/>
        </p:nvCxnSpPr>
        <p:spPr>
          <a:xfrm rot="5400000" flipH="1" flipV="1">
            <a:off x="3607587" y="3265954"/>
            <a:ext cx="301300" cy="9131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4214810" y="3571876"/>
            <a:ext cx="785818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572000" y="4714884"/>
            <a:ext cx="78581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6 (14).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Arial Black" pitchFamily="34" charset="0"/>
              </a:rPr>
              <a:t>Средняя линия трапеции 22 . Одна из диагоналей делит её на 2 отрезка, разность которых равна 4. </a:t>
            </a:r>
          </a:p>
          <a:p>
            <a:pPr>
              <a:buNone/>
            </a:pPr>
            <a:r>
              <a:rPr lang="ru-RU" sz="2800" dirty="0" smtClean="0">
                <a:latin typeface="Arial Black" pitchFamily="34" charset="0"/>
              </a:rPr>
              <a:t>Найдите меньшее основание трапеции.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4" name="Трапеция 3"/>
          <p:cNvSpPr/>
          <p:nvPr/>
        </p:nvSpPr>
        <p:spPr>
          <a:xfrm>
            <a:off x="2500298" y="4214818"/>
            <a:ext cx="3500462" cy="2001970"/>
          </a:xfrm>
          <a:prstGeom prst="trapezoid">
            <a:avLst/>
          </a:prstGeom>
          <a:solidFill>
            <a:srgbClr val="FFFF00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1"/>
            <a:endCxn id="4" idx="3"/>
          </p:cNvCxnSpPr>
          <p:nvPr/>
        </p:nvCxnSpPr>
        <p:spPr>
          <a:xfrm rot="10800000" flipH="1">
            <a:off x="2750544" y="5215803"/>
            <a:ext cx="29999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000364" y="4214818"/>
            <a:ext cx="3000396" cy="2000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6 (15).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Точка пересечения биссектрис двух углов параллелограмма, прилежащих к одной стороне, принадлежит противоположной стороне. Большая сторона параллелограмма равна 14. Найдите меньшую сторону параллелограмма.</a:t>
            </a:r>
          </a:p>
          <a:p>
            <a:pPr>
              <a:buNone/>
            </a:pPr>
            <a:r>
              <a:rPr lang="ru-RU" dirty="0" smtClean="0"/>
              <a:t>                              В                                     С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А                                            Д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араллелограмм 3"/>
          <p:cNvSpPr/>
          <p:nvPr/>
        </p:nvSpPr>
        <p:spPr>
          <a:xfrm>
            <a:off x="2000232" y="4500570"/>
            <a:ext cx="4286280" cy="1414466"/>
          </a:xfrm>
          <a:prstGeom prst="parallelogram">
            <a:avLst>
              <a:gd name="adj" fmla="val 790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endCxn id="4" idx="4"/>
          </p:cNvCxnSpPr>
          <p:nvPr/>
        </p:nvCxnSpPr>
        <p:spPr>
          <a:xfrm rot="16200000" flipH="1">
            <a:off x="2936073" y="4707737"/>
            <a:ext cx="1414466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4"/>
          </p:cNvCxnSpPr>
          <p:nvPr/>
        </p:nvCxnSpPr>
        <p:spPr>
          <a:xfrm rot="5400000" flipH="1" flipV="1">
            <a:off x="4507709" y="4064795"/>
            <a:ext cx="1485904" cy="22145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6 (16).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Боковые стороны равнобедренного треугольника равны 10, основание равно 8. Найти радиус </a:t>
            </a:r>
            <a:r>
              <a:rPr lang="en-US" b="1" dirty="0" smtClean="0"/>
              <a:t>r</a:t>
            </a:r>
            <a:r>
              <a:rPr lang="ru-RU" b="1" dirty="0" smtClean="0"/>
              <a:t> вписанной окружности . В ответ запишите </a:t>
            </a:r>
            <a:r>
              <a:rPr lang="en-US" b="1" dirty="0" smtClean="0"/>
              <a:t>r</a:t>
            </a:r>
            <a:r>
              <a:rPr lang="ru-RU" b="1" dirty="0" smtClean="0">
                <a:latin typeface="Verdana"/>
              </a:rPr>
              <a:t>√21.</a:t>
            </a:r>
          </a:p>
          <a:p>
            <a:pPr>
              <a:buNone/>
            </a:pPr>
            <a:endParaRPr lang="ru-RU" b="1" dirty="0" smtClean="0">
              <a:latin typeface="Verdana"/>
            </a:endParaRPr>
          </a:p>
          <a:p>
            <a:pPr>
              <a:buNone/>
            </a:pPr>
            <a:r>
              <a:rPr lang="ru-RU" b="1" dirty="0" smtClean="0">
                <a:latin typeface="Verdana"/>
              </a:rPr>
              <a:t>                            10             10</a:t>
            </a:r>
          </a:p>
          <a:p>
            <a:pPr>
              <a:buNone/>
            </a:pPr>
            <a:endParaRPr lang="ru-RU" b="1" dirty="0" smtClean="0">
              <a:latin typeface="Verdana"/>
            </a:endParaRPr>
          </a:p>
          <a:p>
            <a:pPr>
              <a:buNone/>
            </a:pPr>
            <a:endParaRPr lang="ru-RU" b="1" dirty="0" smtClean="0">
              <a:latin typeface="Verdana"/>
            </a:endParaRPr>
          </a:p>
          <a:p>
            <a:pPr>
              <a:buNone/>
            </a:pPr>
            <a:endParaRPr lang="ru-RU" b="1" dirty="0" smtClean="0">
              <a:latin typeface="Verdana"/>
            </a:endParaRPr>
          </a:p>
          <a:p>
            <a:pPr>
              <a:buNone/>
            </a:pPr>
            <a:r>
              <a:rPr lang="ru-RU" b="1" dirty="0" smtClean="0">
                <a:latin typeface="Verdana"/>
              </a:rPr>
              <a:t>                                    8</a:t>
            </a:r>
          </a:p>
          <a:p>
            <a:pPr>
              <a:buNone/>
            </a:pPr>
            <a:endParaRPr lang="ru-RU" b="1" dirty="0" smtClean="0">
              <a:latin typeface="Verdana"/>
            </a:endParaRPr>
          </a:p>
          <a:p>
            <a:pPr>
              <a:buNone/>
            </a:pPr>
            <a:endParaRPr lang="ru-RU" b="1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000364" y="3429000"/>
            <a:ext cx="3786214" cy="2143140"/>
          </a:xfrm>
          <a:prstGeom prst="triangle">
            <a:avLst>
              <a:gd name="adj" fmla="val 46867"/>
            </a:avLst>
          </a:prstGeom>
          <a:solidFill>
            <a:srgbClr val="EB5B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6 (17).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Острый угол прямоугольного треугольника равен 37 градусов. Найдите угол между высотой и медианой,  проведёнными из вершины прямого угла.                              С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А                      К    </a:t>
            </a:r>
            <a:r>
              <a:rPr lang="en-US" dirty="0" smtClean="0"/>
              <a:t>N</a:t>
            </a:r>
            <a:r>
              <a:rPr lang="ru-RU" dirty="0" smtClean="0"/>
              <a:t>                 В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 rot="8427003">
            <a:off x="2190056" y="4140084"/>
            <a:ext cx="3308868" cy="2683391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2"/>
          </p:cNvCxnSpPr>
          <p:nvPr/>
        </p:nvCxnSpPr>
        <p:spPr>
          <a:xfrm rot="16200000" flipH="1">
            <a:off x="3222585" y="4437040"/>
            <a:ext cx="2178363" cy="918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2"/>
          </p:cNvCxnSpPr>
          <p:nvPr/>
        </p:nvCxnSpPr>
        <p:spPr>
          <a:xfrm rot="16200000" flipH="1" flipV="1">
            <a:off x="2901115" y="4278843"/>
            <a:ext cx="2249801" cy="4796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6 (18).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Arial Narrow" pitchFamily="34" charset="0"/>
              </a:rPr>
              <a:t>В треугольнике АВС угол А = 44 , угол В = 72◦, АД, ВЕ, </a:t>
            </a:r>
            <a:r>
              <a:rPr lang="en-US" sz="3200" b="1" dirty="0" smtClean="0">
                <a:latin typeface="Arial Narrow" pitchFamily="34" charset="0"/>
              </a:rPr>
              <a:t>CF – </a:t>
            </a:r>
            <a:r>
              <a:rPr lang="ru-RU" sz="3200" b="1" dirty="0" smtClean="0">
                <a:latin typeface="Arial Narrow" pitchFamily="34" charset="0"/>
              </a:rPr>
              <a:t>высоты, пересекающиеся в точке О. Найти угол СОЕ.</a:t>
            </a:r>
          </a:p>
          <a:p>
            <a:pPr>
              <a:buNone/>
            </a:pPr>
            <a:r>
              <a:rPr lang="ru-RU" sz="3200" b="1" dirty="0" smtClean="0">
                <a:latin typeface="Arial Narrow" pitchFamily="34" charset="0"/>
              </a:rPr>
              <a:t> </a:t>
            </a:r>
            <a:r>
              <a:rPr lang="ru-RU" sz="3200" b="1" dirty="0" smtClean="0">
                <a:latin typeface="Arial Narrow" pitchFamily="34" charset="0"/>
              </a:rPr>
              <a:t>                                      с</a:t>
            </a:r>
          </a:p>
          <a:p>
            <a:pPr>
              <a:buNone/>
            </a:pPr>
            <a:r>
              <a:rPr lang="ru-RU" sz="3200" b="1" dirty="0" smtClean="0">
                <a:latin typeface="Arial Narrow" pitchFamily="34" charset="0"/>
              </a:rPr>
              <a:t> </a:t>
            </a:r>
            <a:r>
              <a:rPr lang="ru-RU" sz="3200" b="1" dirty="0" smtClean="0">
                <a:latin typeface="Arial Narrow" pitchFamily="34" charset="0"/>
              </a:rPr>
              <a:t>                                  Е             </a:t>
            </a:r>
            <a:r>
              <a:rPr lang="ru-RU" sz="3200" b="1" dirty="0" err="1" smtClean="0">
                <a:latin typeface="Arial Narrow" pitchFamily="34" charset="0"/>
              </a:rPr>
              <a:t>д</a:t>
            </a:r>
            <a:endParaRPr lang="ru-RU" sz="3200" b="1" dirty="0" smtClean="0">
              <a:latin typeface="Arial Narrow" pitchFamily="34" charset="0"/>
            </a:endParaRPr>
          </a:p>
          <a:p>
            <a:pPr>
              <a:buNone/>
            </a:pPr>
            <a:endParaRPr lang="ru-RU" sz="3200" b="1" dirty="0" smtClean="0">
              <a:latin typeface="Arial Narrow" pitchFamily="34" charset="0"/>
            </a:endParaRPr>
          </a:p>
          <a:p>
            <a:pPr>
              <a:buNone/>
            </a:pPr>
            <a:r>
              <a:rPr lang="ru-RU" sz="3200" b="1" dirty="0" smtClean="0">
                <a:latin typeface="Arial Narrow" pitchFamily="34" charset="0"/>
              </a:rPr>
              <a:t>                         А                                   </a:t>
            </a:r>
            <a:r>
              <a:rPr lang="ru-RU" sz="3200" b="1" dirty="0" smtClean="0">
                <a:latin typeface="Arial Narrow" pitchFamily="34" charset="0"/>
              </a:rPr>
              <a:t>в</a:t>
            </a:r>
            <a:endParaRPr lang="ru-RU" sz="3200" b="1" dirty="0" smtClean="0">
              <a:latin typeface="Arial Narrow" pitchFamily="34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000364" y="3786190"/>
            <a:ext cx="3286148" cy="2000264"/>
          </a:xfrm>
          <a:prstGeom prst="triangle">
            <a:avLst>
              <a:gd name="adj" fmla="val 4502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</p:cNvCxnSpPr>
          <p:nvPr/>
        </p:nvCxnSpPr>
        <p:spPr>
          <a:xfrm rot="16200000" flipH="1">
            <a:off x="3490125" y="4776017"/>
            <a:ext cx="2071702" cy="9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2"/>
          </p:cNvCxnSpPr>
          <p:nvPr/>
        </p:nvCxnSpPr>
        <p:spPr>
          <a:xfrm rot="5400000" flipH="1" flipV="1">
            <a:off x="3321835" y="4036223"/>
            <a:ext cx="1428760" cy="20717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4" idx="4"/>
          </p:cNvCxnSpPr>
          <p:nvPr/>
        </p:nvCxnSpPr>
        <p:spPr>
          <a:xfrm rot="5400000" flipH="1">
            <a:off x="4429124" y="3929066"/>
            <a:ext cx="1357322" cy="23574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6 (1).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В  треугольнике   АВС  угол С = 90̊, 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sin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 = 5√34/34.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en-US" sz="5400" dirty="0" err="1" smtClean="0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6 (2).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треугольнике АВС угол С = 90 градусов, СН – высота, АВ = 144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, sin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 = 5/6. Найдите ВН.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6 (3).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 треугольнике АВС  АВ = ВС = 10,            АС = 2√19.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sin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6 (4).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треугольнике АВС  угол С  = 90 градусов, АВ = 10,      АС = √91.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внешнего угла при вершине В.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 6 (5).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треугольнике  АВС угол С = 90 градусов,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ВАС = 7√15/15. Найдите синус внешнего угла при вершине А.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В6 (6).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параллелограмме АВСД синус С = √51/10. Найдите косинус В 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В                                   С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А                                   Д                                                                               </a:t>
            </a:r>
            <a:endParaRPr lang="ru-RU" dirty="0"/>
          </a:p>
        </p:txBody>
      </p:sp>
      <p:sp>
        <p:nvSpPr>
          <p:cNvPr id="4" name="Параллелограмм 3"/>
          <p:cNvSpPr/>
          <p:nvPr/>
        </p:nvSpPr>
        <p:spPr>
          <a:xfrm>
            <a:off x="2500298" y="4786322"/>
            <a:ext cx="2857520" cy="92869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В6 (8).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Большее основание равнобедренной трапеции равно 21.  Боковая сторона 19. Синус острого угла равен  4√21/19.  Найдите меньшее основание.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19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212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21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рапеция 3"/>
          <p:cNvSpPr/>
          <p:nvPr/>
        </p:nvSpPr>
        <p:spPr>
          <a:xfrm>
            <a:off x="3071802" y="4572008"/>
            <a:ext cx="2928958" cy="1214446"/>
          </a:xfrm>
          <a:prstGeom prst="trapezoi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6 (9)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треугольнике АВС угол А = 24 градуса,  АС = СВ.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Найдите угол С ( в градусах).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С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А                                            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928926" y="3857628"/>
            <a:ext cx="4214842" cy="1985970"/>
          </a:xfrm>
          <a:prstGeom prst="triangle">
            <a:avLst>
              <a:gd name="adj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</TotalTime>
  <Words>553</Words>
  <Application>Microsoft Office PowerPoint</Application>
  <PresentationFormat>Экран (4:3)</PresentationFormat>
  <Paragraphs>99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Геометрия </vt:lpstr>
      <vt:lpstr>В 6 (1).</vt:lpstr>
      <vt:lpstr>В 6 (2).</vt:lpstr>
      <vt:lpstr>В 6 (3).</vt:lpstr>
      <vt:lpstr>В 6 (4).</vt:lpstr>
      <vt:lpstr>В 6 (5).</vt:lpstr>
      <vt:lpstr>В6 (6).</vt:lpstr>
      <vt:lpstr>В6 (8).</vt:lpstr>
      <vt:lpstr>В 6 (9)</vt:lpstr>
      <vt:lpstr>В 6 (10).</vt:lpstr>
      <vt:lpstr>В 6 (11)</vt:lpstr>
      <vt:lpstr>В 6 (12)</vt:lpstr>
      <vt:lpstr>В 6 (13).</vt:lpstr>
      <vt:lpstr>В 6 (14).</vt:lpstr>
      <vt:lpstr>В 6 (15).</vt:lpstr>
      <vt:lpstr>В 6 (16).</vt:lpstr>
      <vt:lpstr>В 6 (17).</vt:lpstr>
      <vt:lpstr>В 6 (18).</vt:lpstr>
    </vt:vector>
  </TitlesOfParts>
  <Company>МАОУ СОШ № 1 им. А.М. Денисова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Геометрия </dc:title>
  <dc:creator>Учитель</dc:creator>
  <cp:lastModifiedBy>Учитель</cp:lastModifiedBy>
  <cp:revision>28</cp:revision>
  <dcterms:created xsi:type="dcterms:W3CDTF">2013-04-21T11:39:50Z</dcterms:created>
  <dcterms:modified xsi:type="dcterms:W3CDTF">2013-04-21T14:23:10Z</dcterms:modified>
</cp:coreProperties>
</file>